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9.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0.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4.xml" ContentType="application/vnd.openxmlformats-officedocument.presentationml.tags+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7.xml" ContentType="application/vnd.openxmlformats-officedocument.presentationml.tags+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2.xml" ContentType="application/vnd.openxmlformats-officedocument.presentationml.tags+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33.xml" ContentType="application/vnd.openxmlformats-officedocument.presentationml.tags+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43" r:id="rId5"/>
    <p:sldMasterId id="2147484404" r:id="rId6"/>
    <p:sldMasterId id="2147484434" r:id="rId7"/>
    <p:sldMasterId id="2147484465" r:id="rId8"/>
    <p:sldMasterId id="2147484496" r:id="rId9"/>
    <p:sldMasterId id="2147484549" r:id="rId10"/>
    <p:sldMasterId id="2147484596" r:id="rId11"/>
    <p:sldMasterId id="2147484627" r:id="rId12"/>
    <p:sldMasterId id="2147484672" r:id="rId13"/>
    <p:sldMasterId id="2147484732" r:id="rId14"/>
    <p:sldMasterId id="2147484738" r:id="rId15"/>
  </p:sldMasterIdLst>
  <p:notesMasterIdLst>
    <p:notesMasterId r:id="rId85"/>
  </p:notesMasterIdLst>
  <p:handoutMasterIdLst>
    <p:handoutMasterId r:id="rId86"/>
  </p:handoutMasterIdLst>
  <p:sldIdLst>
    <p:sldId id="1688" r:id="rId16"/>
    <p:sldId id="1689" r:id="rId17"/>
    <p:sldId id="1542" r:id="rId18"/>
    <p:sldId id="1477" r:id="rId19"/>
    <p:sldId id="1478" r:id="rId20"/>
    <p:sldId id="1690" r:id="rId21"/>
    <p:sldId id="1496" r:id="rId22"/>
    <p:sldId id="512" r:id="rId23"/>
    <p:sldId id="1546" r:id="rId24"/>
    <p:sldId id="1504" r:id="rId25"/>
    <p:sldId id="1508" r:id="rId26"/>
    <p:sldId id="1549" r:id="rId27"/>
    <p:sldId id="272" r:id="rId28"/>
    <p:sldId id="1550" r:id="rId29"/>
    <p:sldId id="257" r:id="rId30"/>
    <p:sldId id="1566" r:id="rId31"/>
    <p:sldId id="1506" r:id="rId32"/>
    <p:sldId id="621" r:id="rId33"/>
    <p:sldId id="1679" r:id="rId34"/>
    <p:sldId id="1569" r:id="rId35"/>
    <p:sldId id="1555" r:id="rId36"/>
    <p:sldId id="477" r:id="rId37"/>
    <p:sldId id="478" r:id="rId38"/>
    <p:sldId id="674" r:id="rId39"/>
    <p:sldId id="679" r:id="rId40"/>
    <p:sldId id="1489" r:id="rId41"/>
    <p:sldId id="1470" r:id="rId42"/>
    <p:sldId id="1683" r:id="rId43"/>
    <p:sldId id="616" r:id="rId44"/>
    <p:sldId id="1525" r:id="rId45"/>
    <p:sldId id="1532" r:id="rId46"/>
    <p:sldId id="481" r:id="rId47"/>
    <p:sldId id="299" r:id="rId48"/>
    <p:sldId id="482" r:id="rId49"/>
    <p:sldId id="292" r:id="rId50"/>
    <p:sldId id="463" r:id="rId51"/>
    <p:sldId id="467" r:id="rId52"/>
    <p:sldId id="313" r:id="rId53"/>
    <p:sldId id="488" r:id="rId54"/>
    <p:sldId id="487" r:id="rId55"/>
    <p:sldId id="541" r:id="rId56"/>
    <p:sldId id="484" r:id="rId57"/>
    <p:sldId id="485" r:id="rId58"/>
    <p:sldId id="486" r:id="rId59"/>
    <p:sldId id="461" r:id="rId60"/>
    <p:sldId id="1501" r:id="rId61"/>
    <p:sldId id="1678" r:id="rId62"/>
    <p:sldId id="1597" r:id="rId63"/>
    <p:sldId id="1677" r:id="rId64"/>
    <p:sldId id="1680" r:id="rId65"/>
    <p:sldId id="1520" r:id="rId66"/>
    <p:sldId id="604" r:id="rId67"/>
    <p:sldId id="1596" r:id="rId68"/>
    <p:sldId id="1591" r:id="rId69"/>
    <p:sldId id="606" r:id="rId70"/>
    <p:sldId id="603" r:id="rId71"/>
    <p:sldId id="1599" r:id="rId72"/>
    <p:sldId id="1595" r:id="rId73"/>
    <p:sldId id="607" r:id="rId74"/>
    <p:sldId id="1681" r:id="rId75"/>
    <p:sldId id="1687" r:id="rId76"/>
    <p:sldId id="462" r:id="rId77"/>
    <p:sldId id="1594" r:id="rId78"/>
    <p:sldId id="1598" r:id="rId79"/>
    <p:sldId id="1593" r:id="rId80"/>
    <p:sldId id="618" r:id="rId81"/>
    <p:sldId id="599" r:id="rId82"/>
    <p:sldId id="1676" r:id="rId83"/>
    <p:sldId id="1326" r:id="rId8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id="{0C8682EF-709C-4DD2-B11B-19E2D910C2A9}">
          <p14:sldIdLst>
            <p14:sldId id="1688"/>
            <p14:sldId id="1689"/>
            <p14:sldId id="1542"/>
            <p14:sldId id="1477"/>
            <p14:sldId id="1478"/>
            <p14:sldId id="1690"/>
            <p14:sldId id="1496"/>
            <p14:sldId id="512"/>
            <p14:sldId id="1546"/>
            <p14:sldId id="1504"/>
            <p14:sldId id="1508"/>
            <p14:sldId id="1549"/>
            <p14:sldId id="272"/>
            <p14:sldId id="1550"/>
            <p14:sldId id="257"/>
            <p14:sldId id="1566"/>
            <p14:sldId id="1506"/>
            <p14:sldId id="621"/>
            <p14:sldId id="1679"/>
            <p14:sldId id="1569"/>
            <p14:sldId id="1555"/>
            <p14:sldId id="477"/>
            <p14:sldId id="478"/>
            <p14:sldId id="674"/>
            <p14:sldId id="679"/>
            <p14:sldId id="1489"/>
            <p14:sldId id="1470"/>
            <p14:sldId id="1683"/>
            <p14:sldId id="616"/>
            <p14:sldId id="1525"/>
            <p14:sldId id="1532"/>
            <p14:sldId id="481"/>
            <p14:sldId id="299"/>
            <p14:sldId id="482"/>
            <p14:sldId id="292"/>
            <p14:sldId id="463"/>
            <p14:sldId id="467"/>
            <p14:sldId id="313"/>
            <p14:sldId id="488"/>
            <p14:sldId id="487"/>
            <p14:sldId id="541"/>
            <p14:sldId id="484"/>
            <p14:sldId id="485"/>
            <p14:sldId id="486"/>
            <p14:sldId id="461"/>
            <p14:sldId id="1501"/>
            <p14:sldId id="1678"/>
            <p14:sldId id="1597"/>
            <p14:sldId id="1677"/>
            <p14:sldId id="1680"/>
            <p14:sldId id="1520"/>
            <p14:sldId id="604"/>
            <p14:sldId id="1596"/>
            <p14:sldId id="1591"/>
            <p14:sldId id="606"/>
            <p14:sldId id="603"/>
            <p14:sldId id="1599"/>
            <p14:sldId id="1595"/>
            <p14:sldId id="607"/>
            <p14:sldId id="1681"/>
            <p14:sldId id="1687"/>
            <p14:sldId id="462"/>
            <p14:sldId id="1594"/>
            <p14:sldId id="1598"/>
            <p14:sldId id="1593"/>
            <p14:sldId id="618"/>
            <p14:sldId id="599"/>
            <p14:sldId id="1676"/>
            <p14:sldId id="132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Lakshmy Nair" initials="LN" lastIdx="2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956"/>
    <a:srgbClr val="0078D7"/>
    <a:srgbClr val="00C2F9"/>
    <a:srgbClr val="107C10"/>
    <a:srgbClr val="000000"/>
    <a:srgbClr val="002050"/>
    <a:srgbClr val="00188F"/>
    <a:srgbClr val="A80000"/>
    <a:srgbClr val="D83B01"/>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010" autoAdjust="0"/>
  </p:normalViewPr>
  <p:slideViewPr>
    <p:cSldViewPr>
      <p:cViewPr varScale="1">
        <p:scale>
          <a:sx n="64" d="100"/>
          <a:sy n="64" d="100"/>
        </p:scale>
        <p:origin x="736" y="4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86"/>
    </p:cViewPr>
  </p:sorterViewPr>
  <p:notesViewPr>
    <p:cSldViewPr showGuides="1">
      <p:cViewPr>
        <p:scale>
          <a:sx n="70" d="100"/>
          <a:sy n="70" d="100"/>
        </p:scale>
        <p:origin x="-4086" y="-54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viewProps" Target="viewProps.xml"/><Relationship Id="rId16" Type="http://schemas.openxmlformats.org/officeDocument/2006/relationships/slide" Target="slides/slide1.xml"/><Relationship Id="rId11" Type="http://schemas.openxmlformats.org/officeDocument/2006/relationships/slideMaster" Target="slideMasters/slideMaster7.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4.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6.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3.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commentAuthors" Target="commentAuthor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s>
</file>

<file path=ppt/diagrams/_rels/data7.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_rels/drawing7.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ABBCE-BC2E-4AD8-9059-595C3D20CCA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6B2FD90-F6D3-4508-BB81-12C4DF99ADBF}">
      <dgm:prSet custT="1"/>
      <dgm:spPr/>
      <dgm:t>
        <a:bodyPr/>
        <a:lstStyle/>
        <a:p>
          <a:r>
            <a:rPr lang="en-US" sz="2000" baseline="0" dirty="0"/>
            <a:t>Application layer between Microsoft SQL Server components and the Windows Operating System.</a:t>
          </a:r>
          <a:endParaRPr lang="en-US" sz="2000" dirty="0"/>
        </a:p>
      </dgm:t>
    </dgm:pt>
    <dgm:pt modelId="{3F60B57E-DA65-48DC-9ED7-A7F97E115BC1}" type="parTrans" cxnId="{22EED186-BD04-455F-BC35-3CD013CFD30F}">
      <dgm:prSet/>
      <dgm:spPr/>
      <dgm:t>
        <a:bodyPr/>
        <a:lstStyle/>
        <a:p>
          <a:endParaRPr lang="en-US"/>
        </a:p>
      </dgm:t>
    </dgm:pt>
    <dgm:pt modelId="{44C5884F-3C97-429E-9863-C99D5C3BB6A5}" type="sibTrans" cxnId="{22EED186-BD04-455F-BC35-3CD013CFD30F}">
      <dgm:prSet/>
      <dgm:spPr/>
      <dgm:t>
        <a:bodyPr/>
        <a:lstStyle/>
        <a:p>
          <a:endParaRPr lang="en-US"/>
        </a:p>
      </dgm:t>
    </dgm:pt>
    <dgm:pt modelId="{C5F183F0-D7EC-4E59-AD2A-D698409F7305}">
      <dgm:prSet custT="1"/>
      <dgm:spPr/>
      <dgm:t>
        <a:bodyPr/>
        <a:lstStyle/>
        <a:p>
          <a:r>
            <a:rPr lang="en-US" sz="2000" baseline="0"/>
            <a:t>Centralizes resource allocation to provide more efficient management and accounting.</a:t>
          </a:r>
          <a:endParaRPr lang="en-US" sz="2000"/>
        </a:p>
      </dgm:t>
    </dgm:pt>
    <dgm:pt modelId="{3BEEE15A-FF3D-485D-B1AC-F5F8214D3FCF}" type="parTrans" cxnId="{9157B326-9695-4F23-B914-148C962C92E7}">
      <dgm:prSet/>
      <dgm:spPr/>
      <dgm:t>
        <a:bodyPr/>
        <a:lstStyle/>
        <a:p>
          <a:endParaRPr lang="en-US"/>
        </a:p>
      </dgm:t>
    </dgm:pt>
    <dgm:pt modelId="{DF5146E4-C153-45BB-8FD7-318B2EB5A3AF}" type="sibTrans" cxnId="{9157B326-9695-4F23-B914-148C962C92E7}">
      <dgm:prSet/>
      <dgm:spPr/>
      <dgm:t>
        <a:bodyPr/>
        <a:lstStyle/>
        <a:p>
          <a:endParaRPr lang="en-US"/>
        </a:p>
      </dgm:t>
    </dgm:pt>
    <dgm:pt modelId="{51A9057E-3605-412D-AAF5-BDBB89B6A1C7}">
      <dgm:prSet custT="1"/>
      <dgm:spPr/>
      <dgm:t>
        <a:bodyPr/>
        <a:lstStyle/>
        <a:p>
          <a:r>
            <a:rPr lang="en-US" sz="2000" baseline="0" dirty="0"/>
            <a:t>The SQLOS is used by the SQL Server relational database engine for system-level services.</a:t>
          </a:r>
          <a:endParaRPr lang="en-US" sz="2000" dirty="0"/>
        </a:p>
      </dgm:t>
    </dgm:pt>
    <dgm:pt modelId="{8BBD6521-FE66-443A-BCAB-A14C2381E27D}" type="parTrans" cxnId="{F93DDC35-D471-43A8-A14B-9600F0EFDA1A}">
      <dgm:prSet/>
      <dgm:spPr/>
      <dgm:t>
        <a:bodyPr/>
        <a:lstStyle/>
        <a:p>
          <a:endParaRPr lang="en-US"/>
        </a:p>
      </dgm:t>
    </dgm:pt>
    <dgm:pt modelId="{695A8BF8-87D0-4B2B-8948-AF95052773B4}" type="sibTrans" cxnId="{F93DDC35-D471-43A8-A14B-9600F0EFDA1A}">
      <dgm:prSet/>
      <dgm:spPr/>
      <dgm:t>
        <a:bodyPr/>
        <a:lstStyle/>
        <a:p>
          <a:endParaRPr lang="en-US"/>
        </a:p>
      </dgm:t>
    </dgm:pt>
    <dgm:pt modelId="{48CD125A-74FE-4EB8-9F47-D00E75C2BDA2}">
      <dgm:prSet custT="1"/>
      <dgm:spPr/>
      <dgm:t>
        <a:bodyPr/>
        <a:lstStyle/>
        <a:p>
          <a:r>
            <a:rPr lang="en-US" sz="2000" baseline="0"/>
            <a:t>Abstracts the concepts of resource management from components, providing:</a:t>
          </a:r>
          <a:endParaRPr lang="en-US" sz="2000"/>
        </a:p>
      </dgm:t>
    </dgm:pt>
    <dgm:pt modelId="{9AE4FA2B-D66C-4D53-8304-93667A5015CE}" type="parTrans" cxnId="{8FB7801D-AA19-4825-ACCC-C7A1424F7C70}">
      <dgm:prSet/>
      <dgm:spPr/>
      <dgm:t>
        <a:bodyPr/>
        <a:lstStyle/>
        <a:p>
          <a:endParaRPr lang="en-US"/>
        </a:p>
      </dgm:t>
    </dgm:pt>
    <dgm:pt modelId="{713D40B0-D7D1-4D18-BFE8-BBB0841CB793}" type="sibTrans" cxnId="{8FB7801D-AA19-4825-ACCC-C7A1424F7C70}">
      <dgm:prSet/>
      <dgm:spPr/>
      <dgm:t>
        <a:bodyPr/>
        <a:lstStyle/>
        <a:p>
          <a:endParaRPr lang="en-US"/>
        </a:p>
      </dgm:t>
    </dgm:pt>
    <dgm:pt modelId="{4EA093BC-2564-4C27-98F2-11CEFF545E62}">
      <dgm:prSet/>
      <dgm:spPr/>
      <dgm:t>
        <a:bodyPr/>
        <a:lstStyle/>
        <a:p>
          <a:r>
            <a:rPr lang="en-US" b="1" baseline="0"/>
            <a:t>Scheduling and synchronization support</a:t>
          </a:r>
          <a:endParaRPr lang="en-US"/>
        </a:p>
      </dgm:t>
    </dgm:pt>
    <dgm:pt modelId="{80908B6F-47BD-4A1C-B885-F86E9C043B29}" type="parTrans" cxnId="{153CCB21-604F-4CC8-9FFF-70C86DF36A00}">
      <dgm:prSet/>
      <dgm:spPr/>
      <dgm:t>
        <a:bodyPr/>
        <a:lstStyle/>
        <a:p>
          <a:endParaRPr lang="en-US"/>
        </a:p>
      </dgm:t>
    </dgm:pt>
    <dgm:pt modelId="{29DA802F-EBEB-4FE6-99EB-A51FEF4D0164}" type="sibTrans" cxnId="{153CCB21-604F-4CC8-9FFF-70C86DF36A00}">
      <dgm:prSet/>
      <dgm:spPr/>
      <dgm:t>
        <a:bodyPr/>
        <a:lstStyle/>
        <a:p>
          <a:endParaRPr lang="en-US"/>
        </a:p>
      </dgm:t>
    </dgm:pt>
    <dgm:pt modelId="{7A5746CE-759A-4813-AA09-045F78E41F47}">
      <dgm:prSet/>
      <dgm:spPr/>
      <dgm:t>
        <a:bodyPr/>
        <a:lstStyle/>
        <a:p>
          <a:r>
            <a:rPr lang="en-US" b="1" baseline="0"/>
            <a:t>Memory management and caching</a:t>
          </a:r>
          <a:endParaRPr lang="en-US"/>
        </a:p>
      </dgm:t>
    </dgm:pt>
    <dgm:pt modelId="{A854B573-2B8F-4E0B-ABB1-9918B8AE93A7}" type="parTrans" cxnId="{D24E6314-2166-4D78-A226-F599FEF40C38}">
      <dgm:prSet/>
      <dgm:spPr/>
      <dgm:t>
        <a:bodyPr/>
        <a:lstStyle/>
        <a:p>
          <a:endParaRPr lang="en-US"/>
        </a:p>
      </dgm:t>
    </dgm:pt>
    <dgm:pt modelId="{D7644BFF-06BE-4EDA-8B4B-C05998240634}" type="sibTrans" cxnId="{D24E6314-2166-4D78-A226-F599FEF40C38}">
      <dgm:prSet/>
      <dgm:spPr/>
      <dgm:t>
        <a:bodyPr/>
        <a:lstStyle/>
        <a:p>
          <a:endParaRPr lang="en-US"/>
        </a:p>
      </dgm:t>
    </dgm:pt>
    <dgm:pt modelId="{61175714-A314-4445-8DF9-307879AA462C}">
      <dgm:prSet/>
      <dgm:spPr/>
      <dgm:t>
        <a:bodyPr/>
        <a:lstStyle/>
        <a:p>
          <a:r>
            <a:rPr lang="en-US" b="1" baseline="0"/>
            <a:t>Resource governance</a:t>
          </a:r>
          <a:endParaRPr lang="en-US"/>
        </a:p>
      </dgm:t>
    </dgm:pt>
    <dgm:pt modelId="{2E17D6B6-D296-4DD2-A7A4-A44AECBA669C}" type="parTrans" cxnId="{AAE9FB0B-0F18-4BCA-B74A-FED5CC5962B5}">
      <dgm:prSet/>
      <dgm:spPr/>
      <dgm:t>
        <a:bodyPr/>
        <a:lstStyle/>
        <a:p>
          <a:endParaRPr lang="en-US"/>
        </a:p>
      </dgm:t>
    </dgm:pt>
    <dgm:pt modelId="{BBDF5C35-5A8E-485F-BBFA-6509A5EBF92B}" type="sibTrans" cxnId="{AAE9FB0B-0F18-4BCA-B74A-FED5CC5962B5}">
      <dgm:prSet/>
      <dgm:spPr/>
      <dgm:t>
        <a:bodyPr/>
        <a:lstStyle/>
        <a:p>
          <a:endParaRPr lang="en-US"/>
        </a:p>
      </dgm:t>
    </dgm:pt>
    <dgm:pt modelId="{A0E1CCF0-13EC-4888-9AD9-0B6209D4D175}">
      <dgm:prSet/>
      <dgm:spPr/>
      <dgm:t>
        <a:bodyPr/>
        <a:lstStyle/>
        <a:p>
          <a:r>
            <a:rPr lang="en-US" b="1" baseline="0"/>
            <a:t>Diagnostics and debug infrastructure</a:t>
          </a:r>
          <a:endParaRPr lang="en-US"/>
        </a:p>
      </dgm:t>
    </dgm:pt>
    <dgm:pt modelId="{B457BA02-CC2E-4FC0-A612-7EB26B2EB6CA}" type="parTrans" cxnId="{47E78528-99CF-4D42-A8CE-4274BDA7C3C4}">
      <dgm:prSet/>
      <dgm:spPr/>
      <dgm:t>
        <a:bodyPr/>
        <a:lstStyle/>
        <a:p>
          <a:endParaRPr lang="en-US"/>
        </a:p>
      </dgm:t>
    </dgm:pt>
    <dgm:pt modelId="{42B2827C-7CC1-46FA-87EE-E4C9A08FAAE1}" type="sibTrans" cxnId="{47E78528-99CF-4D42-A8CE-4274BDA7C3C4}">
      <dgm:prSet/>
      <dgm:spPr/>
      <dgm:t>
        <a:bodyPr/>
        <a:lstStyle/>
        <a:p>
          <a:endParaRPr lang="en-US"/>
        </a:p>
      </dgm:t>
    </dgm:pt>
    <dgm:pt modelId="{C728A852-76E4-413E-9DAE-0BA62737F735}">
      <dgm:prSet/>
      <dgm:spPr/>
      <dgm:t>
        <a:bodyPr/>
        <a:lstStyle/>
        <a:p>
          <a:r>
            <a:rPr lang="en-US" b="1" baseline="0"/>
            <a:t>Scalability and performance optimization</a:t>
          </a:r>
          <a:endParaRPr lang="en-US"/>
        </a:p>
      </dgm:t>
    </dgm:pt>
    <dgm:pt modelId="{8BCB7984-F909-4975-B85E-8E62B1F50D3C}" type="parTrans" cxnId="{B632DA30-B5A9-4C89-93F0-3E37DF74EC8B}">
      <dgm:prSet/>
      <dgm:spPr/>
      <dgm:t>
        <a:bodyPr/>
        <a:lstStyle/>
        <a:p>
          <a:endParaRPr lang="en-US"/>
        </a:p>
      </dgm:t>
    </dgm:pt>
    <dgm:pt modelId="{F57AFAFF-C223-42A7-AFE9-C4D7419AD216}" type="sibTrans" cxnId="{B632DA30-B5A9-4C89-93F0-3E37DF74EC8B}">
      <dgm:prSet/>
      <dgm:spPr/>
      <dgm:t>
        <a:bodyPr/>
        <a:lstStyle/>
        <a:p>
          <a:endParaRPr lang="en-US"/>
        </a:p>
      </dgm:t>
    </dgm:pt>
    <dgm:pt modelId="{BC3E37FD-E969-4EA5-A054-C2DEEFA3119F}" type="pres">
      <dgm:prSet presAssocID="{6A5ABBCE-BC2E-4AD8-9059-595C3D20CCA9}" presName="linear" presStyleCnt="0">
        <dgm:presLayoutVars>
          <dgm:animLvl val="lvl"/>
          <dgm:resizeHandles val="exact"/>
        </dgm:presLayoutVars>
      </dgm:prSet>
      <dgm:spPr/>
    </dgm:pt>
    <dgm:pt modelId="{16C1CE2C-8281-4680-B20A-F4384783D7A9}" type="pres">
      <dgm:prSet presAssocID="{C6B2FD90-F6D3-4508-BB81-12C4DF99ADBF}" presName="parentText" presStyleLbl="node1" presStyleIdx="0" presStyleCnt="4">
        <dgm:presLayoutVars>
          <dgm:chMax val="0"/>
          <dgm:bulletEnabled val="1"/>
        </dgm:presLayoutVars>
      </dgm:prSet>
      <dgm:spPr/>
    </dgm:pt>
    <dgm:pt modelId="{66A7C464-2FEB-4101-A5C7-9A9FF3F6077C}" type="pres">
      <dgm:prSet presAssocID="{44C5884F-3C97-429E-9863-C99D5C3BB6A5}" presName="spacer" presStyleCnt="0"/>
      <dgm:spPr/>
    </dgm:pt>
    <dgm:pt modelId="{70A4E46F-F7D1-41A2-8155-8CEB0C66CEAB}" type="pres">
      <dgm:prSet presAssocID="{C5F183F0-D7EC-4E59-AD2A-D698409F7305}" presName="parentText" presStyleLbl="node1" presStyleIdx="1" presStyleCnt="4">
        <dgm:presLayoutVars>
          <dgm:chMax val="0"/>
          <dgm:bulletEnabled val="1"/>
        </dgm:presLayoutVars>
      </dgm:prSet>
      <dgm:spPr/>
    </dgm:pt>
    <dgm:pt modelId="{796A45AB-CA82-414A-9773-81F7F0BE2E6F}" type="pres">
      <dgm:prSet presAssocID="{DF5146E4-C153-45BB-8FD7-318B2EB5A3AF}" presName="spacer" presStyleCnt="0"/>
      <dgm:spPr/>
    </dgm:pt>
    <dgm:pt modelId="{8F6557ED-EA5A-4C57-BD7E-815F3B29B97F}" type="pres">
      <dgm:prSet presAssocID="{51A9057E-3605-412D-AAF5-BDBB89B6A1C7}" presName="parentText" presStyleLbl="node1" presStyleIdx="2" presStyleCnt="4">
        <dgm:presLayoutVars>
          <dgm:chMax val="0"/>
          <dgm:bulletEnabled val="1"/>
        </dgm:presLayoutVars>
      </dgm:prSet>
      <dgm:spPr/>
    </dgm:pt>
    <dgm:pt modelId="{53F90EBE-B169-4346-B978-FACE8143F699}" type="pres">
      <dgm:prSet presAssocID="{695A8BF8-87D0-4B2B-8948-AF95052773B4}" presName="spacer" presStyleCnt="0"/>
      <dgm:spPr/>
    </dgm:pt>
    <dgm:pt modelId="{12C92250-5AAC-404E-836C-E71243683BFE}" type="pres">
      <dgm:prSet presAssocID="{48CD125A-74FE-4EB8-9F47-D00E75C2BDA2}" presName="parentText" presStyleLbl="node1" presStyleIdx="3" presStyleCnt="4">
        <dgm:presLayoutVars>
          <dgm:chMax val="0"/>
          <dgm:bulletEnabled val="1"/>
        </dgm:presLayoutVars>
      </dgm:prSet>
      <dgm:spPr/>
    </dgm:pt>
    <dgm:pt modelId="{776B8DDC-FCA5-4A7B-8C53-01F47D0BFE82}" type="pres">
      <dgm:prSet presAssocID="{48CD125A-74FE-4EB8-9F47-D00E75C2BDA2}" presName="childText" presStyleLbl="revTx" presStyleIdx="0" presStyleCnt="1">
        <dgm:presLayoutVars>
          <dgm:bulletEnabled val="1"/>
        </dgm:presLayoutVars>
      </dgm:prSet>
      <dgm:spPr/>
    </dgm:pt>
  </dgm:ptLst>
  <dgm:cxnLst>
    <dgm:cxn modelId="{71026706-DDA4-40BA-9C06-348BDF48726F}" type="presOf" srcId="{51A9057E-3605-412D-AAF5-BDBB89B6A1C7}" destId="{8F6557ED-EA5A-4C57-BD7E-815F3B29B97F}" srcOrd="0" destOrd="0" presId="urn:microsoft.com/office/officeart/2005/8/layout/vList2"/>
    <dgm:cxn modelId="{AAE9FB0B-0F18-4BCA-B74A-FED5CC5962B5}" srcId="{48CD125A-74FE-4EB8-9F47-D00E75C2BDA2}" destId="{61175714-A314-4445-8DF9-307879AA462C}" srcOrd="2" destOrd="0" parTransId="{2E17D6B6-D296-4DD2-A7A4-A44AECBA669C}" sibTransId="{BBDF5C35-5A8E-485F-BBFA-6509A5EBF92B}"/>
    <dgm:cxn modelId="{D24E6314-2166-4D78-A226-F599FEF40C38}" srcId="{48CD125A-74FE-4EB8-9F47-D00E75C2BDA2}" destId="{7A5746CE-759A-4813-AA09-045F78E41F47}" srcOrd="1" destOrd="0" parTransId="{A854B573-2B8F-4E0B-ABB1-9918B8AE93A7}" sibTransId="{D7644BFF-06BE-4EDA-8B4B-C05998240634}"/>
    <dgm:cxn modelId="{C2312E1D-D175-4D37-9752-8C1C9563B965}" type="presOf" srcId="{C5F183F0-D7EC-4E59-AD2A-D698409F7305}" destId="{70A4E46F-F7D1-41A2-8155-8CEB0C66CEAB}" srcOrd="0" destOrd="0" presId="urn:microsoft.com/office/officeart/2005/8/layout/vList2"/>
    <dgm:cxn modelId="{8FB7801D-AA19-4825-ACCC-C7A1424F7C70}" srcId="{6A5ABBCE-BC2E-4AD8-9059-595C3D20CCA9}" destId="{48CD125A-74FE-4EB8-9F47-D00E75C2BDA2}" srcOrd="3" destOrd="0" parTransId="{9AE4FA2B-D66C-4D53-8304-93667A5015CE}" sibTransId="{713D40B0-D7D1-4D18-BFE8-BBB0841CB793}"/>
    <dgm:cxn modelId="{153CCB21-604F-4CC8-9FFF-70C86DF36A00}" srcId="{48CD125A-74FE-4EB8-9F47-D00E75C2BDA2}" destId="{4EA093BC-2564-4C27-98F2-11CEFF545E62}" srcOrd="0" destOrd="0" parTransId="{80908B6F-47BD-4A1C-B885-F86E9C043B29}" sibTransId="{29DA802F-EBEB-4FE6-99EB-A51FEF4D0164}"/>
    <dgm:cxn modelId="{9157B326-9695-4F23-B914-148C962C92E7}" srcId="{6A5ABBCE-BC2E-4AD8-9059-595C3D20CCA9}" destId="{C5F183F0-D7EC-4E59-AD2A-D698409F7305}" srcOrd="1" destOrd="0" parTransId="{3BEEE15A-FF3D-485D-B1AC-F5F8214D3FCF}" sibTransId="{DF5146E4-C153-45BB-8FD7-318B2EB5A3AF}"/>
    <dgm:cxn modelId="{47E78528-99CF-4D42-A8CE-4274BDA7C3C4}" srcId="{48CD125A-74FE-4EB8-9F47-D00E75C2BDA2}" destId="{A0E1CCF0-13EC-4888-9AD9-0B6209D4D175}" srcOrd="3" destOrd="0" parTransId="{B457BA02-CC2E-4FC0-A612-7EB26B2EB6CA}" sibTransId="{42B2827C-7CC1-46FA-87EE-E4C9A08FAAE1}"/>
    <dgm:cxn modelId="{B632DA30-B5A9-4C89-93F0-3E37DF74EC8B}" srcId="{48CD125A-74FE-4EB8-9F47-D00E75C2BDA2}" destId="{C728A852-76E4-413E-9DAE-0BA62737F735}" srcOrd="4" destOrd="0" parTransId="{8BCB7984-F909-4975-B85E-8E62B1F50D3C}" sibTransId="{F57AFAFF-C223-42A7-AFE9-C4D7419AD216}"/>
    <dgm:cxn modelId="{F93DDC35-D471-43A8-A14B-9600F0EFDA1A}" srcId="{6A5ABBCE-BC2E-4AD8-9059-595C3D20CCA9}" destId="{51A9057E-3605-412D-AAF5-BDBB89B6A1C7}" srcOrd="2" destOrd="0" parTransId="{8BBD6521-FE66-443A-BCAB-A14C2381E27D}" sibTransId="{695A8BF8-87D0-4B2B-8948-AF95052773B4}"/>
    <dgm:cxn modelId="{88B23C40-B13C-4112-8657-B42B4B161FEE}" type="presOf" srcId="{48CD125A-74FE-4EB8-9F47-D00E75C2BDA2}" destId="{12C92250-5AAC-404E-836C-E71243683BFE}" srcOrd="0" destOrd="0" presId="urn:microsoft.com/office/officeart/2005/8/layout/vList2"/>
    <dgm:cxn modelId="{B1EA5043-3A23-4B9E-AD3C-4D8111F76E36}" type="presOf" srcId="{61175714-A314-4445-8DF9-307879AA462C}" destId="{776B8DDC-FCA5-4A7B-8C53-01F47D0BFE82}" srcOrd="0" destOrd="2" presId="urn:microsoft.com/office/officeart/2005/8/layout/vList2"/>
    <dgm:cxn modelId="{D934AB72-CDE7-4276-BBCB-C8EB76D071C5}" type="presOf" srcId="{7A5746CE-759A-4813-AA09-045F78E41F47}" destId="{776B8DDC-FCA5-4A7B-8C53-01F47D0BFE82}" srcOrd="0" destOrd="1" presId="urn:microsoft.com/office/officeart/2005/8/layout/vList2"/>
    <dgm:cxn modelId="{68DACA76-C367-4446-BB81-42AC2BE27AEF}" type="presOf" srcId="{C728A852-76E4-413E-9DAE-0BA62737F735}" destId="{776B8DDC-FCA5-4A7B-8C53-01F47D0BFE82}" srcOrd="0" destOrd="4" presId="urn:microsoft.com/office/officeart/2005/8/layout/vList2"/>
    <dgm:cxn modelId="{22EED186-BD04-455F-BC35-3CD013CFD30F}" srcId="{6A5ABBCE-BC2E-4AD8-9059-595C3D20CCA9}" destId="{C6B2FD90-F6D3-4508-BB81-12C4DF99ADBF}" srcOrd="0" destOrd="0" parTransId="{3F60B57E-DA65-48DC-9ED7-A7F97E115BC1}" sibTransId="{44C5884F-3C97-429E-9863-C99D5C3BB6A5}"/>
    <dgm:cxn modelId="{5DBA68B2-3A89-443F-9436-9CA951DCE8A0}" type="presOf" srcId="{4EA093BC-2564-4C27-98F2-11CEFF545E62}" destId="{776B8DDC-FCA5-4A7B-8C53-01F47D0BFE82}" srcOrd="0" destOrd="0" presId="urn:microsoft.com/office/officeart/2005/8/layout/vList2"/>
    <dgm:cxn modelId="{0B3F60CC-7C8D-4901-8F38-1BB340934A30}" type="presOf" srcId="{A0E1CCF0-13EC-4888-9AD9-0B6209D4D175}" destId="{776B8DDC-FCA5-4A7B-8C53-01F47D0BFE82}" srcOrd="0" destOrd="3" presId="urn:microsoft.com/office/officeart/2005/8/layout/vList2"/>
    <dgm:cxn modelId="{643C5BF6-2B6C-4D7B-BFA2-67D77328BC6B}" type="presOf" srcId="{6A5ABBCE-BC2E-4AD8-9059-595C3D20CCA9}" destId="{BC3E37FD-E969-4EA5-A054-C2DEEFA3119F}" srcOrd="0" destOrd="0" presId="urn:microsoft.com/office/officeart/2005/8/layout/vList2"/>
    <dgm:cxn modelId="{F8FD5CF9-F031-4C76-A77D-F6D10752913E}" type="presOf" srcId="{C6B2FD90-F6D3-4508-BB81-12C4DF99ADBF}" destId="{16C1CE2C-8281-4680-B20A-F4384783D7A9}" srcOrd="0" destOrd="0" presId="urn:microsoft.com/office/officeart/2005/8/layout/vList2"/>
    <dgm:cxn modelId="{615C2D90-13DB-4F85-B919-CA91BA9166F9}" type="presParOf" srcId="{BC3E37FD-E969-4EA5-A054-C2DEEFA3119F}" destId="{16C1CE2C-8281-4680-B20A-F4384783D7A9}" srcOrd="0" destOrd="0" presId="urn:microsoft.com/office/officeart/2005/8/layout/vList2"/>
    <dgm:cxn modelId="{9BA36DD4-84D2-49B9-A74A-D661C407A40C}" type="presParOf" srcId="{BC3E37FD-E969-4EA5-A054-C2DEEFA3119F}" destId="{66A7C464-2FEB-4101-A5C7-9A9FF3F6077C}" srcOrd="1" destOrd="0" presId="urn:microsoft.com/office/officeart/2005/8/layout/vList2"/>
    <dgm:cxn modelId="{166FC3D9-B6F4-4562-8A19-ABF2303396E1}" type="presParOf" srcId="{BC3E37FD-E969-4EA5-A054-C2DEEFA3119F}" destId="{70A4E46F-F7D1-41A2-8155-8CEB0C66CEAB}" srcOrd="2" destOrd="0" presId="urn:microsoft.com/office/officeart/2005/8/layout/vList2"/>
    <dgm:cxn modelId="{2952A2D6-C1CC-421E-81D1-FF14B477C336}" type="presParOf" srcId="{BC3E37FD-E969-4EA5-A054-C2DEEFA3119F}" destId="{796A45AB-CA82-414A-9773-81F7F0BE2E6F}" srcOrd="3" destOrd="0" presId="urn:microsoft.com/office/officeart/2005/8/layout/vList2"/>
    <dgm:cxn modelId="{D180EA5A-4155-4C45-BA1E-1AC79908E124}" type="presParOf" srcId="{BC3E37FD-E969-4EA5-A054-C2DEEFA3119F}" destId="{8F6557ED-EA5A-4C57-BD7E-815F3B29B97F}" srcOrd="4" destOrd="0" presId="urn:microsoft.com/office/officeart/2005/8/layout/vList2"/>
    <dgm:cxn modelId="{412AC5C8-5B32-41F2-9B3D-9741B79F3D3B}" type="presParOf" srcId="{BC3E37FD-E969-4EA5-A054-C2DEEFA3119F}" destId="{53F90EBE-B169-4346-B978-FACE8143F699}" srcOrd="5" destOrd="0" presId="urn:microsoft.com/office/officeart/2005/8/layout/vList2"/>
    <dgm:cxn modelId="{856A8648-0675-4244-8A78-3AE9C2BF2D04}" type="presParOf" srcId="{BC3E37FD-E969-4EA5-A054-C2DEEFA3119F}" destId="{12C92250-5AAC-404E-836C-E71243683BFE}" srcOrd="6" destOrd="0" presId="urn:microsoft.com/office/officeart/2005/8/layout/vList2"/>
    <dgm:cxn modelId="{2A4C1ACB-9A29-4070-AC1A-1DD75B8EC3CB}" type="presParOf" srcId="{BC3E37FD-E969-4EA5-A054-C2DEEFA3119F}" destId="{776B8DDC-FCA5-4A7B-8C53-01F47D0BFE8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76FF16-3CDD-45E1-8DF8-C4BAB71691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31A5FE-0937-42BB-851A-E401D04790A0}">
      <dgm:prSet/>
      <dgm:spPr/>
      <dgm:t>
        <a:bodyPr/>
        <a:lstStyle/>
        <a:p>
          <a:r>
            <a:rPr lang="en-US" b="1" dirty="0"/>
            <a:t>Automatic</a:t>
          </a:r>
          <a:r>
            <a:rPr lang="en-US" dirty="0"/>
            <a:t> (default) – Database engine issues checkpoints automatically based on the server level “recovery interval” configuration option</a:t>
          </a:r>
        </a:p>
      </dgm:t>
    </dgm:pt>
    <dgm:pt modelId="{7F8F6BC6-D92A-4837-9A29-D783F2B70E20}" type="parTrans" cxnId="{0463552D-DF9C-439B-9B12-2AF5F55222A0}">
      <dgm:prSet/>
      <dgm:spPr/>
      <dgm:t>
        <a:bodyPr/>
        <a:lstStyle/>
        <a:p>
          <a:endParaRPr lang="en-US"/>
        </a:p>
      </dgm:t>
    </dgm:pt>
    <dgm:pt modelId="{76E07976-7831-4731-929D-024828E83D62}" type="sibTrans" cxnId="{0463552D-DF9C-439B-9B12-2AF5F55222A0}">
      <dgm:prSet/>
      <dgm:spPr/>
      <dgm:t>
        <a:bodyPr/>
        <a:lstStyle/>
        <a:p>
          <a:endParaRPr lang="en-US"/>
        </a:p>
      </dgm:t>
    </dgm:pt>
    <dgm:pt modelId="{07068F90-6DC6-4275-86B5-AD0B1F2F97CD}">
      <dgm:prSet/>
      <dgm:spPr/>
      <dgm:t>
        <a:bodyPr/>
        <a:lstStyle/>
        <a:p>
          <a:r>
            <a:rPr lang="en-US" b="1" dirty="0"/>
            <a:t>Indirect</a:t>
          </a:r>
          <a:r>
            <a:rPr lang="en-US" dirty="0"/>
            <a:t> (new in SQL Server 2012) – Database engine issues checkpoints automatically based on the database level TARGET_RECOVERY_TIME</a:t>
          </a:r>
        </a:p>
      </dgm:t>
    </dgm:pt>
    <dgm:pt modelId="{8C6C121B-8B4B-4819-92A2-26BC2F527871}" type="parTrans" cxnId="{84E0CB70-D351-414D-9723-98EA6DA6A624}">
      <dgm:prSet/>
      <dgm:spPr/>
      <dgm:t>
        <a:bodyPr/>
        <a:lstStyle/>
        <a:p>
          <a:endParaRPr lang="en-US"/>
        </a:p>
      </dgm:t>
    </dgm:pt>
    <dgm:pt modelId="{BC7406FE-8270-4AA2-83FF-523B07F1DBCC}" type="sibTrans" cxnId="{84E0CB70-D351-414D-9723-98EA6DA6A624}">
      <dgm:prSet/>
      <dgm:spPr/>
      <dgm:t>
        <a:bodyPr/>
        <a:lstStyle/>
        <a:p>
          <a:endParaRPr lang="en-US"/>
        </a:p>
      </dgm:t>
    </dgm:pt>
    <dgm:pt modelId="{84972595-1857-402E-BD44-B8C9E1048B0D}">
      <dgm:prSet/>
      <dgm:spPr/>
      <dgm:t>
        <a:bodyPr/>
        <a:lstStyle/>
        <a:p>
          <a:r>
            <a:rPr lang="en-US" b="1" dirty="0"/>
            <a:t>Manual</a:t>
          </a:r>
          <a:r>
            <a:rPr lang="en-US" dirty="0"/>
            <a:t> – Issued in the current database for your connection when you execute the T-SQL CHECKPOINT command</a:t>
          </a:r>
        </a:p>
      </dgm:t>
    </dgm:pt>
    <dgm:pt modelId="{6083E805-0CEA-4EE2-88FA-A1DA7D185C48}" type="parTrans" cxnId="{AE153EBE-1E72-439D-AC89-BB092D822061}">
      <dgm:prSet/>
      <dgm:spPr/>
      <dgm:t>
        <a:bodyPr/>
        <a:lstStyle/>
        <a:p>
          <a:endParaRPr lang="en-US"/>
        </a:p>
      </dgm:t>
    </dgm:pt>
    <dgm:pt modelId="{DC09C0A9-E77E-40EF-9573-05045BBBDB52}" type="sibTrans" cxnId="{AE153EBE-1E72-439D-AC89-BB092D822061}">
      <dgm:prSet/>
      <dgm:spPr/>
      <dgm:t>
        <a:bodyPr/>
        <a:lstStyle/>
        <a:p>
          <a:endParaRPr lang="en-US"/>
        </a:p>
      </dgm:t>
    </dgm:pt>
    <dgm:pt modelId="{DAE9F991-6572-4F64-B7F1-F31BB10A008E}">
      <dgm:prSet/>
      <dgm:spPr/>
      <dgm:t>
        <a:bodyPr/>
        <a:lstStyle/>
        <a:p>
          <a:r>
            <a:rPr lang="en-US" b="1" dirty="0"/>
            <a:t>Internal</a:t>
          </a:r>
          <a:r>
            <a:rPr lang="en-US" dirty="0"/>
            <a:t> – Issued by various server operations</a:t>
          </a:r>
        </a:p>
      </dgm:t>
    </dgm:pt>
    <dgm:pt modelId="{C169FDEF-938C-43DE-82A2-485D02FCE2B2}" type="parTrans" cxnId="{B2CAB1F5-8DA5-42C9-8F63-033F9BDB1CCD}">
      <dgm:prSet/>
      <dgm:spPr/>
      <dgm:t>
        <a:bodyPr/>
        <a:lstStyle/>
        <a:p>
          <a:endParaRPr lang="en-US"/>
        </a:p>
      </dgm:t>
    </dgm:pt>
    <dgm:pt modelId="{8DC1791F-043B-4AF5-A2E2-460168006F09}" type="sibTrans" cxnId="{B2CAB1F5-8DA5-42C9-8F63-033F9BDB1CCD}">
      <dgm:prSet/>
      <dgm:spPr/>
      <dgm:t>
        <a:bodyPr/>
        <a:lstStyle/>
        <a:p>
          <a:endParaRPr lang="en-US"/>
        </a:p>
      </dgm:t>
    </dgm:pt>
    <dgm:pt modelId="{392FA100-3E91-4BDC-A0DF-3845E8635450}">
      <dgm:prSet/>
      <dgm:spPr/>
      <dgm:t>
        <a:bodyPr/>
        <a:lstStyle/>
        <a:p>
          <a:endParaRPr lang="en-US" dirty="0"/>
        </a:p>
      </dgm:t>
    </dgm:pt>
    <dgm:pt modelId="{EC22291B-37D6-41CE-9AE5-D5F85AF5A51D}" type="parTrans" cxnId="{87EC574C-C0B4-464C-8921-363C31C64BB7}">
      <dgm:prSet/>
      <dgm:spPr/>
      <dgm:t>
        <a:bodyPr/>
        <a:lstStyle/>
        <a:p>
          <a:endParaRPr lang="en-US"/>
        </a:p>
      </dgm:t>
    </dgm:pt>
    <dgm:pt modelId="{886690BB-8C8A-4DE6-AC01-8CC0366CF4F5}" type="sibTrans" cxnId="{87EC574C-C0B4-464C-8921-363C31C64BB7}">
      <dgm:prSet/>
      <dgm:spPr/>
      <dgm:t>
        <a:bodyPr/>
        <a:lstStyle/>
        <a:p>
          <a:endParaRPr lang="en-US"/>
        </a:p>
      </dgm:t>
    </dgm:pt>
    <dgm:pt modelId="{3820659C-B5E1-4CED-B38B-50A98050BED8}" type="pres">
      <dgm:prSet presAssocID="{4A76FF16-3CDD-45E1-8DF8-C4BAB716911A}" presName="linear" presStyleCnt="0">
        <dgm:presLayoutVars>
          <dgm:animLvl val="lvl"/>
          <dgm:resizeHandles val="exact"/>
        </dgm:presLayoutVars>
      </dgm:prSet>
      <dgm:spPr/>
    </dgm:pt>
    <dgm:pt modelId="{96A805E4-2107-49A3-BD77-3C70BA121985}" type="pres">
      <dgm:prSet presAssocID="{8331A5FE-0937-42BB-851A-E401D04790A0}" presName="parentText" presStyleLbl="node1" presStyleIdx="0" presStyleCnt="4">
        <dgm:presLayoutVars>
          <dgm:chMax val="0"/>
          <dgm:bulletEnabled val="1"/>
        </dgm:presLayoutVars>
      </dgm:prSet>
      <dgm:spPr/>
    </dgm:pt>
    <dgm:pt modelId="{66A61B0C-287D-406D-B09A-80E4C31EC81E}" type="pres">
      <dgm:prSet presAssocID="{76E07976-7831-4731-929D-024828E83D62}" presName="spacer" presStyleCnt="0"/>
      <dgm:spPr/>
    </dgm:pt>
    <dgm:pt modelId="{95DD3C3F-6913-4DF8-BA60-D5B77EE51AD0}" type="pres">
      <dgm:prSet presAssocID="{07068F90-6DC6-4275-86B5-AD0B1F2F97CD}" presName="parentText" presStyleLbl="node1" presStyleIdx="1" presStyleCnt="4">
        <dgm:presLayoutVars>
          <dgm:chMax val="0"/>
          <dgm:bulletEnabled val="1"/>
        </dgm:presLayoutVars>
      </dgm:prSet>
      <dgm:spPr/>
    </dgm:pt>
    <dgm:pt modelId="{AE6B6D19-C792-4D73-A9A4-722404BFC6F5}" type="pres">
      <dgm:prSet presAssocID="{07068F90-6DC6-4275-86B5-AD0B1F2F97CD}" presName="childText" presStyleLbl="revTx" presStyleIdx="0" presStyleCnt="1">
        <dgm:presLayoutVars>
          <dgm:bulletEnabled val="1"/>
        </dgm:presLayoutVars>
      </dgm:prSet>
      <dgm:spPr/>
    </dgm:pt>
    <dgm:pt modelId="{191229E1-A669-4C80-929D-90658F54B41C}" type="pres">
      <dgm:prSet presAssocID="{84972595-1857-402E-BD44-B8C9E1048B0D}" presName="parentText" presStyleLbl="node1" presStyleIdx="2" presStyleCnt="4">
        <dgm:presLayoutVars>
          <dgm:chMax val="0"/>
          <dgm:bulletEnabled val="1"/>
        </dgm:presLayoutVars>
      </dgm:prSet>
      <dgm:spPr/>
    </dgm:pt>
    <dgm:pt modelId="{82797555-CE34-4620-A414-A0D7DDE0ADDA}" type="pres">
      <dgm:prSet presAssocID="{DC09C0A9-E77E-40EF-9573-05045BBBDB52}" presName="spacer" presStyleCnt="0"/>
      <dgm:spPr/>
    </dgm:pt>
    <dgm:pt modelId="{9FB0B889-7813-4D35-8556-384C3E45CE9B}" type="pres">
      <dgm:prSet presAssocID="{DAE9F991-6572-4F64-B7F1-F31BB10A008E}" presName="parentText" presStyleLbl="node1" presStyleIdx="3" presStyleCnt="4">
        <dgm:presLayoutVars>
          <dgm:chMax val="0"/>
          <dgm:bulletEnabled val="1"/>
        </dgm:presLayoutVars>
      </dgm:prSet>
      <dgm:spPr/>
    </dgm:pt>
  </dgm:ptLst>
  <dgm:cxnLst>
    <dgm:cxn modelId="{1CE7B80E-DB07-49E4-A0DF-44AD0570221A}" type="presOf" srcId="{84972595-1857-402E-BD44-B8C9E1048B0D}" destId="{191229E1-A669-4C80-929D-90658F54B41C}" srcOrd="0" destOrd="0" presId="urn:microsoft.com/office/officeart/2005/8/layout/vList2"/>
    <dgm:cxn modelId="{0463552D-DF9C-439B-9B12-2AF5F55222A0}" srcId="{4A76FF16-3CDD-45E1-8DF8-C4BAB716911A}" destId="{8331A5FE-0937-42BB-851A-E401D04790A0}" srcOrd="0" destOrd="0" parTransId="{7F8F6BC6-D92A-4837-9A29-D783F2B70E20}" sibTransId="{76E07976-7831-4731-929D-024828E83D62}"/>
    <dgm:cxn modelId="{A9D02C3E-7BB6-45C6-BFAC-8DF6888523D0}" type="presOf" srcId="{4A76FF16-3CDD-45E1-8DF8-C4BAB716911A}" destId="{3820659C-B5E1-4CED-B38B-50A98050BED8}" srcOrd="0" destOrd="0" presId="urn:microsoft.com/office/officeart/2005/8/layout/vList2"/>
    <dgm:cxn modelId="{87EC574C-C0B4-464C-8921-363C31C64BB7}" srcId="{07068F90-6DC6-4275-86B5-AD0B1F2F97CD}" destId="{392FA100-3E91-4BDC-A0DF-3845E8635450}" srcOrd="0" destOrd="0" parTransId="{EC22291B-37D6-41CE-9AE5-D5F85AF5A51D}" sibTransId="{886690BB-8C8A-4DE6-AC01-8CC0366CF4F5}"/>
    <dgm:cxn modelId="{84E0CB70-D351-414D-9723-98EA6DA6A624}" srcId="{4A76FF16-3CDD-45E1-8DF8-C4BAB716911A}" destId="{07068F90-6DC6-4275-86B5-AD0B1F2F97CD}" srcOrd="1" destOrd="0" parTransId="{8C6C121B-8B4B-4819-92A2-26BC2F527871}" sibTransId="{BC7406FE-8270-4AA2-83FF-523B07F1DBCC}"/>
    <dgm:cxn modelId="{670D528B-6B17-4A61-ACD3-6C26F5CBE42D}" type="presOf" srcId="{DAE9F991-6572-4F64-B7F1-F31BB10A008E}" destId="{9FB0B889-7813-4D35-8556-384C3E45CE9B}" srcOrd="0" destOrd="0" presId="urn:microsoft.com/office/officeart/2005/8/layout/vList2"/>
    <dgm:cxn modelId="{82898FA6-05F9-45CF-9A82-8D084FECD12B}" type="presOf" srcId="{8331A5FE-0937-42BB-851A-E401D04790A0}" destId="{96A805E4-2107-49A3-BD77-3C70BA121985}" srcOrd="0" destOrd="0" presId="urn:microsoft.com/office/officeart/2005/8/layout/vList2"/>
    <dgm:cxn modelId="{AE153EBE-1E72-439D-AC89-BB092D822061}" srcId="{4A76FF16-3CDD-45E1-8DF8-C4BAB716911A}" destId="{84972595-1857-402E-BD44-B8C9E1048B0D}" srcOrd="2" destOrd="0" parTransId="{6083E805-0CEA-4EE2-88FA-A1DA7D185C48}" sibTransId="{DC09C0A9-E77E-40EF-9573-05045BBBDB52}"/>
    <dgm:cxn modelId="{23FC29C1-54EB-45E6-B723-3FF4BDECE12B}" type="presOf" srcId="{07068F90-6DC6-4275-86B5-AD0B1F2F97CD}" destId="{95DD3C3F-6913-4DF8-BA60-D5B77EE51AD0}" srcOrd="0" destOrd="0" presId="urn:microsoft.com/office/officeart/2005/8/layout/vList2"/>
    <dgm:cxn modelId="{367798ED-FE6C-4FDB-8763-1ABC1B03B6E2}" type="presOf" srcId="{392FA100-3E91-4BDC-A0DF-3845E8635450}" destId="{AE6B6D19-C792-4D73-A9A4-722404BFC6F5}" srcOrd="0" destOrd="0" presId="urn:microsoft.com/office/officeart/2005/8/layout/vList2"/>
    <dgm:cxn modelId="{B2CAB1F5-8DA5-42C9-8F63-033F9BDB1CCD}" srcId="{4A76FF16-3CDD-45E1-8DF8-C4BAB716911A}" destId="{DAE9F991-6572-4F64-B7F1-F31BB10A008E}" srcOrd="3" destOrd="0" parTransId="{C169FDEF-938C-43DE-82A2-485D02FCE2B2}" sibTransId="{8DC1791F-043B-4AF5-A2E2-460168006F09}"/>
    <dgm:cxn modelId="{359789AC-BFCB-4AAC-8C2E-70956790FF24}" type="presParOf" srcId="{3820659C-B5E1-4CED-B38B-50A98050BED8}" destId="{96A805E4-2107-49A3-BD77-3C70BA121985}" srcOrd="0" destOrd="0" presId="urn:microsoft.com/office/officeart/2005/8/layout/vList2"/>
    <dgm:cxn modelId="{3189B42B-28E2-4B56-9ED6-A8A97A2535CC}" type="presParOf" srcId="{3820659C-B5E1-4CED-B38B-50A98050BED8}" destId="{66A61B0C-287D-406D-B09A-80E4C31EC81E}" srcOrd="1" destOrd="0" presId="urn:microsoft.com/office/officeart/2005/8/layout/vList2"/>
    <dgm:cxn modelId="{656C0CF3-B50E-4932-90A8-DE29A5C25EF1}" type="presParOf" srcId="{3820659C-B5E1-4CED-B38B-50A98050BED8}" destId="{95DD3C3F-6913-4DF8-BA60-D5B77EE51AD0}" srcOrd="2" destOrd="0" presId="urn:microsoft.com/office/officeart/2005/8/layout/vList2"/>
    <dgm:cxn modelId="{5CB37221-B3D6-4E0E-B648-93A9A2D99065}" type="presParOf" srcId="{3820659C-B5E1-4CED-B38B-50A98050BED8}" destId="{AE6B6D19-C792-4D73-A9A4-722404BFC6F5}" srcOrd="3" destOrd="0" presId="urn:microsoft.com/office/officeart/2005/8/layout/vList2"/>
    <dgm:cxn modelId="{C4205696-68F4-4D3C-B5A3-BBB2C7AA33F1}" type="presParOf" srcId="{3820659C-B5E1-4CED-B38B-50A98050BED8}" destId="{191229E1-A669-4C80-929D-90658F54B41C}" srcOrd="4" destOrd="0" presId="urn:microsoft.com/office/officeart/2005/8/layout/vList2"/>
    <dgm:cxn modelId="{0FF9D968-C090-4DAC-B8B8-8B4014310394}" type="presParOf" srcId="{3820659C-B5E1-4CED-B38B-50A98050BED8}" destId="{82797555-CE34-4620-A414-A0D7DDE0ADDA}" srcOrd="5" destOrd="0" presId="urn:microsoft.com/office/officeart/2005/8/layout/vList2"/>
    <dgm:cxn modelId="{A75CD7C7-6244-427E-80F7-7FCDD216B920}" type="presParOf" srcId="{3820659C-B5E1-4CED-B38B-50A98050BED8}" destId="{9FB0B889-7813-4D35-8556-384C3E45CE9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A288B6-F025-4112-B1E4-9213B1C766FE}" type="doc">
      <dgm:prSet loTypeId="urn:microsoft.com/office/officeart/2005/8/layout/vList2" loCatId="list" qsTypeId="urn:microsoft.com/office/officeart/2005/8/quickstyle/simple1" qsCatId="simple" csTypeId="urn:microsoft.com/office/officeart/2005/8/colors/accent3_5" csCatId="accent3" phldr="1"/>
      <dgm:spPr/>
      <dgm:t>
        <a:bodyPr/>
        <a:lstStyle/>
        <a:p>
          <a:endParaRPr lang="en-US"/>
        </a:p>
      </dgm:t>
    </dgm:pt>
    <dgm:pt modelId="{FFBD2AE9-2FB2-4D8A-ADAD-61DAA6A4D0BC}">
      <dgm:prSet/>
      <dgm:spPr>
        <a:xfrm>
          <a:off x="0" y="238739"/>
          <a:ext cx="7010400" cy="1212120"/>
        </a:xfrm>
        <a:prstGeom prst="roundRect">
          <a:avLst/>
        </a:prstGeom>
      </dgm:spPr>
      <dgm:t>
        <a:bodyPr/>
        <a:lstStyle/>
        <a:p>
          <a:r>
            <a:rPr lang="en-US" baseline="0" dirty="0">
              <a:latin typeface="Segoe UI"/>
              <a:ea typeface="+mn-ea"/>
              <a:cs typeface="+mn-cs"/>
            </a:rPr>
            <a:t>PFS and IAM are used to determine when an object needs a new extent allocated</a:t>
          </a:r>
          <a:endParaRPr lang="en-US" dirty="0">
            <a:latin typeface="Segoe UI"/>
            <a:ea typeface="+mn-ea"/>
            <a:cs typeface="+mn-cs"/>
          </a:endParaRPr>
        </a:p>
      </dgm:t>
    </dgm:pt>
    <dgm:pt modelId="{FBAD97CF-A32E-4A83-AC0B-FC430F3E1D39}" type="parTrans" cxnId="{4CD7ED88-D963-439F-8176-3523DB423947}">
      <dgm:prSet/>
      <dgm:spPr/>
      <dgm:t>
        <a:bodyPr/>
        <a:lstStyle/>
        <a:p>
          <a:endParaRPr lang="en-US"/>
        </a:p>
      </dgm:t>
    </dgm:pt>
    <dgm:pt modelId="{43D0085A-223F-48BA-9873-F48D082C2FCA}" type="sibTrans" cxnId="{4CD7ED88-D963-439F-8176-3523DB423947}">
      <dgm:prSet/>
      <dgm:spPr/>
      <dgm:t>
        <a:bodyPr/>
        <a:lstStyle/>
        <a:p>
          <a:endParaRPr lang="en-US"/>
        </a:p>
      </dgm:t>
    </dgm:pt>
    <dgm:pt modelId="{530C52B2-E8CE-465A-BDBE-4E35A9259CB8}">
      <dgm:prSet/>
      <dgm:spPr>
        <a:xfrm>
          <a:off x="0" y="1531500"/>
          <a:ext cx="7010400" cy="1212120"/>
        </a:xfrm>
        <a:prstGeom prst="roundRect">
          <a:avLst/>
        </a:prstGeom>
      </dgm:spPr>
      <dgm:t>
        <a:bodyPr/>
        <a:lstStyle/>
        <a:p>
          <a:r>
            <a:rPr lang="en-US" baseline="0" dirty="0">
              <a:latin typeface="Segoe UI"/>
              <a:ea typeface="+mn-ea"/>
              <a:cs typeface="+mn-cs"/>
            </a:rPr>
            <a:t>GAMs and SGAMs are used to allocate the extent</a:t>
          </a:r>
          <a:endParaRPr lang="en-US" dirty="0">
            <a:latin typeface="Segoe UI"/>
            <a:ea typeface="+mn-ea"/>
            <a:cs typeface="+mn-cs"/>
          </a:endParaRPr>
        </a:p>
      </dgm:t>
    </dgm:pt>
    <dgm:pt modelId="{9C626B18-E115-4918-B4AF-105EFE7C0D3F}" type="parTrans" cxnId="{F5ACBDCC-B386-4646-896E-D47CB377DB4D}">
      <dgm:prSet/>
      <dgm:spPr/>
      <dgm:t>
        <a:bodyPr/>
        <a:lstStyle/>
        <a:p>
          <a:endParaRPr lang="en-US"/>
        </a:p>
      </dgm:t>
    </dgm:pt>
    <dgm:pt modelId="{16567E35-76A9-4660-9452-976CC20D4778}" type="sibTrans" cxnId="{F5ACBDCC-B386-4646-896E-D47CB377DB4D}">
      <dgm:prSet/>
      <dgm:spPr/>
      <dgm:t>
        <a:bodyPr/>
        <a:lstStyle/>
        <a:p>
          <a:endParaRPr lang="en-US"/>
        </a:p>
      </dgm:t>
    </dgm:pt>
    <dgm:pt modelId="{F6E50376-0BC2-432A-B77D-5069AC7845ED}" type="pres">
      <dgm:prSet presAssocID="{1AA288B6-F025-4112-B1E4-9213B1C766FE}" presName="linear" presStyleCnt="0">
        <dgm:presLayoutVars>
          <dgm:animLvl val="lvl"/>
          <dgm:resizeHandles val="exact"/>
        </dgm:presLayoutVars>
      </dgm:prSet>
      <dgm:spPr/>
    </dgm:pt>
    <dgm:pt modelId="{DFD4E3F3-1233-495B-837B-AFD29A435DFA}" type="pres">
      <dgm:prSet presAssocID="{FFBD2AE9-2FB2-4D8A-ADAD-61DAA6A4D0BC}" presName="parentText" presStyleLbl="node1" presStyleIdx="0" presStyleCnt="2">
        <dgm:presLayoutVars>
          <dgm:chMax val="0"/>
          <dgm:bulletEnabled val="1"/>
        </dgm:presLayoutVars>
      </dgm:prSet>
      <dgm:spPr/>
    </dgm:pt>
    <dgm:pt modelId="{0D8FBD9C-E197-4C7C-9DC3-A30A893DCAC0}" type="pres">
      <dgm:prSet presAssocID="{43D0085A-223F-48BA-9873-F48D082C2FCA}" presName="spacer" presStyleCnt="0"/>
      <dgm:spPr/>
    </dgm:pt>
    <dgm:pt modelId="{C09D7D0C-E4C3-4C24-A372-02217BCD0EBA}" type="pres">
      <dgm:prSet presAssocID="{530C52B2-E8CE-465A-BDBE-4E35A9259CB8}" presName="parentText" presStyleLbl="node1" presStyleIdx="1" presStyleCnt="2">
        <dgm:presLayoutVars>
          <dgm:chMax val="0"/>
          <dgm:bulletEnabled val="1"/>
        </dgm:presLayoutVars>
      </dgm:prSet>
      <dgm:spPr/>
    </dgm:pt>
  </dgm:ptLst>
  <dgm:cxnLst>
    <dgm:cxn modelId="{5354D33A-1544-4F07-B54C-E5284EFD1FBB}" type="presOf" srcId="{1AA288B6-F025-4112-B1E4-9213B1C766FE}" destId="{F6E50376-0BC2-432A-B77D-5069AC7845ED}" srcOrd="0" destOrd="0" presId="urn:microsoft.com/office/officeart/2005/8/layout/vList2"/>
    <dgm:cxn modelId="{60E63A5C-46E3-4287-8733-1D88A5C2ADED}" type="presOf" srcId="{530C52B2-E8CE-465A-BDBE-4E35A9259CB8}" destId="{C09D7D0C-E4C3-4C24-A372-02217BCD0EBA}" srcOrd="0" destOrd="0" presId="urn:microsoft.com/office/officeart/2005/8/layout/vList2"/>
    <dgm:cxn modelId="{9A98DB61-186B-4D63-A6A3-E6D9C885A4D5}" type="presOf" srcId="{FFBD2AE9-2FB2-4D8A-ADAD-61DAA6A4D0BC}" destId="{DFD4E3F3-1233-495B-837B-AFD29A435DFA}" srcOrd="0" destOrd="0" presId="urn:microsoft.com/office/officeart/2005/8/layout/vList2"/>
    <dgm:cxn modelId="{4CD7ED88-D963-439F-8176-3523DB423947}" srcId="{1AA288B6-F025-4112-B1E4-9213B1C766FE}" destId="{FFBD2AE9-2FB2-4D8A-ADAD-61DAA6A4D0BC}" srcOrd="0" destOrd="0" parTransId="{FBAD97CF-A32E-4A83-AC0B-FC430F3E1D39}" sibTransId="{43D0085A-223F-48BA-9873-F48D082C2FCA}"/>
    <dgm:cxn modelId="{F5ACBDCC-B386-4646-896E-D47CB377DB4D}" srcId="{1AA288B6-F025-4112-B1E4-9213B1C766FE}" destId="{530C52B2-E8CE-465A-BDBE-4E35A9259CB8}" srcOrd="1" destOrd="0" parTransId="{9C626B18-E115-4918-B4AF-105EFE7C0D3F}" sibTransId="{16567E35-76A9-4660-9452-976CC20D4778}"/>
    <dgm:cxn modelId="{5C9FD22D-8D55-46E8-91DB-07DEC8189100}" type="presParOf" srcId="{F6E50376-0BC2-432A-B77D-5069AC7845ED}" destId="{DFD4E3F3-1233-495B-837B-AFD29A435DFA}" srcOrd="0" destOrd="0" presId="urn:microsoft.com/office/officeart/2005/8/layout/vList2"/>
    <dgm:cxn modelId="{A5C075F4-DCC8-440B-BE3C-877F33F12027}" type="presParOf" srcId="{F6E50376-0BC2-432A-B77D-5069AC7845ED}" destId="{0D8FBD9C-E197-4C7C-9DC3-A30A893DCAC0}" srcOrd="1" destOrd="0" presId="urn:microsoft.com/office/officeart/2005/8/layout/vList2"/>
    <dgm:cxn modelId="{6F76A570-FB97-4585-B505-5F775C1DDA52}" type="presParOf" srcId="{F6E50376-0BC2-432A-B77D-5069AC7845ED}" destId="{C09D7D0C-E4C3-4C24-A372-02217BCD0EBA}"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D26C6C-C57D-468F-8925-C2B31E465B5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40668D5-D158-42FF-8A05-6227891BBE87}">
      <dgm:prSet custT="1"/>
      <dgm:spPr/>
      <dgm:t>
        <a:bodyPr/>
        <a:lstStyle/>
        <a:p>
          <a:r>
            <a:rPr lang="en-US" sz="2800" baseline="0"/>
            <a:t>Affinity Mask</a:t>
          </a:r>
          <a:endParaRPr lang="en-US" sz="2800"/>
        </a:p>
      </dgm:t>
    </dgm:pt>
    <dgm:pt modelId="{3443D885-0BFF-4F5C-96E8-018D10A3184F}" type="parTrans" cxnId="{617DFBF6-C75D-427B-A0E9-C0BB50B1BD55}">
      <dgm:prSet/>
      <dgm:spPr/>
      <dgm:t>
        <a:bodyPr/>
        <a:lstStyle/>
        <a:p>
          <a:endParaRPr lang="en-US"/>
        </a:p>
      </dgm:t>
    </dgm:pt>
    <dgm:pt modelId="{E30C5A61-97E7-43D2-8049-4E7D0380921E}" type="sibTrans" cxnId="{617DFBF6-C75D-427B-A0E9-C0BB50B1BD55}">
      <dgm:prSet/>
      <dgm:spPr/>
      <dgm:t>
        <a:bodyPr/>
        <a:lstStyle/>
        <a:p>
          <a:endParaRPr lang="en-US"/>
        </a:p>
      </dgm:t>
    </dgm:pt>
    <dgm:pt modelId="{AD8BC824-2AA0-4F91-80CB-239A8CAF93BB}">
      <dgm:prSet/>
      <dgm:spPr/>
      <dgm:t>
        <a:bodyPr/>
        <a:lstStyle/>
        <a:p>
          <a:r>
            <a:rPr lang="en-US" baseline="0"/>
            <a:t>Assigns CPUs for SQL Server use</a:t>
          </a:r>
          <a:endParaRPr lang="en-US"/>
        </a:p>
      </dgm:t>
    </dgm:pt>
    <dgm:pt modelId="{85FB291B-D117-47CB-9B8C-579CED8AE15F}" type="parTrans" cxnId="{A53F2710-05C3-444F-AB26-FF0E67A359BF}">
      <dgm:prSet/>
      <dgm:spPr/>
      <dgm:t>
        <a:bodyPr/>
        <a:lstStyle/>
        <a:p>
          <a:endParaRPr lang="en-US"/>
        </a:p>
      </dgm:t>
    </dgm:pt>
    <dgm:pt modelId="{7BD220F5-0BB3-4479-BE90-C13A6FA69EB0}" type="sibTrans" cxnId="{A53F2710-05C3-444F-AB26-FF0E67A359BF}">
      <dgm:prSet/>
      <dgm:spPr/>
      <dgm:t>
        <a:bodyPr/>
        <a:lstStyle/>
        <a:p>
          <a:endParaRPr lang="en-US"/>
        </a:p>
      </dgm:t>
    </dgm:pt>
    <dgm:pt modelId="{79B18C80-4D1A-4F7F-8F7E-71691977B534}">
      <dgm:prSet/>
      <dgm:spPr/>
      <dgm:t>
        <a:bodyPr/>
        <a:lstStyle/>
        <a:p>
          <a:r>
            <a:rPr lang="en-US" baseline="0"/>
            <a:t>Set via sp_configure or Alter Server Configuration</a:t>
          </a:r>
          <a:endParaRPr lang="en-US"/>
        </a:p>
      </dgm:t>
    </dgm:pt>
    <dgm:pt modelId="{E6DA37E3-A4F4-4E7A-B736-AC0F6CBDEBE3}" type="parTrans" cxnId="{785C1D89-F8E6-4693-AEFA-3EDA38EE5991}">
      <dgm:prSet/>
      <dgm:spPr/>
      <dgm:t>
        <a:bodyPr/>
        <a:lstStyle/>
        <a:p>
          <a:endParaRPr lang="en-US"/>
        </a:p>
      </dgm:t>
    </dgm:pt>
    <dgm:pt modelId="{21DCECC8-64BB-4F47-AE62-99D8EBA57685}" type="sibTrans" cxnId="{785C1D89-F8E6-4693-AEFA-3EDA38EE5991}">
      <dgm:prSet/>
      <dgm:spPr/>
      <dgm:t>
        <a:bodyPr/>
        <a:lstStyle/>
        <a:p>
          <a:endParaRPr lang="en-US"/>
        </a:p>
      </dgm:t>
    </dgm:pt>
    <dgm:pt modelId="{5C017B2C-3345-4723-B4F9-5F0B1D7CA1FB}">
      <dgm:prSet custT="1"/>
      <dgm:spPr/>
      <dgm:t>
        <a:bodyPr/>
        <a:lstStyle/>
        <a:p>
          <a:r>
            <a:rPr lang="en-US" sz="2800" baseline="0"/>
            <a:t>Cost Threshold for Parallelism</a:t>
          </a:r>
          <a:endParaRPr lang="en-US" sz="2800"/>
        </a:p>
      </dgm:t>
    </dgm:pt>
    <dgm:pt modelId="{B33C3E50-F690-4BED-A482-DE2206ED393C}" type="parTrans" cxnId="{4AB556FC-B5D4-4F79-8861-D7E894F66883}">
      <dgm:prSet/>
      <dgm:spPr/>
      <dgm:t>
        <a:bodyPr/>
        <a:lstStyle/>
        <a:p>
          <a:endParaRPr lang="en-US"/>
        </a:p>
      </dgm:t>
    </dgm:pt>
    <dgm:pt modelId="{ED84AF96-527A-42D0-B747-8BB34E159D81}" type="sibTrans" cxnId="{4AB556FC-B5D4-4F79-8861-D7E894F66883}">
      <dgm:prSet/>
      <dgm:spPr/>
      <dgm:t>
        <a:bodyPr/>
        <a:lstStyle/>
        <a:p>
          <a:endParaRPr lang="en-US"/>
        </a:p>
      </dgm:t>
    </dgm:pt>
    <dgm:pt modelId="{FA408BAE-16AC-4206-A1BB-BEFCAE9D0CD5}">
      <dgm:prSet/>
      <dgm:spPr/>
      <dgm:t>
        <a:bodyPr/>
        <a:lstStyle/>
        <a:p>
          <a:r>
            <a:rPr lang="en-US" baseline="0"/>
            <a:t>Only queries with a cost that is higher than this value will be considered for parallelism</a:t>
          </a:r>
          <a:endParaRPr lang="en-US"/>
        </a:p>
      </dgm:t>
    </dgm:pt>
    <dgm:pt modelId="{C2446EEB-09C8-42F9-9B81-6B6250EB3AEA}" type="parTrans" cxnId="{8B9CDD84-197B-4447-9ECB-3C60A407F1B2}">
      <dgm:prSet/>
      <dgm:spPr/>
      <dgm:t>
        <a:bodyPr/>
        <a:lstStyle/>
        <a:p>
          <a:endParaRPr lang="en-US"/>
        </a:p>
      </dgm:t>
    </dgm:pt>
    <dgm:pt modelId="{F7599045-B043-494B-B6ED-68D007A7E0F0}" type="sibTrans" cxnId="{8B9CDD84-197B-4447-9ECB-3C60A407F1B2}">
      <dgm:prSet/>
      <dgm:spPr/>
      <dgm:t>
        <a:bodyPr/>
        <a:lstStyle/>
        <a:p>
          <a:endParaRPr lang="en-US"/>
        </a:p>
      </dgm:t>
    </dgm:pt>
    <dgm:pt modelId="{E3C0883C-8CD1-460D-8627-DA1B6A435134}">
      <dgm:prSet custT="1"/>
      <dgm:spPr/>
      <dgm:t>
        <a:bodyPr/>
        <a:lstStyle/>
        <a:p>
          <a:r>
            <a:rPr lang="en-US" sz="2800" baseline="0"/>
            <a:t>Max Worker Threads</a:t>
          </a:r>
          <a:endParaRPr lang="en-US" sz="2800"/>
        </a:p>
      </dgm:t>
    </dgm:pt>
    <dgm:pt modelId="{3B252554-04DB-4309-9FE1-5B6F070D6B27}" type="parTrans" cxnId="{E56DBB8E-A9CB-4E7E-BFD3-936E040F143A}">
      <dgm:prSet/>
      <dgm:spPr/>
      <dgm:t>
        <a:bodyPr/>
        <a:lstStyle/>
        <a:p>
          <a:endParaRPr lang="en-US"/>
        </a:p>
      </dgm:t>
    </dgm:pt>
    <dgm:pt modelId="{BCCD7F17-65CD-4833-BE67-37BAFEAB7EFD}" type="sibTrans" cxnId="{E56DBB8E-A9CB-4E7E-BFD3-936E040F143A}">
      <dgm:prSet/>
      <dgm:spPr/>
      <dgm:t>
        <a:bodyPr/>
        <a:lstStyle/>
        <a:p>
          <a:endParaRPr lang="en-US"/>
        </a:p>
      </dgm:t>
    </dgm:pt>
    <dgm:pt modelId="{0111A9D0-4EA4-4ECB-9403-72DD89DD4BB4}">
      <dgm:prSet/>
      <dgm:spPr/>
      <dgm:t>
        <a:bodyPr/>
        <a:lstStyle/>
        <a:p>
          <a:r>
            <a:rPr lang="en-US" baseline="0"/>
            <a:t>Number of threads SQL Server can allocate</a:t>
          </a:r>
          <a:endParaRPr lang="en-US"/>
        </a:p>
      </dgm:t>
    </dgm:pt>
    <dgm:pt modelId="{06D76CBA-59B5-45A3-8BE7-1ECDAA24443B}" type="parTrans" cxnId="{68C8187A-5CF6-4D8D-BF2A-0AF51A22FD8D}">
      <dgm:prSet/>
      <dgm:spPr/>
      <dgm:t>
        <a:bodyPr/>
        <a:lstStyle/>
        <a:p>
          <a:endParaRPr lang="en-US"/>
        </a:p>
      </dgm:t>
    </dgm:pt>
    <dgm:pt modelId="{D3C38AFF-AE03-42B9-A283-D01010B3D2FE}" type="sibTrans" cxnId="{68C8187A-5CF6-4D8D-BF2A-0AF51A22FD8D}">
      <dgm:prSet/>
      <dgm:spPr/>
      <dgm:t>
        <a:bodyPr/>
        <a:lstStyle/>
        <a:p>
          <a:endParaRPr lang="en-US"/>
        </a:p>
      </dgm:t>
    </dgm:pt>
    <dgm:pt modelId="{673DD419-A7BB-4D71-9B9A-74FC697ABA5A}">
      <dgm:prSet/>
      <dgm:spPr/>
      <dgm:t>
        <a:bodyPr/>
        <a:lstStyle/>
        <a:p>
          <a:r>
            <a:rPr lang="en-US" baseline="0"/>
            <a:t>Recommended value is 0. SQL Server will dynamically set the Max based on CPUs and CPU architecture</a:t>
          </a:r>
          <a:endParaRPr lang="en-US"/>
        </a:p>
      </dgm:t>
    </dgm:pt>
    <dgm:pt modelId="{F8463E4F-62FF-433C-B871-B3FBB73B71CB}" type="parTrans" cxnId="{A5F6A512-D01E-44F7-9BFE-C8328F904F86}">
      <dgm:prSet/>
      <dgm:spPr/>
      <dgm:t>
        <a:bodyPr/>
        <a:lstStyle/>
        <a:p>
          <a:endParaRPr lang="en-US"/>
        </a:p>
      </dgm:t>
    </dgm:pt>
    <dgm:pt modelId="{5C171E2D-237C-447C-B8FE-32A672CF5DE0}" type="sibTrans" cxnId="{A5F6A512-D01E-44F7-9BFE-C8328F904F86}">
      <dgm:prSet/>
      <dgm:spPr/>
      <dgm:t>
        <a:bodyPr/>
        <a:lstStyle/>
        <a:p>
          <a:endParaRPr lang="en-US"/>
        </a:p>
      </dgm:t>
    </dgm:pt>
    <dgm:pt modelId="{C4BEF1E5-5BCB-4C18-89DF-52CDE2A40D33}">
      <dgm:prSet/>
      <dgm:spPr/>
      <dgm:t>
        <a:bodyPr/>
        <a:lstStyle/>
        <a:p>
          <a:r>
            <a:rPr lang="en-US" dirty="0"/>
            <a:t>Only required in specific scenarios</a:t>
          </a:r>
        </a:p>
      </dgm:t>
    </dgm:pt>
    <dgm:pt modelId="{8D33063C-2528-4272-BFBD-829C90A457B8}" type="parTrans" cxnId="{518EF2D5-316A-46E4-8AD5-26F9CD3054D6}">
      <dgm:prSet/>
      <dgm:spPr/>
      <dgm:t>
        <a:bodyPr/>
        <a:lstStyle/>
        <a:p>
          <a:endParaRPr lang="en-US"/>
        </a:p>
      </dgm:t>
    </dgm:pt>
    <dgm:pt modelId="{46CC95F0-7DC3-40B7-9B4D-FA871A78508D}" type="sibTrans" cxnId="{518EF2D5-316A-46E4-8AD5-26F9CD3054D6}">
      <dgm:prSet/>
      <dgm:spPr/>
      <dgm:t>
        <a:bodyPr/>
        <a:lstStyle/>
        <a:p>
          <a:endParaRPr lang="en-US"/>
        </a:p>
      </dgm:t>
    </dgm:pt>
    <dgm:pt modelId="{14424429-C457-44B9-A919-74844DB70ACC}">
      <dgm:prSet/>
      <dgm:spPr/>
      <dgm:t>
        <a:bodyPr/>
        <a:lstStyle/>
        <a:p>
          <a:r>
            <a:rPr lang="en-US"/>
            <a:t>Only required when dealing with excessive parallelism</a:t>
          </a:r>
        </a:p>
      </dgm:t>
    </dgm:pt>
    <dgm:pt modelId="{24F7A5B3-FA70-4858-AD29-AE3AC1942895}" type="parTrans" cxnId="{1F76C0EF-A5A3-4671-9EAE-2F267ACDC4B1}">
      <dgm:prSet/>
      <dgm:spPr/>
      <dgm:t>
        <a:bodyPr/>
        <a:lstStyle/>
        <a:p>
          <a:endParaRPr lang="en-US"/>
        </a:p>
      </dgm:t>
    </dgm:pt>
    <dgm:pt modelId="{83F07B63-2711-474F-A878-5EF6ACA57965}" type="sibTrans" cxnId="{1F76C0EF-A5A3-4671-9EAE-2F267ACDC4B1}">
      <dgm:prSet/>
      <dgm:spPr/>
      <dgm:t>
        <a:bodyPr/>
        <a:lstStyle/>
        <a:p>
          <a:endParaRPr lang="en-US"/>
        </a:p>
      </dgm:t>
    </dgm:pt>
    <dgm:pt modelId="{E5A17D81-9425-498C-9FB2-025AA476ED25}">
      <dgm:prSet/>
      <dgm:spPr/>
      <dgm:t>
        <a:bodyPr/>
        <a:lstStyle/>
        <a:p>
          <a:r>
            <a:rPr lang="en-US" dirty="0"/>
            <a:t>Max Degree of Parallelism (MAXDOP)</a:t>
          </a:r>
        </a:p>
      </dgm:t>
    </dgm:pt>
    <dgm:pt modelId="{0C2B6FB2-9CC1-4987-A7B3-DFC12A78C9CF}" type="parTrans" cxnId="{6AC3C21B-536A-4F4F-B0DD-CAF540759127}">
      <dgm:prSet/>
      <dgm:spPr/>
      <dgm:t>
        <a:bodyPr/>
        <a:lstStyle/>
        <a:p>
          <a:endParaRPr lang="en-US"/>
        </a:p>
      </dgm:t>
    </dgm:pt>
    <dgm:pt modelId="{C7652C1E-B373-47A4-9044-1EC8C29AA3F4}" type="sibTrans" cxnId="{6AC3C21B-536A-4F4F-B0DD-CAF540759127}">
      <dgm:prSet/>
      <dgm:spPr/>
      <dgm:t>
        <a:bodyPr/>
        <a:lstStyle/>
        <a:p>
          <a:endParaRPr lang="en-US"/>
        </a:p>
      </dgm:t>
    </dgm:pt>
    <dgm:pt modelId="{5C0E84C6-F839-4E1F-9187-916E1ABE5264}">
      <dgm:prSet/>
      <dgm:spPr/>
      <dgm:t>
        <a:bodyPr/>
        <a:lstStyle/>
        <a:p>
          <a:r>
            <a:rPr lang="en-US" b="0" dirty="0">
              <a:latin typeface="+mn-lt"/>
            </a:rPr>
            <a:t>Maximum number of processors that are used for the execution of a query in a parallel plan. This option determines the number of threads that are used for the query plan operators that perform the work in parallel. </a:t>
          </a:r>
          <a:endParaRPr lang="en-US" dirty="0"/>
        </a:p>
      </dgm:t>
    </dgm:pt>
    <dgm:pt modelId="{0C799F00-D0FC-4701-B766-0DAAAEBA6B0C}" type="parTrans" cxnId="{2E13961E-F560-4941-9DED-BFB920874662}">
      <dgm:prSet/>
      <dgm:spPr/>
      <dgm:t>
        <a:bodyPr/>
        <a:lstStyle/>
        <a:p>
          <a:endParaRPr lang="en-US"/>
        </a:p>
      </dgm:t>
    </dgm:pt>
    <dgm:pt modelId="{C4708B52-6DB5-4643-8FE5-35D9F3ACBD20}" type="sibTrans" cxnId="{2E13961E-F560-4941-9DED-BFB920874662}">
      <dgm:prSet/>
      <dgm:spPr/>
      <dgm:t>
        <a:bodyPr/>
        <a:lstStyle/>
        <a:p>
          <a:endParaRPr lang="en-US"/>
        </a:p>
      </dgm:t>
    </dgm:pt>
    <dgm:pt modelId="{E59B607E-D7E8-4303-8EC9-9BE16B4A0A1E}" type="pres">
      <dgm:prSet presAssocID="{16D26C6C-C57D-468F-8925-C2B31E465B5C}" presName="Name0" presStyleCnt="0">
        <dgm:presLayoutVars>
          <dgm:dir/>
          <dgm:animLvl val="lvl"/>
          <dgm:resizeHandles val="exact"/>
        </dgm:presLayoutVars>
      </dgm:prSet>
      <dgm:spPr/>
    </dgm:pt>
    <dgm:pt modelId="{19E50DBC-E898-45D6-8AF0-A89C3ED2EAF7}" type="pres">
      <dgm:prSet presAssocID="{040668D5-D158-42FF-8A05-6227891BBE87}" presName="linNode" presStyleCnt="0"/>
      <dgm:spPr/>
    </dgm:pt>
    <dgm:pt modelId="{14EDB1D3-1B6D-42F3-A18A-8F1B7C1B8D4F}" type="pres">
      <dgm:prSet presAssocID="{040668D5-D158-42FF-8A05-6227891BBE87}" presName="parentText" presStyleLbl="node1" presStyleIdx="0" presStyleCnt="4">
        <dgm:presLayoutVars>
          <dgm:chMax val="1"/>
          <dgm:bulletEnabled val="1"/>
        </dgm:presLayoutVars>
      </dgm:prSet>
      <dgm:spPr/>
    </dgm:pt>
    <dgm:pt modelId="{8DD63552-03A9-4B58-92DC-A92FAE514C1F}" type="pres">
      <dgm:prSet presAssocID="{040668D5-D158-42FF-8A05-6227891BBE87}" presName="descendantText" presStyleLbl="alignAccFollowNode1" presStyleIdx="0" presStyleCnt="4">
        <dgm:presLayoutVars>
          <dgm:bulletEnabled val="1"/>
        </dgm:presLayoutVars>
      </dgm:prSet>
      <dgm:spPr/>
    </dgm:pt>
    <dgm:pt modelId="{6DB81156-D2DD-4966-B9F5-536303F40B39}" type="pres">
      <dgm:prSet presAssocID="{E30C5A61-97E7-43D2-8049-4E7D0380921E}" presName="sp" presStyleCnt="0"/>
      <dgm:spPr/>
    </dgm:pt>
    <dgm:pt modelId="{E06E13B5-21BA-4EB4-B5B4-A785370EB763}" type="pres">
      <dgm:prSet presAssocID="{E5A17D81-9425-498C-9FB2-025AA476ED25}" presName="linNode" presStyleCnt="0"/>
      <dgm:spPr/>
    </dgm:pt>
    <dgm:pt modelId="{1AF58E77-9F49-4F5F-B653-8F36EA006238}" type="pres">
      <dgm:prSet presAssocID="{E5A17D81-9425-498C-9FB2-025AA476ED25}" presName="parentText" presStyleLbl="node1" presStyleIdx="1" presStyleCnt="4">
        <dgm:presLayoutVars>
          <dgm:chMax val="1"/>
          <dgm:bulletEnabled val="1"/>
        </dgm:presLayoutVars>
      </dgm:prSet>
      <dgm:spPr/>
    </dgm:pt>
    <dgm:pt modelId="{E284ED2E-BE76-443D-9061-D1D23D755A4E}" type="pres">
      <dgm:prSet presAssocID="{E5A17D81-9425-498C-9FB2-025AA476ED25}" presName="descendantText" presStyleLbl="alignAccFollowNode1" presStyleIdx="1" presStyleCnt="4">
        <dgm:presLayoutVars>
          <dgm:bulletEnabled val="1"/>
        </dgm:presLayoutVars>
      </dgm:prSet>
      <dgm:spPr/>
    </dgm:pt>
    <dgm:pt modelId="{C7153679-41C7-4AED-8B7F-1E575491F10D}" type="pres">
      <dgm:prSet presAssocID="{C7652C1E-B373-47A4-9044-1EC8C29AA3F4}" presName="sp" presStyleCnt="0"/>
      <dgm:spPr/>
    </dgm:pt>
    <dgm:pt modelId="{2519D8DB-AD34-4835-A260-219FD79AA11B}" type="pres">
      <dgm:prSet presAssocID="{5C017B2C-3345-4723-B4F9-5F0B1D7CA1FB}" presName="linNode" presStyleCnt="0"/>
      <dgm:spPr/>
    </dgm:pt>
    <dgm:pt modelId="{A7E91A73-299E-4C90-8883-28F8F8CA2E4D}" type="pres">
      <dgm:prSet presAssocID="{5C017B2C-3345-4723-B4F9-5F0B1D7CA1FB}" presName="parentText" presStyleLbl="node1" presStyleIdx="2" presStyleCnt="4">
        <dgm:presLayoutVars>
          <dgm:chMax val="1"/>
          <dgm:bulletEnabled val="1"/>
        </dgm:presLayoutVars>
      </dgm:prSet>
      <dgm:spPr/>
    </dgm:pt>
    <dgm:pt modelId="{F3B52152-8BE4-43A5-9164-5A2FE59E7C12}" type="pres">
      <dgm:prSet presAssocID="{5C017B2C-3345-4723-B4F9-5F0B1D7CA1FB}" presName="descendantText" presStyleLbl="alignAccFollowNode1" presStyleIdx="2" presStyleCnt="4">
        <dgm:presLayoutVars>
          <dgm:bulletEnabled val="1"/>
        </dgm:presLayoutVars>
      </dgm:prSet>
      <dgm:spPr/>
    </dgm:pt>
    <dgm:pt modelId="{C4A00E4F-CFF9-4D9C-B86A-C09ABB0AA6E4}" type="pres">
      <dgm:prSet presAssocID="{ED84AF96-527A-42D0-B747-8BB34E159D81}" presName="sp" presStyleCnt="0"/>
      <dgm:spPr/>
    </dgm:pt>
    <dgm:pt modelId="{CA249A53-4EA1-4211-8140-687C88995B4C}" type="pres">
      <dgm:prSet presAssocID="{E3C0883C-8CD1-460D-8627-DA1B6A435134}" presName="linNode" presStyleCnt="0"/>
      <dgm:spPr/>
    </dgm:pt>
    <dgm:pt modelId="{8E673850-EA23-40B8-AD3D-D7522D99D648}" type="pres">
      <dgm:prSet presAssocID="{E3C0883C-8CD1-460D-8627-DA1B6A435134}" presName="parentText" presStyleLbl="node1" presStyleIdx="3" presStyleCnt="4">
        <dgm:presLayoutVars>
          <dgm:chMax val="1"/>
          <dgm:bulletEnabled val="1"/>
        </dgm:presLayoutVars>
      </dgm:prSet>
      <dgm:spPr/>
    </dgm:pt>
    <dgm:pt modelId="{E703C97D-3FA6-4B02-B5DB-D8F9896B4E74}" type="pres">
      <dgm:prSet presAssocID="{E3C0883C-8CD1-460D-8627-DA1B6A435134}" presName="descendantText" presStyleLbl="alignAccFollowNode1" presStyleIdx="3" presStyleCnt="4">
        <dgm:presLayoutVars>
          <dgm:bulletEnabled val="1"/>
        </dgm:presLayoutVars>
      </dgm:prSet>
      <dgm:spPr/>
    </dgm:pt>
  </dgm:ptLst>
  <dgm:cxnLst>
    <dgm:cxn modelId="{A53F2710-05C3-444F-AB26-FF0E67A359BF}" srcId="{040668D5-D158-42FF-8A05-6227891BBE87}" destId="{AD8BC824-2AA0-4F91-80CB-239A8CAF93BB}" srcOrd="0" destOrd="0" parTransId="{85FB291B-D117-47CB-9B8C-579CED8AE15F}" sibTransId="{7BD220F5-0BB3-4479-BE90-C13A6FA69EB0}"/>
    <dgm:cxn modelId="{A5F6A512-D01E-44F7-9BFE-C8328F904F86}" srcId="{E3C0883C-8CD1-460D-8627-DA1B6A435134}" destId="{673DD419-A7BB-4D71-9B9A-74FC697ABA5A}" srcOrd="1" destOrd="0" parTransId="{F8463E4F-62FF-433C-B871-B3FBB73B71CB}" sibTransId="{5C171E2D-237C-447C-B8FE-32A672CF5DE0}"/>
    <dgm:cxn modelId="{6AC3C21B-536A-4F4F-B0DD-CAF540759127}" srcId="{16D26C6C-C57D-468F-8925-C2B31E465B5C}" destId="{E5A17D81-9425-498C-9FB2-025AA476ED25}" srcOrd="1" destOrd="0" parTransId="{0C2B6FB2-9CC1-4987-A7B3-DFC12A78C9CF}" sibTransId="{C7652C1E-B373-47A4-9044-1EC8C29AA3F4}"/>
    <dgm:cxn modelId="{2E13961E-F560-4941-9DED-BFB920874662}" srcId="{E5A17D81-9425-498C-9FB2-025AA476ED25}" destId="{5C0E84C6-F839-4E1F-9187-916E1ABE5264}" srcOrd="0" destOrd="0" parTransId="{0C799F00-D0FC-4701-B766-0DAAAEBA6B0C}" sibTransId="{C4708B52-6DB5-4643-8FE5-35D9F3ACBD20}"/>
    <dgm:cxn modelId="{6C4AF21E-B538-4723-ADB3-42820E98CE78}" type="presOf" srcId="{E5A17D81-9425-498C-9FB2-025AA476ED25}" destId="{1AF58E77-9F49-4F5F-B653-8F36EA006238}" srcOrd="0" destOrd="0" presId="urn:microsoft.com/office/officeart/2005/8/layout/vList5"/>
    <dgm:cxn modelId="{6BB1285B-7EB5-48AC-B708-F8FA6747A90C}" type="presOf" srcId="{79B18C80-4D1A-4F7F-8F7E-71691977B534}" destId="{8DD63552-03A9-4B58-92DC-A92FAE514C1F}" srcOrd="0" destOrd="1" presId="urn:microsoft.com/office/officeart/2005/8/layout/vList5"/>
    <dgm:cxn modelId="{96AAAD5C-8325-468B-A85A-D797A60B9857}" type="presOf" srcId="{16D26C6C-C57D-468F-8925-C2B31E465B5C}" destId="{E59B607E-D7E8-4303-8EC9-9BE16B4A0A1E}" srcOrd="0" destOrd="0" presId="urn:microsoft.com/office/officeart/2005/8/layout/vList5"/>
    <dgm:cxn modelId="{00423C6C-A9D4-4511-BF39-58AB2DE51DBD}" type="presOf" srcId="{5C0E84C6-F839-4E1F-9187-916E1ABE5264}" destId="{E284ED2E-BE76-443D-9061-D1D23D755A4E}" srcOrd="0" destOrd="0" presId="urn:microsoft.com/office/officeart/2005/8/layout/vList5"/>
    <dgm:cxn modelId="{E125F24F-DA59-42C9-94E3-353FF315068D}" type="presOf" srcId="{AD8BC824-2AA0-4F91-80CB-239A8CAF93BB}" destId="{8DD63552-03A9-4B58-92DC-A92FAE514C1F}" srcOrd="0" destOrd="0" presId="urn:microsoft.com/office/officeart/2005/8/layout/vList5"/>
    <dgm:cxn modelId="{FCE95653-5188-4947-A92C-6CE64C1EEB93}" type="presOf" srcId="{673DD419-A7BB-4D71-9B9A-74FC697ABA5A}" destId="{E703C97D-3FA6-4B02-B5DB-D8F9896B4E74}" srcOrd="0" destOrd="1" presId="urn:microsoft.com/office/officeart/2005/8/layout/vList5"/>
    <dgm:cxn modelId="{68C8187A-5CF6-4D8D-BF2A-0AF51A22FD8D}" srcId="{E3C0883C-8CD1-460D-8627-DA1B6A435134}" destId="{0111A9D0-4EA4-4ECB-9403-72DD89DD4BB4}" srcOrd="0" destOrd="0" parTransId="{06D76CBA-59B5-45A3-8BE7-1ECDAA24443B}" sibTransId="{D3C38AFF-AE03-42B9-A283-D01010B3D2FE}"/>
    <dgm:cxn modelId="{43E4B27B-FAA5-4C2E-B033-7C75F1744FA5}" type="presOf" srcId="{5C017B2C-3345-4723-B4F9-5F0B1D7CA1FB}" destId="{A7E91A73-299E-4C90-8883-28F8F8CA2E4D}" srcOrd="0" destOrd="0" presId="urn:microsoft.com/office/officeart/2005/8/layout/vList5"/>
    <dgm:cxn modelId="{8BB2397F-3E09-4A8B-887B-AFCC6F6D4698}" type="presOf" srcId="{040668D5-D158-42FF-8A05-6227891BBE87}" destId="{14EDB1D3-1B6D-42F3-A18A-8F1B7C1B8D4F}" srcOrd="0" destOrd="0" presId="urn:microsoft.com/office/officeart/2005/8/layout/vList5"/>
    <dgm:cxn modelId="{8B9CDD84-197B-4447-9ECB-3C60A407F1B2}" srcId="{5C017B2C-3345-4723-B4F9-5F0B1D7CA1FB}" destId="{FA408BAE-16AC-4206-A1BB-BEFCAE9D0CD5}" srcOrd="0" destOrd="0" parTransId="{C2446EEB-09C8-42F9-9B81-6B6250EB3AEA}" sibTransId="{F7599045-B043-494B-B6ED-68D007A7E0F0}"/>
    <dgm:cxn modelId="{785C1D89-F8E6-4693-AEFA-3EDA38EE5991}" srcId="{040668D5-D158-42FF-8A05-6227891BBE87}" destId="{79B18C80-4D1A-4F7F-8F7E-71691977B534}" srcOrd="1" destOrd="0" parTransId="{E6DA37E3-A4F4-4E7A-B736-AC0F6CBDEBE3}" sibTransId="{21DCECC8-64BB-4F47-AE62-99D8EBA57685}"/>
    <dgm:cxn modelId="{E56DBB8E-A9CB-4E7E-BFD3-936E040F143A}" srcId="{16D26C6C-C57D-468F-8925-C2B31E465B5C}" destId="{E3C0883C-8CD1-460D-8627-DA1B6A435134}" srcOrd="3" destOrd="0" parTransId="{3B252554-04DB-4309-9FE1-5B6F070D6B27}" sibTransId="{BCCD7F17-65CD-4833-BE67-37BAFEAB7EFD}"/>
    <dgm:cxn modelId="{FCB9B3B1-142F-441B-B7B6-0AB40CA35E46}" type="presOf" srcId="{0111A9D0-4EA4-4ECB-9403-72DD89DD4BB4}" destId="{E703C97D-3FA6-4B02-B5DB-D8F9896B4E74}" srcOrd="0" destOrd="0" presId="urn:microsoft.com/office/officeart/2005/8/layout/vList5"/>
    <dgm:cxn modelId="{7460ECB6-9A21-4101-BF24-B314131B5DCB}" type="presOf" srcId="{14424429-C457-44B9-A919-74844DB70ACC}" destId="{F3B52152-8BE4-43A5-9164-5A2FE59E7C12}" srcOrd="0" destOrd="1" presId="urn:microsoft.com/office/officeart/2005/8/layout/vList5"/>
    <dgm:cxn modelId="{2FA659BB-1F43-481B-BC76-72D5A1836757}" type="presOf" srcId="{FA408BAE-16AC-4206-A1BB-BEFCAE9D0CD5}" destId="{F3B52152-8BE4-43A5-9164-5A2FE59E7C12}" srcOrd="0" destOrd="0" presId="urn:microsoft.com/office/officeart/2005/8/layout/vList5"/>
    <dgm:cxn modelId="{D2C2CFC7-3B44-4301-A91F-B1EF04BD3849}" type="presOf" srcId="{E3C0883C-8CD1-460D-8627-DA1B6A435134}" destId="{8E673850-EA23-40B8-AD3D-D7522D99D648}" srcOrd="0" destOrd="0" presId="urn:microsoft.com/office/officeart/2005/8/layout/vList5"/>
    <dgm:cxn modelId="{12B0A7D0-2230-4DE8-BFD5-AB625A0EA742}" type="presOf" srcId="{C4BEF1E5-5BCB-4C18-89DF-52CDE2A40D33}" destId="{8DD63552-03A9-4B58-92DC-A92FAE514C1F}" srcOrd="0" destOrd="2" presId="urn:microsoft.com/office/officeart/2005/8/layout/vList5"/>
    <dgm:cxn modelId="{518EF2D5-316A-46E4-8AD5-26F9CD3054D6}" srcId="{040668D5-D158-42FF-8A05-6227891BBE87}" destId="{C4BEF1E5-5BCB-4C18-89DF-52CDE2A40D33}" srcOrd="2" destOrd="0" parTransId="{8D33063C-2528-4272-BFBD-829C90A457B8}" sibTransId="{46CC95F0-7DC3-40B7-9B4D-FA871A78508D}"/>
    <dgm:cxn modelId="{1F76C0EF-A5A3-4671-9EAE-2F267ACDC4B1}" srcId="{5C017B2C-3345-4723-B4F9-5F0B1D7CA1FB}" destId="{14424429-C457-44B9-A919-74844DB70ACC}" srcOrd="1" destOrd="0" parTransId="{24F7A5B3-FA70-4858-AD29-AE3AC1942895}" sibTransId="{83F07B63-2711-474F-A878-5EF6ACA57965}"/>
    <dgm:cxn modelId="{617DFBF6-C75D-427B-A0E9-C0BB50B1BD55}" srcId="{16D26C6C-C57D-468F-8925-C2B31E465B5C}" destId="{040668D5-D158-42FF-8A05-6227891BBE87}" srcOrd="0" destOrd="0" parTransId="{3443D885-0BFF-4F5C-96E8-018D10A3184F}" sibTransId="{E30C5A61-97E7-43D2-8049-4E7D0380921E}"/>
    <dgm:cxn modelId="{4AB556FC-B5D4-4F79-8861-D7E894F66883}" srcId="{16D26C6C-C57D-468F-8925-C2B31E465B5C}" destId="{5C017B2C-3345-4723-B4F9-5F0B1D7CA1FB}" srcOrd="2" destOrd="0" parTransId="{B33C3E50-F690-4BED-A482-DE2206ED393C}" sibTransId="{ED84AF96-527A-42D0-B747-8BB34E159D81}"/>
    <dgm:cxn modelId="{B7852442-0313-4CB2-AE35-BE1201A2320C}" type="presParOf" srcId="{E59B607E-D7E8-4303-8EC9-9BE16B4A0A1E}" destId="{19E50DBC-E898-45D6-8AF0-A89C3ED2EAF7}" srcOrd="0" destOrd="0" presId="urn:microsoft.com/office/officeart/2005/8/layout/vList5"/>
    <dgm:cxn modelId="{B6A1C45B-0939-4C1F-A212-C6226C7FF42B}" type="presParOf" srcId="{19E50DBC-E898-45D6-8AF0-A89C3ED2EAF7}" destId="{14EDB1D3-1B6D-42F3-A18A-8F1B7C1B8D4F}" srcOrd="0" destOrd="0" presId="urn:microsoft.com/office/officeart/2005/8/layout/vList5"/>
    <dgm:cxn modelId="{AA0A9906-CA03-4A83-A98C-9EF9814EAA01}" type="presParOf" srcId="{19E50DBC-E898-45D6-8AF0-A89C3ED2EAF7}" destId="{8DD63552-03A9-4B58-92DC-A92FAE514C1F}" srcOrd="1" destOrd="0" presId="urn:microsoft.com/office/officeart/2005/8/layout/vList5"/>
    <dgm:cxn modelId="{404EA238-BC15-410C-97B2-4EC9CF01E4FA}" type="presParOf" srcId="{E59B607E-D7E8-4303-8EC9-9BE16B4A0A1E}" destId="{6DB81156-D2DD-4966-B9F5-536303F40B39}" srcOrd="1" destOrd="0" presId="urn:microsoft.com/office/officeart/2005/8/layout/vList5"/>
    <dgm:cxn modelId="{9C6600E3-44BD-4959-B8FD-E4BED3627733}" type="presParOf" srcId="{E59B607E-D7E8-4303-8EC9-9BE16B4A0A1E}" destId="{E06E13B5-21BA-4EB4-B5B4-A785370EB763}" srcOrd="2" destOrd="0" presId="urn:microsoft.com/office/officeart/2005/8/layout/vList5"/>
    <dgm:cxn modelId="{836081B2-5C14-4017-B02B-881594487C2D}" type="presParOf" srcId="{E06E13B5-21BA-4EB4-B5B4-A785370EB763}" destId="{1AF58E77-9F49-4F5F-B653-8F36EA006238}" srcOrd="0" destOrd="0" presId="urn:microsoft.com/office/officeart/2005/8/layout/vList5"/>
    <dgm:cxn modelId="{30BB054D-07C9-40FE-A6EF-48813886470F}" type="presParOf" srcId="{E06E13B5-21BA-4EB4-B5B4-A785370EB763}" destId="{E284ED2E-BE76-443D-9061-D1D23D755A4E}" srcOrd="1" destOrd="0" presId="urn:microsoft.com/office/officeart/2005/8/layout/vList5"/>
    <dgm:cxn modelId="{83B24B92-E283-420D-B185-3C4000AD1754}" type="presParOf" srcId="{E59B607E-D7E8-4303-8EC9-9BE16B4A0A1E}" destId="{C7153679-41C7-4AED-8B7F-1E575491F10D}" srcOrd="3" destOrd="0" presId="urn:microsoft.com/office/officeart/2005/8/layout/vList5"/>
    <dgm:cxn modelId="{30B051C2-CEC7-4CDB-B28C-87BC28F9E7A5}" type="presParOf" srcId="{E59B607E-D7E8-4303-8EC9-9BE16B4A0A1E}" destId="{2519D8DB-AD34-4835-A260-219FD79AA11B}" srcOrd="4" destOrd="0" presId="urn:microsoft.com/office/officeart/2005/8/layout/vList5"/>
    <dgm:cxn modelId="{B8B4648D-FAF3-4A56-A4C0-07CF9C956730}" type="presParOf" srcId="{2519D8DB-AD34-4835-A260-219FD79AA11B}" destId="{A7E91A73-299E-4C90-8883-28F8F8CA2E4D}" srcOrd="0" destOrd="0" presId="urn:microsoft.com/office/officeart/2005/8/layout/vList5"/>
    <dgm:cxn modelId="{297D8AF2-3F16-4B85-9BAF-8552F3DAE1E2}" type="presParOf" srcId="{2519D8DB-AD34-4835-A260-219FD79AA11B}" destId="{F3B52152-8BE4-43A5-9164-5A2FE59E7C12}" srcOrd="1" destOrd="0" presId="urn:microsoft.com/office/officeart/2005/8/layout/vList5"/>
    <dgm:cxn modelId="{BC50C131-E19F-4E1D-8532-A67354D9290B}" type="presParOf" srcId="{E59B607E-D7E8-4303-8EC9-9BE16B4A0A1E}" destId="{C4A00E4F-CFF9-4D9C-B86A-C09ABB0AA6E4}" srcOrd="5" destOrd="0" presId="urn:microsoft.com/office/officeart/2005/8/layout/vList5"/>
    <dgm:cxn modelId="{81A25B00-791B-41F4-8939-BDDA7D5D6569}" type="presParOf" srcId="{E59B607E-D7E8-4303-8EC9-9BE16B4A0A1E}" destId="{CA249A53-4EA1-4211-8140-687C88995B4C}" srcOrd="6" destOrd="0" presId="urn:microsoft.com/office/officeart/2005/8/layout/vList5"/>
    <dgm:cxn modelId="{67BBB184-2140-4B53-9F51-15AD7E9050E0}" type="presParOf" srcId="{CA249A53-4EA1-4211-8140-687C88995B4C}" destId="{8E673850-EA23-40B8-AD3D-D7522D99D648}" srcOrd="0" destOrd="0" presId="urn:microsoft.com/office/officeart/2005/8/layout/vList5"/>
    <dgm:cxn modelId="{FD9CE2E6-9AEE-4CAC-96D6-556074B4A406}" type="presParOf" srcId="{CA249A53-4EA1-4211-8140-687C88995B4C}" destId="{E703C97D-3FA6-4B02-B5DB-D8F9896B4E7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448D31-C715-4C25-A937-6668123F7A8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0371A71-8227-4A1D-BDBF-7B0C92AF2576}">
      <dgm:prSet/>
      <dgm:spPr/>
      <dgm:t>
        <a:bodyPr/>
        <a:lstStyle/>
        <a:p>
          <a:r>
            <a:rPr lang="en-US" dirty="0"/>
            <a:t>Narrow</a:t>
          </a:r>
        </a:p>
      </dgm:t>
    </dgm:pt>
    <dgm:pt modelId="{2D656315-13CF-4C01-AA11-248F57538071}" type="parTrans" cxnId="{4D4047AF-CE64-429F-965D-CB64EBF5948B}">
      <dgm:prSet/>
      <dgm:spPr/>
      <dgm:t>
        <a:bodyPr/>
        <a:lstStyle/>
        <a:p>
          <a:endParaRPr lang="en-US"/>
        </a:p>
      </dgm:t>
    </dgm:pt>
    <dgm:pt modelId="{FB1FD7B5-2ABC-477D-8B4B-09B69103F2C0}" type="sibTrans" cxnId="{4D4047AF-CE64-429F-965D-CB64EBF5948B}">
      <dgm:prSet/>
      <dgm:spPr/>
      <dgm:t>
        <a:bodyPr/>
        <a:lstStyle/>
        <a:p>
          <a:endParaRPr lang="en-US"/>
        </a:p>
      </dgm:t>
    </dgm:pt>
    <dgm:pt modelId="{05CC7C58-5E8E-4DB2-8DAE-6B81D9124208}">
      <dgm:prSet/>
      <dgm:spPr/>
      <dgm:t>
        <a:bodyPr/>
        <a:lstStyle/>
        <a:p>
          <a:r>
            <a:rPr lang="en-US" dirty="0"/>
            <a:t>Unique</a:t>
          </a:r>
        </a:p>
      </dgm:t>
    </dgm:pt>
    <dgm:pt modelId="{1EF37DE7-9BD7-45A0-83AD-F27AAA8E516A}" type="parTrans" cxnId="{5AFBADDD-0E51-4D82-8D21-9A69B7D73141}">
      <dgm:prSet/>
      <dgm:spPr/>
      <dgm:t>
        <a:bodyPr/>
        <a:lstStyle/>
        <a:p>
          <a:endParaRPr lang="en-US"/>
        </a:p>
      </dgm:t>
    </dgm:pt>
    <dgm:pt modelId="{BD3138C6-7DA8-42D6-B377-E84659E87311}" type="sibTrans" cxnId="{5AFBADDD-0E51-4D82-8D21-9A69B7D73141}">
      <dgm:prSet/>
      <dgm:spPr/>
      <dgm:t>
        <a:bodyPr/>
        <a:lstStyle/>
        <a:p>
          <a:endParaRPr lang="en-US"/>
        </a:p>
      </dgm:t>
    </dgm:pt>
    <dgm:pt modelId="{662C5D3D-0665-42EE-97A9-A2C92B9EFB9E}">
      <dgm:prSet/>
      <dgm:spPr/>
      <dgm:t>
        <a:bodyPr/>
        <a:lstStyle/>
        <a:p>
          <a:r>
            <a:rPr lang="en-US" dirty="0"/>
            <a:t>Static</a:t>
          </a:r>
        </a:p>
      </dgm:t>
    </dgm:pt>
    <dgm:pt modelId="{BA6D6B89-AC46-4E2E-849C-A899AC8B78CD}" type="parTrans" cxnId="{F1831D9B-6397-4396-AE16-86EE913DF3E8}">
      <dgm:prSet/>
      <dgm:spPr/>
      <dgm:t>
        <a:bodyPr/>
        <a:lstStyle/>
        <a:p>
          <a:endParaRPr lang="en-US"/>
        </a:p>
      </dgm:t>
    </dgm:pt>
    <dgm:pt modelId="{A269DC89-F8C8-4BC6-BBD4-777E7BD14620}" type="sibTrans" cxnId="{F1831D9B-6397-4396-AE16-86EE913DF3E8}">
      <dgm:prSet/>
      <dgm:spPr/>
      <dgm:t>
        <a:bodyPr/>
        <a:lstStyle/>
        <a:p>
          <a:endParaRPr lang="en-US"/>
        </a:p>
      </dgm:t>
    </dgm:pt>
    <dgm:pt modelId="{215ECA4E-6BED-40CC-AF21-0A5D146341F1}">
      <dgm:prSet/>
      <dgm:spPr/>
      <dgm:t>
        <a:bodyPr/>
        <a:lstStyle/>
        <a:p>
          <a:r>
            <a:rPr lang="en-US" dirty="0"/>
            <a:t>Increasing</a:t>
          </a:r>
        </a:p>
      </dgm:t>
    </dgm:pt>
    <dgm:pt modelId="{2EBEF36C-1454-467B-B216-499EB0E3F2ED}" type="parTrans" cxnId="{6DCFEE13-01C2-408A-8114-AD1114AAFE20}">
      <dgm:prSet/>
      <dgm:spPr/>
      <dgm:t>
        <a:bodyPr/>
        <a:lstStyle/>
        <a:p>
          <a:endParaRPr lang="en-US"/>
        </a:p>
      </dgm:t>
    </dgm:pt>
    <dgm:pt modelId="{D4CBD46E-BB11-4E91-B801-06DFFC90822F}" type="sibTrans" cxnId="{6DCFEE13-01C2-408A-8114-AD1114AAFE20}">
      <dgm:prSet/>
      <dgm:spPr/>
      <dgm:t>
        <a:bodyPr/>
        <a:lstStyle/>
        <a:p>
          <a:endParaRPr lang="en-US"/>
        </a:p>
      </dgm:t>
    </dgm:pt>
    <dgm:pt modelId="{90FC4E6A-9CC1-47BF-8031-A7B464137FD1}">
      <dgm:prSet/>
      <dgm:spPr/>
      <dgm:t>
        <a:bodyPr/>
        <a:lstStyle/>
        <a:p>
          <a:r>
            <a:rPr lang="en-US"/>
            <a:t>Use a data type with a small number of bytes to conserver space in tables and indexes</a:t>
          </a:r>
        </a:p>
      </dgm:t>
    </dgm:pt>
    <dgm:pt modelId="{C4A42051-0465-45D7-83E3-9AFEBD03CDE4}" type="parTrans" cxnId="{241FCBA3-6D3A-4BC1-BC1E-7D24D867F99A}">
      <dgm:prSet/>
      <dgm:spPr/>
      <dgm:t>
        <a:bodyPr/>
        <a:lstStyle/>
        <a:p>
          <a:endParaRPr lang="en-US"/>
        </a:p>
      </dgm:t>
    </dgm:pt>
    <dgm:pt modelId="{4A7339F3-7E8B-460C-8FE7-A96DC028B0B8}" type="sibTrans" cxnId="{241FCBA3-6D3A-4BC1-BC1E-7D24D867F99A}">
      <dgm:prSet/>
      <dgm:spPr/>
      <dgm:t>
        <a:bodyPr/>
        <a:lstStyle/>
        <a:p>
          <a:endParaRPr lang="en-US"/>
        </a:p>
      </dgm:t>
    </dgm:pt>
    <dgm:pt modelId="{0C51D566-3829-4877-8A55-59F9DB6BA9EA}">
      <dgm:prSet/>
      <dgm:spPr/>
      <dgm:t>
        <a:bodyPr/>
        <a:lstStyle/>
        <a:p>
          <a:r>
            <a:rPr lang="en-US"/>
            <a:t>To avoid SQL adding a 4-byte uniquifier</a:t>
          </a:r>
          <a:endParaRPr lang="en-US" dirty="0"/>
        </a:p>
      </dgm:t>
    </dgm:pt>
    <dgm:pt modelId="{C7AC1F09-F590-49C0-BF6D-6955BF4A45D2}" type="parTrans" cxnId="{B273D146-35D1-485B-9613-6E8D3B2C1F98}">
      <dgm:prSet/>
      <dgm:spPr/>
      <dgm:t>
        <a:bodyPr/>
        <a:lstStyle/>
        <a:p>
          <a:endParaRPr lang="en-US"/>
        </a:p>
      </dgm:t>
    </dgm:pt>
    <dgm:pt modelId="{54724024-5EC3-4292-9A2B-9721470E4EFB}" type="sibTrans" cxnId="{B273D146-35D1-485B-9613-6E8D3B2C1F98}">
      <dgm:prSet/>
      <dgm:spPr/>
      <dgm:t>
        <a:bodyPr/>
        <a:lstStyle/>
        <a:p>
          <a:endParaRPr lang="en-US"/>
        </a:p>
      </dgm:t>
    </dgm:pt>
    <dgm:pt modelId="{CD1FD60E-97BA-40AA-9683-C95AD6289CAC}">
      <dgm:prSet/>
      <dgm:spPr/>
      <dgm:t>
        <a:bodyPr/>
        <a:lstStyle/>
        <a:p>
          <a:r>
            <a:rPr lang="en-US"/>
            <a:t>Allows data to stay constant without constant changes which could lead to page splits</a:t>
          </a:r>
          <a:endParaRPr lang="en-US" dirty="0"/>
        </a:p>
      </dgm:t>
    </dgm:pt>
    <dgm:pt modelId="{CDC9AC7D-6045-490F-A18D-148592DB69C1}" type="parTrans" cxnId="{F2B92B18-7D28-47A1-B28A-32528AF8978C}">
      <dgm:prSet/>
      <dgm:spPr/>
      <dgm:t>
        <a:bodyPr/>
        <a:lstStyle/>
        <a:p>
          <a:endParaRPr lang="en-US"/>
        </a:p>
      </dgm:t>
    </dgm:pt>
    <dgm:pt modelId="{E7EF35AA-35DC-47FE-BBF8-0FE5ECEE9566}" type="sibTrans" cxnId="{F2B92B18-7D28-47A1-B28A-32528AF8978C}">
      <dgm:prSet/>
      <dgm:spPr/>
      <dgm:t>
        <a:bodyPr/>
        <a:lstStyle/>
        <a:p>
          <a:endParaRPr lang="en-US"/>
        </a:p>
      </dgm:t>
    </dgm:pt>
    <dgm:pt modelId="{EDF77BD5-F53D-4028-9B5C-2C0F3FCBDE7E}">
      <dgm:prSet/>
      <dgm:spPr/>
      <dgm:t>
        <a:bodyPr/>
        <a:lstStyle/>
        <a:p>
          <a:r>
            <a:rPr lang="en-US"/>
            <a:t>Allows better write performance and reduces fragmentation issues</a:t>
          </a:r>
          <a:endParaRPr lang="en-US" dirty="0"/>
        </a:p>
      </dgm:t>
    </dgm:pt>
    <dgm:pt modelId="{0F0334B8-6FD8-4E7D-BCEE-259D33BD1EC1}" type="parTrans" cxnId="{3F0A83D7-6757-4353-819D-73652EC1A30D}">
      <dgm:prSet/>
      <dgm:spPr/>
      <dgm:t>
        <a:bodyPr/>
        <a:lstStyle/>
        <a:p>
          <a:endParaRPr lang="en-US"/>
        </a:p>
      </dgm:t>
    </dgm:pt>
    <dgm:pt modelId="{F91CD8F3-230C-4CA9-9AE6-1384EF655549}" type="sibTrans" cxnId="{3F0A83D7-6757-4353-819D-73652EC1A30D}">
      <dgm:prSet/>
      <dgm:spPr/>
      <dgm:t>
        <a:bodyPr/>
        <a:lstStyle/>
        <a:p>
          <a:endParaRPr lang="en-US"/>
        </a:p>
      </dgm:t>
    </dgm:pt>
    <dgm:pt modelId="{586E5153-0484-4F6F-BC44-C3BF5C929FDF}" type="pres">
      <dgm:prSet presAssocID="{1A448D31-C715-4C25-A937-6668123F7A8B}" presName="Name0" presStyleCnt="0">
        <dgm:presLayoutVars>
          <dgm:dir/>
          <dgm:animLvl val="lvl"/>
          <dgm:resizeHandles val="exact"/>
        </dgm:presLayoutVars>
      </dgm:prSet>
      <dgm:spPr/>
    </dgm:pt>
    <dgm:pt modelId="{C548EB57-F384-461B-8E2B-A7FAC29EBA6A}" type="pres">
      <dgm:prSet presAssocID="{C0371A71-8227-4A1D-BDBF-7B0C92AF2576}" presName="composite" presStyleCnt="0"/>
      <dgm:spPr/>
    </dgm:pt>
    <dgm:pt modelId="{F3E41B4A-DFAD-4E95-9962-2C093565E9BF}" type="pres">
      <dgm:prSet presAssocID="{C0371A71-8227-4A1D-BDBF-7B0C92AF2576}" presName="parTx" presStyleLbl="alignNode1" presStyleIdx="0" presStyleCnt="4">
        <dgm:presLayoutVars>
          <dgm:chMax val="0"/>
          <dgm:chPref val="0"/>
          <dgm:bulletEnabled val="1"/>
        </dgm:presLayoutVars>
      </dgm:prSet>
      <dgm:spPr/>
    </dgm:pt>
    <dgm:pt modelId="{3054F010-4FBC-416B-9ABF-97AD6E9C8F0D}" type="pres">
      <dgm:prSet presAssocID="{C0371A71-8227-4A1D-BDBF-7B0C92AF2576}" presName="desTx" presStyleLbl="alignAccFollowNode1" presStyleIdx="0" presStyleCnt="4">
        <dgm:presLayoutVars>
          <dgm:bulletEnabled val="1"/>
        </dgm:presLayoutVars>
      </dgm:prSet>
      <dgm:spPr/>
    </dgm:pt>
    <dgm:pt modelId="{014A359F-251E-4FDC-9EA4-5F7CDF8F5809}" type="pres">
      <dgm:prSet presAssocID="{FB1FD7B5-2ABC-477D-8B4B-09B69103F2C0}" presName="space" presStyleCnt="0"/>
      <dgm:spPr/>
    </dgm:pt>
    <dgm:pt modelId="{FC382FAA-574E-4E24-A8CA-18596325EECF}" type="pres">
      <dgm:prSet presAssocID="{05CC7C58-5E8E-4DB2-8DAE-6B81D9124208}" presName="composite" presStyleCnt="0"/>
      <dgm:spPr/>
    </dgm:pt>
    <dgm:pt modelId="{763147AF-1FF9-485A-9729-4A680B954A40}" type="pres">
      <dgm:prSet presAssocID="{05CC7C58-5E8E-4DB2-8DAE-6B81D9124208}" presName="parTx" presStyleLbl="alignNode1" presStyleIdx="1" presStyleCnt="4">
        <dgm:presLayoutVars>
          <dgm:chMax val="0"/>
          <dgm:chPref val="0"/>
          <dgm:bulletEnabled val="1"/>
        </dgm:presLayoutVars>
      </dgm:prSet>
      <dgm:spPr/>
    </dgm:pt>
    <dgm:pt modelId="{BD48AE27-377F-404D-87E4-1FBB0CF4A686}" type="pres">
      <dgm:prSet presAssocID="{05CC7C58-5E8E-4DB2-8DAE-6B81D9124208}" presName="desTx" presStyleLbl="alignAccFollowNode1" presStyleIdx="1" presStyleCnt="4">
        <dgm:presLayoutVars>
          <dgm:bulletEnabled val="1"/>
        </dgm:presLayoutVars>
      </dgm:prSet>
      <dgm:spPr/>
    </dgm:pt>
    <dgm:pt modelId="{B44909F6-07C4-46FB-B31C-5EF8E0EE82EA}" type="pres">
      <dgm:prSet presAssocID="{BD3138C6-7DA8-42D6-B377-E84659E87311}" presName="space" presStyleCnt="0"/>
      <dgm:spPr/>
    </dgm:pt>
    <dgm:pt modelId="{BA9C574A-6F91-4B49-8F50-E2929848BE84}" type="pres">
      <dgm:prSet presAssocID="{662C5D3D-0665-42EE-97A9-A2C92B9EFB9E}" presName="composite" presStyleCnt="0"/>
      <dgm:spPr/>
    </dgm:pt>
    <dgm:pt modelId="{34B2FABE-8128-4E75-B0F4-F292E9EA6E19}" type="pres">
      <dgm:prSet presAssocID="{662C5D3D-0665-42EE-97A9-A2C92B9EFB9E}" presName="parTx" presStyleLbl="alignNode1" presStyleIdx="2" presStyleCnt="4">
        <dgm:presLayoutVars>
          <dgm:chMax val="0"/>
          <dgm:chPref val="0"/>
          <dgm:bulletEnabled val="1"/>
        </dgm:presLayoutVars>
      </dgm:prSet>
      <dgm:spPr/>
    </dgm:pt>
    <dgm:pt modelId="{BB2779C5-2B1E-4DDB-AC32-7413C221669E}" type="pres">
      <dgm:prSet presAssocID="{662C5D3D-0665-42EE-97A9-A2C92B9EFB9E}" presName="desTx" presStyleLbl="alignAccFollowNode1" presStyleIdx="2" presStyleCnt="4">
        <dgm:presLayoutVars>
          <dgm:bulletEnabled val="1"/>
        </dgm:presLayoutVars>
      </dgm:prSet>
      <dgm:spPr/>
    </dgm:pt>
    <dgm:pt modelId="{2AA6173B-C9C6-493E-91F8-7189213CA1B1}" type="pres">
      <dgm:prSet presAssocID="{A269DC89-F8C8-4BC6-BBD4-777E7BD14620}" presName="space" presStyleCnt="0"/>
      <dgm:spPr/>
    </dgm:pt>
    <dgm:pt modelId="{821CEA09-272C-42E2-9C17-CAB01C0B06C7}" type="pres">
      <dgm:prSet presAssocID="{215ECA4E-6BED-40CC-AF21-0A5D146341F1}" presName="composite" presStyleCnt="0"/>
      <dgm:spPr/>
    </dgm:pt>
    <dgm:pt modelId="{6B9C340A-4C2D-4897-B4C9-C697ACEFEFF6}" type="pres">
      <dgm:prSet presAssocID="{215ECA4E-6BED-40CC-AF21-0A5D146341F1}" presName="parTx" presStyleLbl="alignNode1" presStyleIdx="3" presStyleCnt="4">
        <dgm:presLayoutVars>
          <dgm:chMax val="0"/>
          <dgm:chPref val="0"/>
          <dgm:bulletEnabled val="1"/>
        </dgm:presLayoutVars>
      </dgm:prSet>
      <dgm:spPr/>
    </dgm:pt>
    <dgm:pt modelId="{FF30CCCE-2AE3-4D84-8D37-03DD4AB19273}" type="pres">
      <dgm:prSet presAssocID="{215ECA4E-6BED-40CC-AF21-0A5D146341F1}" presName="desTx" presStyleLbl="alignAccFollowNode1" presStyleIdx="3" presStyleCnt="4">
        <dgm:presLayoutVars>
          <dgm:bulletEnabled val="1"/>
        </dgm:presLayoutVars>
      </dgm:prSet>
      <dgm:spPr/>
    </dgm:pt>
  </dgm:ptLst>
  <dgm:cxnLst>
    <dgm:cxn modelId="{6DCFEE13-01C2-408A-8114-AD1114AAFE20}" srcId="{1A448D31-C715-4C25-A937-6668123F7A8B}" destId="{215ECA4E-6BED-40CC-AF21-0A5D146341F1}" srcOrd="3" destOrd="0" parTransId="{2EBEF36C-1454-467B-B216-499EB0E3F2ED}" sibTransId="{D4CBD46E-BB11-4E91-B801-06DFFC90822F}"/>
    <dgm:cxn modelId="{F2B92B18-7D28-47A1-B28A-32528AF8978C}" srcId="{662C5D3D-0665-42EE-97A9-A2C92B9EFB9E}" destId="{CD1FD60E-97BA-40AA-9683-C95AD6289CAC}" srcOrd="0" destOrd="0" parTransId="{CDC9AC7D-6045-490F-A18D-148592DB69C1}" sibTransId="{E7EF35AA-35DC-47FE-BBF8-0FE5ECEE9566}"/>
    <dgm:cxn modelId="{1F7E2B36-9622-4EE9-855A-E837FE8C392C}" type="presOf" srcId="{05CC7C58-5E8E-4DB2-8DAE-6B81D9124208}" destId="{763147AF-1FF9-485A-9729-4A680B954A40}" srcOrd="0" destOrd="0" presId="urn:microsoft.com/office/officeart/2005/8/layout/hList1"/>
    <dgm:cxn modelId="{B273D146-35D1-485B-9613-6E8D3B2C1F98}" srcId="{05CC7C58-5E8E-4DB2-8DAE-6B81D9124208}" destId="{0C51D566-3829-4877-8A55-59F9DB6BA9EA}" srcOrd="0" destOrd="0" parTransId="{C7AC1F09-F590-49C0-BF6D-6955BF4A45D2}" sibTransId="{54724024-5EC3-4292-9A2B-9721470E4EFB}"/>
    <dgm:cxn modelId="{FB350C83-76C7-4D60-BFF3-B5496A5603CC}" type="presOf" srcId="{C0371A71-8227-4A1D-BDBF-7B0C92AF2576}" destId="{F3E41B4A-DFAD-4E95-9962-2C093565E9BF}" srcOrd="0" destOrd="0" presId="urn:microsoft.com/office/officeart/2005/8/layout/hList1"/>
    <dgm:cxn modelId="{F1831D9B-6397-4396-AE16-86EE913DF3E8}" srcId="{1A448D31-C715-4C25-A937-6668123F7A8B}" destId="{662C5D3D-0665-42EE-97A9-A2C92B9EFB9E}" srcOrd="2" destOrd="0" parTransId="{BA6D6B89-AC46-4E2E-849C-A899AC8B78CD}" sibTransId="{A269DC89-F8C8-4BC6-BBD4-777E7BD14620}"/>
    <dgm:cxn modelId="{241FCBA3-6D3A-4BC1-BC1E-7D24D867F99A}" srcId="{C0371A71-8227-4A1D-BDBF-7B0C92AF2576}" destId="{90FC4E6A-9CC1-47BF-8031-A7B464137FD1}" srcOrd="0" destOrd="0" parTransId="{C4A42051-0465-45D7-83E3-9AFEBD03CDE4}" sibTransId="{4A7339F3-7E8B-460C-8FE7-A96DC028B0B8}"/>
    <dgm:cxn modelId="{4D4047AF-CE64-429F-965D-CB64EBF5948B}" srcId="{1A448D31-C715-4C25-A937-6668123F7A8B}" destId="{C0371A71-8227-4A1D-BDBF-7B0C92AF2576}" srcOrd="0" destOrd="0" parTransId="{2D656315-13CF-4C01-AA11-248F57538071}" sibTransId="{FB1FD7B5-2ABC-477D-8B4B-09B69103F2C0}"/>
    <dgm:cxn modelId="{48CAF2B1-22F7-490D-9080-69B656E285F3}" type="presOf" srcId="{662C5D3D-0665-42EE-97A9-A2C92B9EFB9E}" destId="{34B2FABE-8128-4E75-B0F4-F292E9EA6E19}" srcOrd="0" destOrd="0" presId="urn:microsoft.com/office/officeart/2005/8/layout/hList1"/>
    <dgm:cxn modelId="{035565B9-D9CC-47B7-9B3A-1C4273CC4EE0}" type="presOf" srcId="{1A448D31-C715-4C25-A937-6668123F7A8B}" destId="{586E5153-0484-4F6F-BC44-C3BF5C929FDF}" srcOrd="0" destOrd="0" presId="urn:microsoft.com/office/officeart/2005/8/layout/hList1"/>
    <dgm:cxn modelId="{4FB14ACD-51BA-478D-A46F-76890FA627F6}" type="presOf" srcId="{0C51D566-3829-4877-8A55-59F9DB6BA9EA}" destId="{BD48AE27-377F-404D-87E4-1FBB0CF4A686}" srcOrd="0" destOrd="0" presId="urn:microsoft.com/office/officeart/2005/8/layout/hList1"/>
    <dgm:cxn modelId="{3F0A83D7-6757-4353-819D-73652EC1A30D}" srcId="{215ECA4E-6BED-40CC-AF21-0A5D146341F1}" destId="{EDF77BD5-F53D-4028-9B5C-2C0F3FCBDE7E}" srcOrd="0" destOrd="0" parTransId="{0F0334B8-6FD8-4E7D-BCEE-259D33BD1EC1}" sibTransId="{F91CD8F3-230C-4CA9-9AE6-1384EF655549}"/>
    <dgm:cxn modelId="{935F1CDC-577C-4478-B591-64AB84083553}" type="presOf" srcId="{CD1FD60E-97BA-40AA-9683-C95AD6289CAC}" destId="{BB2779C5-2B1E-4DDB-AC32-7413C221669E}" srcOrd="0" destOrd="0" presId="urn:microsoft.com/office/officeart/2005/8/layout/hList1"/>
    <dgm:cxn modelId="{97B251DD-0E80-46D0-8E67-63505A6ADB69}" type="presOf" srcId="{EDF77BD5-F53D-4028-9B5C-2C0F3FCBDE7E}" destId="{FF30CCCE-2AE3-4D84-8D37-03DD4AB19273}" srcOrd="0" destOrd="0" presId="urn:microsoft.com/office/officeart/2005/8/layout/hList1"/>
    <dgm:cxn modelId="{5AFBADDD-0E51-4D82-8D21-9A69B7D73141}" srcId="{1A448D31-C715-4C25-A937-6668123F7A8B}" destId="{05CC7C58-5E8E-4DB2-8DAE-6B81D9124208}" srcOrd="1" destOrd="0" parTransId="{1EF37DE7-9BD7-45A0-83AD-F27AAA8E516A}" sibTransId="{BD3138C6-7DA8-42D6-B377-E84659E87311}"/>
    <dgm:cxn modelId="{6D8ADDF7-292B-412D-A20C-82979941C8D9}" type="presOf" srcId="{90FC4E6A-9CC1-47BF-8031-A7B464137FD1}" destId="{3054F010-4FBC-416B-9ABF-97AD6E9C8F0D}" srcOrd="0" destOrd="0" presId="urn:microsoft.com/office/officeart/2005/8/layout/hList1"/>
    <dgm:cxn modelId="{7DD744FD-BBD2-4655-9216-574EC898C000}" type="presOf" srcId="{215ECA4E-6BED-40CC-AF21-0A5D146341F1}" destId="{6B9C340A-4C2D-4897-B4C9-C697ACEFEFF6}" srcOrd="0" destOrd="0" presId="urn:microsoft.com/office/officeart/2005/8/layout/hList1"/>
    <dgm:cxn modelId="{3153035A-1D11-4151-BCD9-D7C4C87C8C40}" type="presParOf" srcId="{586E5153-0484-4F6F-BC44-C3BF5C929FDF}" destId="{C548EB57-F384-461B-8E2B-A7FAC29EBA6A}" srcOrd="0" destOrd="0" presId="urn:microsoft.com/office/officeart/2005/8/layout/hList1"/>
    <dgm:cxn modelId="{6EDEB3D4-3F13-422F-9CDC-FFA8E65C05EC}" type="presParOf" srcId="{C548EB57-F384-461B-8E2B-A7FAC29EBA6A}" destId="{F3E41B4A-DFAD-4E95-9962-2C093565E9BF}" srcOrd="0" destOrd="0" presId="urn:microsoft.com/office/officeart/2005/8/layout/hList1"/>
    <dgm:cxn modelId="{6968D1F9-1505-437B-B90E-D5F68FFEB6C9}" type="presParOf" srcId="{C548EB57-F384-461B-8E2B-A7FAC29EBA6A}" destId="{3054F010-4FBC-416B-9ABF-97AD6E9C8F0D}" srcOrd="1" destOrd="0" presId="urn:microsoft.com/office/officeart/2005/8/layout/hList1"/>
    <dgm:cxn modelId="{EE614A14-F1EF-4387-B2D6-1C73D3AF2D5C}" type="presParOf" srcId="{586E5153-0484-4F6F-BC44-C3BF5C929FDF}" destId="{014A359F-251E-4FDC-9EA4-5F7CDF8F5809}" srcOrd="1" destOrd="0" presId="urn:microsoft.com/office/officeart/2005/8/layout/hList1"/>
    <dgm:cxn modelId="{9AD67C64-2064-45BE-B9D7-7DA1B0926509}" type="presParOf" srcId="{586E5153-0484-4F6F-BC44-C3BF5C929FDF}" destId="{FC382FAA-574E-4E24-A8CA-18596325EECF}" srcOrd="2" destOrd="0" presId="urn:microsoft.com/office/officeart/2005/8/layout/hList1"/>
    <dgm:cxn modelId="{DF4E9BD4-58A5-449D-90AA-8F72A4FFB872}" type="presParOf" srcId="{FC382FAA-574E-4E24-A8CA-18596325EECF}" destId="{763147AF-1FF9-485A-9729-4A680B954A40}" srcOrd="0" destOrd="0" presId="urn:microsoft.com/office/officeart/2005/8/layout/hList1"/>
    <dgm:cxn modelId="{9A7D0896-C75C-4C74-AF21-54A543A6B596}" type="presParOf" srcId="{FC382FAA-574E-4E24-A8CA-18596325EECF}" destId="{BD48AE27-377F-404D-87E4-1FBB0CF4A686}" srcOrd="1" destOrd="0" presId="urn:microsoft.com/office/officeart/2005/8/layout/hList1"/>
    <dgm:cxn modelId="{419B4E19-BC62-441C-A8C4-B2513E06180A}" type="presParOf" srcId="{586E5153-0484-4F6F-BC44-C3BF5C929FDF}" destId="{B44909F6-07C4-46FB-B31C-5EF8E0EE82EA}" srcOrd="3" destOrd="0" presId="urn:microsoft.com/office/officeart/2005/8/layout/hList1"/>
    <dgm:cxn modelId="{9E59A2B2-B691-4FEB-BAE7-FD837798B016}" type="presParOf" srcId="{586E5153-0484-4F6F-BC44-C3BF5C929FDF}" destId="{BA9C574A-6F91-4B49-8F50-E2929848BE84}" srcOrd="4" destOrd="0" presId="urn:microsoft.com/office/officeart/2005/8/layout/hList1"/>
    <dgm:cxn modelId="{68EA1A1C-9BA2-4F34-8ED1-52B53D949A0D}" type="presParOf" srcId="{BA9C574A-6F91-4B49-8F50-E2929848BE84}" destId="{34B2FABE-8128-4E75-B0F4-F292E9EA6E19}" srcOrd="0" destOrd="0" presId="urn:microsoft.com/office/officeart/2005/8/layout/hList1"/>
    <dgm:cxn modelId="{11243C66-D2D8-4E9E-BDBC-E237C123DB0F}" type="presParOf" srcId="{BA9C574A-6F91-4B49-8F50-E2929848BE84}" destId="{BB2779C5-2B1E-4DDB-AC32-7413C221669E}" srcOrd="1" destOrd="0" presId="urn:microsoft.com/office/officeart/2005/8/layout/hList1"/>
    <dgm:cxn modelId="{F70B092E-7B4F-4028-9432-A93837B706BD}" type="presParOf" srcId="{586E5153-0484-4F6F-BC44-C3BF5C929FDF}" destId="{2AA6173B-C9C6-493E-91F8-7189213CA1B1}" srcOrd="5" destOrd="0" presId="urn:microsoft.com/office/officeart/2005/8/layout/hList1"/>
    <dgm:cxn modelId="{66E1B0DC-E4BC-4141-8AEB-7C7E12355346}" type="presParOf" srcId="{586E5153-0484-4F6F-BC44-C3BF5C929FDF}" destId="{821CEA09-272C-42E2-9C17-CAB01C0B06C7}" srcOrd="6" destOrd="0" presId="urn:microsoft.com/office/officeart/2005/8/layout/hList1"/>
    <dgm:cxn modelId="{D08A84AF-3677-461F-8C6A-7CA72072D0EA}" type="presParOf" srcId="{821CEA09-272C-42E2-9C17-CAB01C0B06C7}" destId="{6B9C340A-4C2D-4897-B4C9-C697ACEFEFF6}" srcOrd="0" destOrd="0" presId="urn:microsoft.com/office/officeart/2005/8/layout/hList1"/>
    <dgm:cxn modelId="{70E3C2D1-12E0-4DE3-B038-E9EE7EC65112}" type="presParOf" srcId="{821CEA09-272C-42E2-9C17-CAB01C0B06C7}" destId="{FF30CCCE-2AE3-4D84-8D37-03DD4AB1927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E908D4-9B28-4DB4-B6B1-0F02FA9396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11D7132-2091-4F14-8928-84011222E561}">
      <dgm:prSet/>
      <dgm:spPr/>
      <dgm:t>
        <a:bodyPr/>
        <a:lstStyle/>
        <a:p>
          <a:r>
            <a:rPr lang="en-US" baseline="0"/>
            <a:t>SQL Server 2012</a:t>
          </a:r>
          <a:endParaRPr lang="en-US"/>
        </a:p>
      </dgm:t>
    </dgm:pt>
    <dgm:pt modelId="{DF310B9A-4D33-40FC-A3C8-E320DAF30D48}" type="parTrans" cxnId="{BB3C44FE-855D-45E2-A34A-BC4084A955E0}">
      <dgm:prSet/>
      <dgm:spPr/>
      <dgm:t>
        <a:bodyPr/>
        <a:lstStyle/>
        <a:p>
          <a:endParaRPr lang="en-US"/>
        </a:p>
      </dgm:t>
    </dgm:pt>
    <dgm:pt modelId="{7888A0B3-03AE-411A-B19B-DB46B3087E49}" type="sibTrans" cxnId="{BB3C44FE-855D-45E2-A34A-BC4084A955E0}">
      <dgm:prSet/>
      <dgm:spPr/>
      <dgm:t>
        <a:bodyPr/>
        <a:lstStyle/>
        <a:p>
          <a:endParaRPr lang="en-US"/>
        </a:p>
      </dgm:t>
    </dgm:pt>
    <dgm:pt modelId="{9FF5A837-AA27-420E-919B-8E85B5C3053F}">
      <dgm:prSet/>
      <dgm:spPr/>
      <dgm:t>
        <a:bodyPr/>
        <a:lstStyle/>
        <a:p>
          <a:r>
            <a:rPr lang="en-US" baseline="0" dirty="0"/>
            <a:t>Only Non-Clustered, Non-Updatable Columnstore Indexes.</a:t>
          </a:r>
          <a:endParaRPr lang="en-US" dirty="0"/>
        </a:p>
      </dgm:t>
    </dgm:pt>
    <dgm:pt modelId="{7715A696-3208-4866-BBDF-F7245F7FA4B0}" type="parTrans" cxnId="{5EC55A6B-B4B1-45DC-959C-ED30E84EAB0C}">
      <dgm:prSet/>
      <dgm:spPr/>
      <dgm:t>
        <a:bodyPr/>
        <a:lstStyle/>
        <a:p>
          <a:endParaRPr lang="en-US"/>
        </a:p>
      </dgm:t>
    </dgm:pt>
    <dgm:pt modelId="{9AB660DC-414A-4C74-85A8-641E42685197}" type="sibTrans" cxnId="{5EC55A6B-B4B1-45DC-959C-ED30E84EAB0C}">
      <dgm:prSet/>
      <dgm:spPr/>
      <dgm:t>
        <a:bodyPr/>
        <a:lstStyle/>
        <a:p>
          <a:endParaRPr lang="en-US"/>
        </a:p>
      </dgm:t>
    </dgm:pt>
    <dgm:pt modelId="{441C2353-A10E-4425-AC5C-97C916FF7DD3}">
      <dgm:prSet/>
      <dgm:spPr/>
      <dgm:t>
        <a:bodyPr/>
        <a:lstStyle/>
        <a:p>
          <a:r>
            <a:rPr lang="en-US" baseline="0"/>
            <a:t>Only available in Enterprise Edition.</a:t>
          </a:r>
          <a:endParaRPr lang="en-US"/>
        </a:p>
      </dgm:t>
    </dgm:pt>
    <dgm:pt modelId="{F709889D-7E30-4ECA-AF27-D26280468BEE}" type="parTrans" cxnId="{26566FFD-4316-4C39-8A00-29D2A26D230E}">
      <dgm:prSet/>
      <dgm:spPr/>
      <dgm:t>
        <a:bodyPr/>
        <a:lstStyle/>
        <a:p>
          <a:endParaRPr lang="en-US"/>
        </a:p>
      </dgm:t>
    </dgm:pt>
    <dgm:pt modelId="{AAEA1200-A547-42B7-BA31-CB130D8E03DB}" type="sibTrans" cxnId="{26566FFD-4316-4C39-8A00-29D2A26D230E}">
      <dgm:prSet/>
      <dgm:spPr/>
      <dgm:t>
        <a:bodyPr/>
        <a:lstStyle/>
        <a:p>
          <a:endParaRPr lang="en-US"/>
        </a:p>
      </dgm:t>
    </dgm:pt>
    <dgm:pt modelId="{1A5CBBAA-5C32-4797-BDF4-90D76E6BE41A}">
      <dgm:prSet/>
      <dgm:spPr/>
      <dgm:t>
        <a:bodyPr/>
        <a:lstStyle/>
        <a:p>
          <a:r>
            <a:rPr lang="en-US" baseline="0"/>
            <a:t>SQL Server 2014</a:t>
          </a:r>
          <a:endParaRPr lang="en-US"/>
        </a:p>
      </dgm:t>
    </dgm:pt>
    <dgm:pt modelId="{A4B1C3D0-D310-4AA4-AAC5-498CE7A37E95}" type="parTrans" cxnId="{F4693B74-BF3A-4C21-978D-D6FD3EC8D57E}">
      <dgm:prSet/>
      <dgm:spPr/>
      <dgm:t>
        <a:bodyPr/>
        <a:lstStyle/>
        <a:p>
          <a:endParaRPr lang="en-US"/>
        </a:p>
      </dgm:t>
    </dgm:pt>
    <dgm:pt modelId="{AD71F99C-1D4C-4662-A774-EA2C3AD16039}" type="sibTrans" cxnId="{F4693B74-BF3A-4C21-978D-D6FD3EC8D57E}">
      <dgm:prSet/>
      <dgm:spPr/>
      <dgm:t>
        <a:bodyPr/>
        <a:lstStyle/>
        <a:p>
          <a:endParaRPr lang="en-US"/>
        </a:p>
      </dgm:t>
    </dgm:pt>
    <dgm:pt modelId="{F1275769-B0F0-49D5-AF3E-A384243CCB92}">
      <dgm:prSet/>
      <dgm:spPr/>
      <dgm:t>
        <a:bodyPr/>
        <a:lstStyle/>
        <a:p>
          <a:r>
            <a:rPr lang="en-US" baseline="0" dirty="0"/>
            <a:t>Introduced Updatable, Clustered Columnstore Indexes</a:t>
          </a:r>
          <a:endParaRPr lang="en-US" dirty="0"/>
        </a:p>
      </dgm:t>
    </dgm:pt>
    <dgm:pt modelId="{4990AD96-3384-42DB-AC55-DF16E0547A26}" type="parTrans" cxnId="{C34608B0-CC04-4C7F-9DA8-6FB9397DE0F6}">
      <dgm:prSet/>
      <dgm:spPr/>
      <dgm:t>
        <a:bodyPr/>
        <a:lstStyle/>
        <a:p>
          <a:endParaRPr lang="en-US"/>
        </a:p>
      </dgm:t>
    </dgm:pt>
    <dgm:pt modelId="{75117212-1B0E-42F6-A23F-DE9F60E0AB77}" type="sibTrans" cxnId="{C34608B0-CC04-4C7F-9DA8-6FB9397DE0F6}">
      <dgm:prSet/>
      <dgm:spPr/>
      <dgm:t>
        <a:bodyPr/>
        <a:lstStyle/>
        <a:p>
          <a:endParaRPr lang="en-US"/>
        </a:p>
      </dgm:t>
    </dgm:pt>
    <dgm:pt modelId="{7996CE62-7541-45B1-8765-C35F3D61EB2F}">
      <dgm:prSet/>
      <dgm:spPr/>
      <dgm:t>
        <a:bodyPr/>
        <a:lstStyle/>
        <a:p>
          <a:r>
            <a:rPr lang="en-US" baseline="0"/>
            <a:t>Only available in Enterprise Edition.</a:t>
          </a:r>
          <a:endParaRPr lang="en-US"/>
        </a:p>
      </dgm:t>
    </dgm:pt>
    <dgm:pt modelId="{E34B918A-CC95-42CE-9E49-21BF7B0B7604}" type="parTrans" cxnId="{6328B603-8E4C-4705-802E-6930A123F60D}">
      <dgm:prSet/>
      <dgm:spPr/>
      <dgm:t>
        <a:bodyPr/>
        <a:lstStyle/>
        <a:p>
          <a:endParaRPr lang="en-US"/>
        </a:p>
      </dgm:t>
    </dgm:pt>
    <dgm:pt modelId="{1D5BA7AE-FBB9-47E0-A49A-24E8D902E46B}" type="sibTrans" cxnId="{6328B603-8E4C-4705-802E-6930A123F60D}">
      <dgm:prSet/>
      <dgm:spPr/>
      <dgm:t>
        <a:bodyPr/>
        <a:lstStyle/>
        <a:p>
          <a:endParaRPr lang="en-US"/>
        </a:p>
      </dgm:t>
    </dgm:pt>
    <dgm:pt modelId="{F406BA23-5E25-42D8-AB1D-0AADC7469937}">
      <dgm:prSet/>
      <dgm:spPr/>
      <dgm:t>
        <a:bodyPr/>
        <a:lstStyle/>
        <a:p>
          <a:r>
            <a:rPr lang="en-US" baseline="0"/>
            <a:t>SQL Server 2016</a:t>
          </a:r>
          <a:endParaRPr lang="en-US"/>
        </a:p>
      </dgm:t>
    </dgm:pt>
    <dgm:pt modelId="{1749B0ED-A533-45DA-8C89-B106E546CFF6}" type="parTrans" cxnId="{62B74C39-6EE6-4276-83F8-10D4B63E8058}">
      <dgm:prSet/>
      <dgm:spPr/>
      <dgm:t>
        <a:bodyPr/>
        <a:lstStyle/>
        <a:p>
          <a:endParaRPr lang="en-US"/>
        </a:p>
      </dgm:t>
    </dgm:pt>
    <dgm:pt modelId="{10D05447-84EE-4376-A39B-2DED5332883A}" type="sibTrans" cxnId="{62B74C39-6EE6-4276-83F8-10D4B63E8058}">
      <dgm:prSet/>
      <dgm:spPr/>
      <dgm:t>
        <a:bodyPr/>
        <a:lstStyle/>
        <a:p>
          <a:endParaRPr lang="en-US"/>
        </a:p>
      </dgm:t>
    </dgm:pt>
    <dgm:pt modelId="{E55AD522-AF3D-4160-81D9-8299077FBECA}">
      <dgm:prSet/>
      <dgm:spPr/>
      <dgm:t>
        <a:bodyPr/>
        <a:lstStyle/>
        <a:p>
          <a:r>
            <a:rPr lang="en-US" baseline="0" dirty="0"/>
            <a:t>Introduced Updatable, Non-Clustered Columnstore Indexes</a:t>
          </a:r>
          <a:endParaRPr lang="en-US" dirty="0"/>
        </a:p>
      </dgm:t>
    </dgm:pt>
    <dgm:pt modelId="{1DF03B0F-7B22-44CE-9411-6F563BFE005F}" type="parTrans" cxnId="{BFFF595A-9C89-4FFB-AC95-C5C7387E4FBE}">
      <dgm:prSet/>
      <dgm:spPr/>
      <dgm:t>
        <a:bodyPr/>
        <a:lstStyle/>
        <a:p>
          <a:endParaRPr lang="en-US"/>
        </a:p>
      </dgm:t>
    </dgm:pt>
    <dgm:pt modelId="{2EFB1061-D09C-4DD3-A201-153F9AECCBAF}" type="sibTrans" cxnId="{BFFF595A-9C89-4FFB-AC95-C5C7387E4FBE}">
      <dgm:prSet/>
      <dgm:spPr/>
      <dgm:t>
        <a:bodyPr/>
        <a:lstStyle/>
        <a:p>
          <a:endParaRPr lang="en-US"/>
        </a:p>
      </dgm:t>
    </dgm:pt>
    <dgm:pt modelId="{075D3678-F113-49DD-850C-C01B436BA700}">
      <dgm:prSet/>
      <dgm:spPr/>
      <dgm:t>
        <a:bodyPr/>
        <a:lstStyle/>
        <a:p>
          <a:r>
            <a:rPr lang="en-US" baseline="0"/>
            <a:t>Available on Standard Edition. (Service Pack 1)</a:t>
          </a:r>
          <a:endParaRPr lang="en-US"/>
        </a:p>
      </dgm:t>
    </dgm:pt>
    <dgm:pt modelId="{A5CCE4DE-20EA-4AF0-8015-73BCF5B441EA}" type="parTrans" cxnId="{32497185-7953-49C3-9AAE-44442A854057}">
      <dgm:prSet/>
      <dgm:spPr/>
      <dgm:t>
        <a:bodyPr/>
        <a:lstStyle/>
        <a:p>
          <a:endParaRPr lang="en-US"/>
        </a:p>
      </dgm:t>
    </dgm:pt>
    <dgm:pt modelId="{C443CD77-BE80-4040-8C06-967F2986240B}" type="sibTrans" cxnId="{32497185-7953-49C3-9AAE-44442A854057}">
      <dgm:prSet/>
      <dgm:spPr/>
      <dgm:t>
        <a:bodyPr/>
        <a:lstStyle/>
        <a:p>
          <a:endParaRPr lang="en-US"/>
        </a:p>
      </dgm:t>
    </dgm:pt>
    <dgm:pt modelId="{940DA11F-5386-4F79-99E0-2C42587EF4B6}">
      <dgm:prSet/>
      <dgm:spPr/>
      <dgm:t>
        <a:bodyPr/>
        <a:lstStyle/>
        <a:p>
          <a:r>
            <a:rPr lang="en-US" baseline="0"/>
            <a:t>SQL Server 2019</a:t>
          </a:r>
          <a:endParaRPr lang="en-US"/>
        </a:p>
      </dgm:t>
    </dgm:pt>
    <dgm:pt modelId="{3A7BE55C-6C28-4060-972B-735BBAF28C0B}" type="parTrans" cxnId="{A0686321-6006-4065-A094-249CFC061E49}">
      <dgm:prSet/>
      <dgm:spPr/>
      <dgm:t>
        <a:bodyPr/>
        <a:lstStyle/>
        <a:p>
          <a:endParaRPr lang="en-US"/>
        </a:p>
      </dgm:t>
    </dgm:pt>
    <dgm:pt modelId="{F2F7ABC2-FA0E-44A2-AFFA-0AA1DF69A357}" type="sibTrans" cxnId="{A0686321-6006-4065-A094-249CFC061E49}">
      <dgm:prSet/>
      <dgm:spPr/>
      <dgm:t>
        <a:bodyPr/>
        <a:lstStyle/>
        <a:p>
          <a:endParaRPr lang="en-US"/>
        </a:p>
      </dgm:t>
    </dgm:pt>
    <dgm:pt modelId="{CBE245DF-F55B-4DC7-84B4-A8CA7AE30ED1}">
      <dgm:prSet/>
      <dgm:spPr/>
      <dgm:t>
        <a:bodyPr/>
        <a:lstStyle/>
        <a:p>
          <a:r>
            <a:rPr lang="en-US" baseline="0" dirty="0"/>
            <a:t>Online rebuilds for Clustered Columnstore Indexes.</a:t>
          </a:r>
          <a:endParaRPr lang="en-US" dirty="0"/>
        </a:p>
      </dgm:t>
    </dgm:pt>
    <dgm:pt modelId="{B728D703-7E3E-4401-88CC-3CDCB99CCE8D}" type="parTrans" cxnId="{CE496120-4346-4A86-A0D9-6F16E7E52600}">
      <dgm:prSet/>
      <dgm:spPr/>
      <dgm:t>
        <a:bodyPr/>
        <a:lstStyle/>
        <a:p>
          <a:endParaRPr lang="en-US"/>
        </a:p>
      </dgm:t>
    </dgm:pt>
    <dgm:pt modelId="{A53782BF-658E-4F40-AF17-4D055692D3FC}" type="sibTrans" cxnId="{CE496120-4346-4A86-A0D9-6F16E7E52600}">
      <dgm:prSet/>
      <dgm:spPr/>
      <dgm:t>
        <a:bodyPr/>
        <a:lstStyle/>
        <a:p>
          <a:endParaRPr lang="en-US"/>
        </a:p>
      </dgm:t>
    </dgm:pt>
    <dgm:pt modelId="{FDF615C5-437F-4918-8B47-73D79A5A8A1F}" type="pres">
      <dgm:prSet presAssocID="{0FE908D4-9B28-4DB4-B6B1-0F02FA939652}" presName="linear" presStyleCnt="0">
        <dgm:presLayoutVars>
          <dgm:animLvl val="lvl"/>
          <dgm:resizeHandles val="exact"/>
        </dgm:presLayoutVars>
      </dgm:prSet>
      <dgm:spPr/>
    </dgm:pt>
    <dgm:pt modelId="{2FD6FDA3-5755-4DE2-8B90-3C47EE141844}" type="pres">
      <dgm:prSet presAssocID="{711D7132-2091-4F14-8928-84011222E561}" presName="parentText" presStyleLbl="node1" presStyleIdx="0" presStyleCnt="4">
        <dgm:presLayoutVars>
          <dgm:chMax val="0"/>
          <dgm:bulletEnabled val="1"/>
        </dgm:presLayoutVars>
      </dgm:prSet>
      <dgm:spPr/>
    </dgm:pt>
    <dgm:pt modelId="{C165FB1E-E29C-4F3E-AF34-47A1F505CA01}" type="pres">
      <dgm:prSet presAssocID="{711D7132-2091-4F14-8928-84011222E561}" presName="childText" presStyleLbl="revTx" presStyleIdx="0" presStyleCnt="4">
        <dgm:presLayoutVars>
          <dgm:bulletEnabled val="1"/>
        </dgm:presLayoutVars>
      </dgm:prSet>
      <dgm:spPr/>
    </dgm:pt>
    <dgm:pt modelId="{08989DC2-25A6-4E23-929B-1E36EABBF708}" type="pres">
      <dgm:prSet presAssocID="{1A5CBBAA-5C32-4797-BDF4-90D76E6BE41A}" presName="parentText" presStyleLbl="node1" presStyleIdx="1" presStyleCnt="4">
        <dgm:presLayoutVars>
          <dgm:chMax val="0"/>
          <dgm:bulletEnabled val="1"/>
        </dgm:presLayoutVars>
      </dgm:prSet>
      <dgm:spPr/>
    </dgm:pt>
    <dgm:pt modelId="{8E6E80D6-6366-4C92-92F3-64C222E15966}" type="pres">
      <dgm:prSet presAssocID="{1A5CBBAA-5C32-4797-BDF4-90D76E6BE41A}" presName="childText" presStyleLbl="revTx" presStyleIdx="1" presStyleCnt="4">
        <dgm:presLayoutVars>
          <dgm:bulletEnabled val="1"/>
        </dgm:presLayoutVars>
      </dgm:prSet>
      <dgm:spPr/>
    </dgm:pt>
    <dgm:pt modelId="{3460D7B7-5749-4F63-9630-7BA718D59350}" type="pres">
      <dgm:prSet presAssocID="{F406BA23-5E25-42D8-AB1D-0AADC7469937}" presName="parentText" presStyleLbl="node1" presStyleIdx="2" presStyleCnt="4">
        <dgm:presLayoutVars>
          <dgm:chMax val="0"/>
          <dgm:bulletEnabled val="1"/>
        </dgm:presLayoutVars>
      </dgm:prSet>
      <dgm:spPr/>
    </dgm:pt>
    <dgm:pt modelId="{9FD71129-32E2-4679-8217-4997ED0A8B01}" type="pres">
      <dgm:prSet presAssocID="{F406BA23-5E25-42D8-AB1D-0AADC7469937}" presName="childText" presStyleLbl="revTx" presStyleIdx="2" presStyleCnt="4">
        <dgm:presLayoutVars>
          <dgm:bulletEnabled val="1"/>
        </dgm:presLayoutVars>
      </dgm:prSet>
      <dgm:spPr/>
    </dgm:pt>
    <dgm:pt modelId="{9BB7BBE9-6421-4A14-94FF-A1C5D4F22222}" type="pres">
      <dgm:prSet presAssocID="{940DA11F-5386-4F79-99E0-2C42587EF4B6}" presName="parentText" presStyleLbl="node1" presStyleIdx="3" presStyleCnt="4">
        <dgm:presLayoutVars>
          <dgm:chMax val="0"/>
          <dgm:bulletEnabled val="1"/>
        </dgm:presLayoutVars>
      </dgm:prSet>
      <dgm:spPr/>
    </dgm:pt>
    <dgm:pt modelId="{A7D2D948-6252-415F-8042-1663AC7E4DA7}" type="pres">
      <dgm:prSet presAssocID="{940DA11F-5386-4F79-99E0-2C42587EF4B6}" presName="childText" presStyleLbl="revTx" presStyleIdx="3" presStyleCnt="4">
        <dgm:presLayoutVars>
          <dgm:bulletEnabled val="1"/>
        </dgm:presLayoutVars>
      </dgm:prSet>
      <dgm:spPr/>
    </dgm:pt>
  </dgm:ptLst>
  <dgm:cxnLst>
    <dgm:cxn modelId="{6328B603-8E4C-4705-802E-6930A123F60D}" srcId="{1A5CBBAA-5C32-4797-BDF4-90D76E6BE41A}" destId="{7996CE62-7541-45B1-8765-C35F3D61EB2F}" srcOrd="1" destOrd="0" parTransId="{E34B918A-CC95-42CE-9E49-21BF7B0B7604}" sibTransId="{1D5BA7AE-FBB9-47E0-A49A-24E8D902E46B}"/>
    <dgm:cxn modelId="{CE496120-4346-4A86-A0D9-6F16E7E52600}" srcId="{940DA11F-5386-4F79-99E0-2C42587EF4B6}" destId="{CBE245DF-F55B-4DC7-84B4-A8CA7AE30ED1}" srcOrd="0" destOrd="0" parTransId="{B728D703-7E3E-4401-88CC-3CDCB99CCE8D}" sibTransId="{A53782BF-658E-4F40-AF17-4D055692D3FC}"/>
    <dgm:cxn modelId="{A0686321-6006-4065-A094-249CFC061E49}" srcId="{0FE908D4-9B28-4DB4-B6B1-0F02FA939652}" destId="{940DA11F-5386-4F79-99E0-2C42587EF4B6}" srcOrd="3" destOrd="0" parTransId="{3A7BE55C-6C28-4060-972B-735BBAF28C0B}" sibTransId="{F2F7ABC2-FA0E-44A2-AFFA-0AA1DF69A357}"/>
    <dgm:cxn modelId="{75A38421-EAF8-4795-A1ED-B6910926F977}" type="presOf" srcId="{9FF5A837-AA27-420E-919B-8E85B5C3053F}" destId="{C165FB1E-E29C-4F3E-AF34-47A1F505CA01}" srcOrd="0" destOrd="0" presId="urn:microsoft.com/office/officeart/2005/8/layout/vList2"/>
    <dgm:cxn modelId="{CAFD6423-6F39-4E10-8756-9038796E6EDD}" type="presOf" srcId="{F1275769-B0F0-49D5-AF3E-A384243CCB92}" destId="{8E6E80D6-6366-4C92-92F3-64C222E15966}" srcOrd="0" destOrd="0" presId="urn:microsoft.com/office/officeart/2005/8/layout/vList2"/>
    <dgm:cxn modelId="{8D55B726-2CC7-47E7-B324-AE32DE4924F6}" type="presOf" srcId="{0FE908D4-9B28-4DB4-B6B1-0F02FA939652}" destId="{FDF615C5-437F-4918-8B47-73D79A5A8A1F}" srcOrd="0" destOrd="0" presId="urn:microsoft.com/office/officeart/2005/8/layout/vList2"/>
    <dgm:cxn modelId="{8F699035-93A5-48D5-8F8B-B9A548DDF883}" type="presOf" srcId="{711D7132-2091-4F14-8928-84011222E561}" destId="{2FD6FDA3-5755-4DE2-8B90-3C47EE141844}" srcOrd="0" destOrd="0" presId="urn:microsoft.com/office/officeart/2005/8/layout/vList2"/>
    <dgm:cxn modelId="{62B74C39-6EE6-4276-83F8-10D4B63E8058}" srcId="{0FE908D4-9B28-4DB4-B6B1-0F02FA939652}" destId="{F406BA23-5E25-42D8-AB1D-0AADC7469937}" srcOrd="2" destOrd="0" parTransId="{1749B0ED-A533-45DA-8C89-B106E546CFF6}" sibTransId="{10D05447-84EE-4376-A39B-2DED5332883A}"/>
    <dgm:cxn modelId="{3D55FF3B-DE13-451F-A8E8-00892CF27C1A}" type="presOf" srcId="{CBE245DF-F55B-4DC7-84B4-A8CA7AE30ED1}" destId="{A7D2D948-6252-415F-8042-1663AC7E4DA7}" srcOrd="0" destOrd="0" presId="urn:microsoft.com/office/officeart/2005/8/layout/vList2"/>
    <dgm:cxn modelId="{02CEB764-D0E4-4D92-9194-6737DB6EDEEE}" type="presOf" srcId="{940DA11F-5386-4F79-99E0-2C42587EF4B6}" destId="{9BB7BBE9-6421-4A14-94FF-A1C5D4F22222}" srcOrd="0" destOrd="0" presId="urn:microsoft.com/office/officeart/2005/8/layout/vList2"/>
    <dgm:cxn modelId="{5EC55A6B-B4B1-45DC-959C-ED30E84EAB0C}" srcId="{711D7132-2091-4F14-8928-84011222E561}" destId="{9FF5A837-AA27-420E-919B-8E85B5C3053F}" srcOrd="0" destOrd="0" parTransId="{7715A696-3208-4866-BBDF-F7245F7FA4B0}" sibTransId="{9AB660DC-414A-4C74-85A8-641E42685197}"/>
    <dgm:cxn modelId="{D26D2054-64B5-441D-8392-0613E848262E}" type="presOf" srcId="{7996CE62-7541-45B1-8765-C35F3D61EB2F}" destId="{8E6E80D6-6366-4C92-92F3-64C222E15966}" srcOrd="0" destOrd="1" presId="urn:microsoft.com/office/officeart/2005/8/layout/vList2"/>
    <dgm:cxn modelId="{F4693B74-BF3A-4C21-978D-D6FD3EC8D57E}" srcId="{0FE908D4-9B28-4DB4-B6B1-0F02FA939652}" destId="{1A5CBBAA-5C32-4797-BDF4-90D76E6BE41A}" srcOrd="1" destOrd="0" parTransId="{A4B1C3D0-D310-4AA4-AAC5-498CE7A37E95}" sibTransId="{AD71F99C-1D4C-4662-A774-EA2C3AD16039}"/>
    <dgm:cxn modelId="{BFFF595A-9C89-4FFB-AC95-C5C7387E4FBE}" srcId="{F406BA23-5E25-42D8-AB1D-0AADC7469937}" destId="{E55AD522-AF3D-4160-81D9-8299077FBECA}" srcOrd="0" destOrd="0" parTransId="{1DF03B0F-7B22-44CE-9411-6F563BFE005F}" sibTransId="{2EFB1061-D09C-4DD3-A201-153F9AECCBAF}"/>
    <dgm:cxn modelId="{32497185-7953-49C3-9AAE-44442A854057}" srcId="{F406BA23-5E25-42D8-AB1D-0AADC7469937}" destId="{075D3678-F113-49DD-850C-C01B436BA700}" srcOrd="1" destOrd="0" parTransId="{A5CCE4DE-20EA-4AF0-8015-73BCF5B441EA}" sibTransId="{C443CD77-BE80-4040-8C06-967F2986240B}"/>
    <dgm:cxn modelId="{2558E188-3972-49D5-9396-6DE52B0ED581}" type="presOf" srcId="{F406BA23-5E25-42D8-AB1D-0AADC7469937}" destId="{3460D7B7-5749-4F63-9630-7BA718D59350}" srcOrd="0" destOrd="0" presId="urn:microsoft.com/office/officeart/2005/8/layout/vList2"/>
    <dgm:cxn modelId="{C34608B0-CC04-4C7F-9DA8-6FB9397DE0F6}" srcId="{1A5CBBAA-5C32-4797-BDF4-90D76E6BE41A}" destId="{F1275769-B0F0-49D5-AF3E-A384243CCB92}" srcOrd="0" destOrd="0" parTransId="{4990AD96-3384-42DB-AC55-DF16E0547A26}" sibTransId="{75117212-1B0E-42F6-A23F-DE9F60E0AB77}"/>
    <dgm:cxn modelId="{392286D7-6574-4098-9B45-85B6D18A8216}" type="presOf" srcId="{441C2353-A10E-4425-AC5C-97C916FF7DD3}" destId="{C165FB1E-E29C-4F3E-AF34-47A1F505CA01}" srcOrd="0" destOrd="1" presId="urn:microsoft.com/office/officeart/2005/8/layout/vList2"/>
    <dgm:cxn modelId="{17A3E7DF-16E2-4BCC-8A13-E1093E34FAE8}" type="presOf" srcId="{075D3678-F113-49DD-850C-C01B436BA700}" destId="{9FD71129-32E2-4679-8217-4997ED0A8B01}" srcOrd="0" destOrd="1" presId="urn:microsoft.com/office/officeart/2005/8/layout/vList2"/>
    <dgm:cxn modelId="{B8A449E1-BB40-4ACE-8046-49F2F04255E7}" type="presOf" srcId="{1A5CBBAA-5C32-4797-BDF4-90D76E6BE41A}" destId="{08989DC2-25A6-4E23-929B-1E36EABBF708}" srcOrd="0" destOrd="0" presId="urn:microsoft.com/office/officeart/2005/8/layout/vList2"/>
    <dgm:cxn modelId="{FF46BEFB-1BE8-41DF-A4C7-D6097FA93860}" type="presOf" srcId="{E55AD522-AF3D-4160-81D9-8299077FBECA}" destId="{9FD71129-32E2-4679-8217-4997ED0A8B01}" srcOrd="0" destOrd="0" presId="urn:microsoft.com/office/officeart/2005/8/layout/vList2"/>
    <dgm:cxn modelId="{26566FFD-4316-4C39-8A00-29D2A26D230E}" srcId="{711D7132-2091-4F14-8928-84011222E561}" destId="{441C2353-A10E-4425-AC5C-97C916FF7DD3}" srcOrd="1" destOrd="0" parTransId="{F709889D-7E30-4ECA-AF27-D26280468BEE}" sibTransId="{AAEA1200-A547-42B7-BA31-CB130D8E03DB}"/>
    <dgm:cxn modelId="{BB3C44FE-855D-45E2-A34A-BC4084A955E0}" srcId="{0FE908D4-9B28-4DB4-B6B1-0F02FA939652}" destId="{711D7132-2091-4F14-8928-84011222E561}" srcOrd="0" destOrd="0" parTransId="{DF310B9A-4D33-40FC-A3C8-E320DAF30D48}" sibTransId="{7888A0B3-03AE-411A-B19B-DB46B3087E49}"/>
    <dgm:cxn modelId="{CB76AD63-AB88-4403-9DF4-ADDBD5A08751}" type="presParOf" srcId="{FDF615C5-437F-4918-8B47-73D79A5A8A1F}" destId="{2FD6FDA3-5755-4DE2-8B90-3C47EE141844}" srcOrd="0" destOrd="0" presId="urn:microsoft.com/office/officeart/2005/8/layout/vList2"/>
    <dgm:cxn modelId="{0594C63A-58A8-4A2F-BF38-EC6ABBFB1B31}" type="presParOf" srcId="{FDF615C5-437F-4918-8B47-73D79A5A8A1F}" destId="{C165FB1E-E29C-4F3E-AF34-47A1F505CA01}" srcOrd="1" destOrd="0" presId="urn:microsoft.com/office/officeart/2005/8/layout/vList2"/>
    <dgm:cxn modelId="{471054CF-A15C-4999-AED6-E4BFF46A1BFE}" type="presParOf" srcId="{FDF615C5-437F-4918-8B47-73D79A5A8A1F}" destId="{08989DC2-25A6-4E23-929B-1E36EABBF708}" srcOrd="2" destOrd="0" presId="urn:microsoft.com/office/officeart/2005/8/layout/vList2"/>
    <dgm:cxn modelId="{9E222714-33E8-46B7-AAA9-E9E2CDC573D5}" type="presParOf" srcId="{FDF615C5-437F-4918-8B47-73D79A5A8A1F}" destId="{8E6E80D6-6366-4C92-92F3-64C222E15966}" srcOrd="3" destOrd="0" presId="urn:microsoft.com/office/officeart/2005/8/layout/vList2"/>
    <dgm:cxn modelId="{CFDD37FB-800B-417E-9C5C-2A8B5025410D}" type="presParOf" srcId="{FDF615C5-437F-4918-8B47-73D79A5A8A1F}" destId="{3460D7B7-5749-4F63-9630-7BA718D59350}" srcOrd="4" destOrd="0" presId="urn:microsoft.com/office/officeart/2005/8/layout/vList2"/>
    <dgm:cxn modelId="{0106147C-28E7-45AC-BBCE-97989F138943}" type="presParOf" srcId="{FDF615C5-437F-4918-8B47-73D79A5A8A1F}" destId="{9FD71129-32E2-4679-8217-4997ED0A8B01}" srcOrd="5" destOrd="0" presId="urn:microsoft.com/office/officeart/2005/8/layout/vList2"/>
    <dgm:cxn modelId="{3950FAD9-FBDE-426F-B63D-2ABC7BBB9AC5}" type="presParOf" srcId="{FDF615C5-437F-4918-8B47-73D79A5A8A1F}" destId="{9BB7BBE9-6421-4A14-94FF-A1C5D4F22222}" srcOrd="6" destOrd="0" presId="urn:microsoft.com/office/officeart/2005/8/layout/vList2"/>
    <dgm:cxn modelId="{5C15C029-A830-439C-B24E-276CF12808FA}" type="presParOf" srcId="{FDF615C5-437F-4918-8B47-73D79A5A8A1F}" destId="{A7D2D948-6252-415F-8042-1663AC7E4DA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BBBB98E-C148-4A73-BA40-825C1DE7565E}"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1E50989D-56E3-4AA0-A7E5-8212624F7C69}">
      <dgm:prSet phldrT="[Text]" custT="1"/>
      <dgm:spPr/>
      <dgm:t>
        <a:bodyPr/>
        <a:lstStyle/>
        <a:p>
          <a:pPr algn="l">
            <a:buFont typeface="Arial" panose="020B0604020202020204" pitchFamily="34" charset="0"/>
            <a:buChar char="•"/>
          </a:pPr>
          <a:r>
            <a:rPr lang="en-US" sz="2000" b="1" i="0" kern="1200" dirty="0">
              <a:latin typeface="+mj-lt"/>
              <a:ea typeface="+mn-ea"/>
              <a:cs typeface="+mn-cs"/>
            </a:rPr>
            <a:t>Estimated Execution Plan (Before Execution)</a:t>
          </a:r>
        </a:p>
      </dgm:t>
    </dgm:pt>
    <dgm:pt modelId="{DCBC2806-FE57-4FF9-A63C-1BDA8C568CED}" type="parTrans" cxnId="{1C73C468-FA46-4815-B2FA-C054831AB9DC}">
      <dgm:prSet/>
      <dgm:spPr/>
      <dgm:t>
        <a:bodyPr/>
        <a:lstStyle/>
        <a:p>
          <a:pPr algn="l"/>
          <a:endParaRPr lang="en-US"/>
        </a:p>
      </dgm:t>
    </dgm:pt>
    <dgm:pt modelId="{EE241621-2B3C-4C5E-B9A6-C45E85B11A97}" type="sibTrans" cxnId="{1C73C468-FA46-4815-B2FA-C054831AB9DC}">
      <dgm:prSet/>
      <dgm:spPr/>
      <dgm:t>
        <a:bodyPr/>
        <a:lstStyle/>
        <a:p>
          <a:pPr algn="l"/>
          <a:endParaRPr lang="en-US"/>
        </a:p>
      </dgm:t>
    </dgm:pt>
    <dgm:pt modelId="{D0DFB929-AF59-451C-8AB4-C324E5A1C17A}">
      <dgm:prSet custT="1"/>
      <dgm:spPr/>
      <dgm: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gm:t>
    </dgm:pt>
    <dgm:pt modelId="{C071B821-2292-472C-B34E-2F3CF96CF487}" type="parTrans" cxnId="{21FD0914-E609-420D-B889-FE3CED465DC6}">
      <dgm:prSet/>
      <dgm:spPr/>
      <dgm:t>
        <a:bodyPr/>
        <a:lstStyle/>
        <a:p>
          <a:pPr algn="l"/>
          <a:endParaRPr lang="en-US"/>
        </a:p>
      </dgm:t>
    </dgm:pt>
    <dgm:pt modelId="{2B2BE62E-E335-4978-9E65-4D3D3BF35BB0}" type="sibTrans" cxnId="{21FD0914-E609-420D-B889-FE3CED465DC6}">
      <dgm:prSet/>
      <dgm:spPr/>
      <dgm:t>
        <a:bodyPr/>
        <a:lstStyle/>
        <a:p>
          <a:pPr algn="l"/>
          <a:endParaRPr lang="en-US"/>
        </a:p>
      </dgm:t>
    </dgm:pt>
    <dgm:pt modelId="{BD547D32-8A82-4AFA-B443-655CF639AEF3}">
      <dgm:prSet custT="1"/>
      <dgm:spPr/>
      <dgm:t>
        <a:bodyPr/>
        <a:lstStyle/>
        <a:p>
          <a:pPr algn="l">
            <a:buFont typeface="Arial" panose="020B0604020202020204" pitchFamily="34" charset="0"/>
            <a:buChar char="•"/>
          </a:pPr>
          <a:r>
            <a:rPr lang="en-US" sz="2000" b="1" i="0" dirty="0">
              <a:latin typeface="+mj-lt"/>
            </a:rPr>
            <a:t>Actual Execution Plan (After Execution)</a:t>
          </a:r>
        </a:p>
      </dgm:t>
    </dgm:pt>
    <dgm:pt modelId="{D951B5A0-0447-4E7F-A043-A3A944E36680}" type="parTrans" cxnId="{A4D152BC-2CE2-45AA-B4C6-3E28DBD90E68}">
      <dgm:prSet/>
      <dgm:spPr/>
      <dgm:t>
        <a:bodyPr/>
        <a:lstStyle/>
        <a:p>
          <a:pPr algn="l"/>
          <a:endParaRPr lang="en-US"/>
        </a:p>
      </dgm:t>
    </dgm:pt>
    <dgm:pt modelId="{1E57BE85-C823-4EF3-B966-F6B4AAC2FBE2}" type="sibTrans" cxnId="{A4D152BC-2CE2-45AA-B4C6-3E28DBD90E68}">
      <dgm:prSet/>
      <dgm:spPr/>
      <dgm:t>
        <a:bodyPr/>
        <a:lstStyle/>
        <a:p>
          <a:pPr algn="l"/>
          <a:endParaRPr lang="en-US"/>
        </a:p>
      </dgm:t>
    </dgm:pt>
    <dgm:pt modelId="{706EE6B1-7CC8-4C9A-B92E-D3DB377AA212}">
      <dgm:prSet phldrT="[Text]"/>
      <dgm:spPr/>
      <dgm:t>
        <a:bodyPr/>
        <a:lstStyle/>
        <a:p>
          <a:pPr algn="l">
            <a:buFont typeface="Arial" panose="020B0604020202020204" pitchFamily="34" charset="0"/>
            <a:buChar char="•"/>
          </a:pPr>
          <a:r>
            <a:rPr lang="en-US" b="0" i="0" dirty="0"/>
            <a:t>The compiled plan.</a:t>
          </a:r>
          <a:endParaRPr lang="en-US" dirty="0"/>
        </a:p>
      </dgm:t>
    </dgm:pt>
    <dgm:pt modelId="{9836E142-FEC1-46D5-A79C-07E021EF02D5}" type="parTrans" cxnId="{9F6B7313-3294-449C-95C2-B29BE6A1239D}">
      <dgm:prSet/>
      <dgm:spPr/>
      <dgm:t>
        <a:bodyPr/>
        <a:lstStyle/>
        <a:p>
          <a:pPr algn="l"/>
          <a:endParaRPr lang="en-US"/>
        </a:p>
      </dgm:t>
    </dgm:pt>
    <dgm:pt modelId="{500CCEB6-0D0B-4762-8DB1-513F072FBE46}" type="sibTrans" cxnId="{9F6B7313-3294-449C-95C2-B29BE6A1239D}">
      <dgm:prSet/>
      <dgm:spPr/>
      <dgm:t>
        <a:bodyPr/>
        <a:lstStyle/>
        <a:p>
          <a:pPr algn="l"/>
          <a:endParaRPr lang="en-US"/>
        </a:p>
      </dgm:t>
    </dgm:pt>
    <dgm:pt modelId="{375A8C87-C4B4-4005-861E-A41B042DD1D6}">
      <dgm:prSet/>
      <dgm:spPr/>
      <dgm:t>
        <a:bodyPr/>
        <a:lstStyle/>
        <a:p>
          <a:pPr marL="0" indent="0" algn="l">
            <a:buFont typeface="Arial" panose="020B0604020202020204" pitchFamily="34" charset="0"/>
            <a:buChar char="•"/>
          </a:pPr>
          <a:r>
            <a:rPr lang="en-US" b="0" i="0" dirty="0"/>
            <a:t>The same as the compiled plan plus its execution context.</a:t>
          </a:r>
        </a:p>
      </dgm:t>
    </dgm:pt>
    <dgm:pt modelId="{D29593F6-48E3-436A-9317-4950D3E041F5}" type="parTrans" cxnId="{3AF50D84-5E79-4BE0-A40D-86D90FE08012}">
      <dgm:prSet/>
      <dgm:spPr/>
      <dgm:t>
        <a:bodyPr/>
        <a:lstStyle/>
        <a:p>
          <a:pPr algn="l"/>
          <a:endParaRPr lang="en-US"/>
        </a:p>
      </dgm:t>
    </dgm:pt>
    <dgm:pt modelId="{5FBFFBD6-D717-4125-B153-E797E6E2998F}" type="sibTrans" cxnId="{3AF50D84-5E79-4BE0-A40D-86D90FE08012}">
      <dgm:prSet/>
      <dgm:spPr/>
      <dgm:t>
        <a:bodyPr/>
        <a:lstStyle/>
        <a:p>
          <a:pPr algn="l"/>
          <a:endParaRPr lang="en-US"/>
        </a:p>
      </dgm:t>
    </dgm:pt>
    <dgm:pt modelId="{EBFA624E-53FE-46C6-92A6-D8078B1BF005}">
      <dgm:prSet/>
      <dgm:spPr/>
      <dgm:t>
        <a:bodyPr/>
        <a:lstStyle/>
        <a:p>
          <a:pPr marL="0" indent="0" algn="l">
            <a:buFont typeface="Arial" panose="020B0604020202020204" pitchFamily="34" charset="0"/>
            <a:buChar char="•"/>
          </a:pPr>
          <a:r>
            <a:rPr lang="en-US" b="0" i="0" dirty="0"/>
            <a:t>The same as the compiled plan plus its execution context. </a:t>
          </a:r>
        </a:p>
      </dgm:t>
    </dgm:pt>
    <dgm:pt modelId="{989E4290-8FD9-4588-8F8E-373DD34599C3}" type="parTrans" cxnId="{A0C0595F-234F-47A2-84C5-B6648A88FC5C}">
      <dgm:prSet/>
      <dgm:spPr/>
      <dgm:t>
        <a:bodyPr/>
        <a:lstStyle/>
        <a:p>
          <a:pPr algn="l"/>
          <a:endParaRPr lang="en-US"/>
        </a:p>
      </dgm:t>
    </dgm:pt>
    <dgm:pt modelId="{915DEFB0-48CF-4ACA-9DA1-5D5CD0B0040F}" type="sibTrans" cxnId="{A0C0595F-234F-47A2-84C5-B6648A88FC5C}">
      <dgm:prSet/>
      <dgm:spPr/>
      <dgm:t>
        <a:bodyPr/>
        <a:lstStyle/>
        <a:p>
          <a:pPr algn="l"/>
          <a:endParaRPr lang="en-US"/>
        </a:p>
      </dgm:t>
    </dgm:pt>
    <dgm:pt modelId="{185CBA25-B83D-4250-9E7E-19062DCCCA13}">
      <dgm:prSet/>
      <dgm:spPr/>
      <dgm:t>
        <a:bodyPr/>
        <a:lstStyle/>
        <a:p>
          <a:pPr marL="0" indent="0" algn="l">
            <a:buFont typeface="Arial" panose="020B0604020202020204" pitchFamily="34" charset="0"/>
            <a:buChar char="•"/>
          </a:pPr>
          <a:r>
            <a:rPr lang="en-US" b="0" i="0" dirty="0"/>
            <a:t>This includes runtime information available after the execution completes, such as execution warnings, or in newer versions of the Database Engine, the elapsed and CPU time used during execution.</a:t>
          </a:r>
        </a:p>
      </dgm:t>
    </dgm:pt>
    <dgm:pt modelId="{37529963-87FB-4AD8-999A-EE9ACB45192F}" type="parTrans" cxnId="{A79DC40B-D725-4E8E-B23A-395CF4738EE2}">
      <dgm:prSet/>
      <dgm:spPr/>
      <dgm:t>
        <a:bodyPr/>
        <a:lstStyle/>
        <a:p>
          <a:pPr algn="l"/>
          <a:endParaRPr lang="en-US"/>
        </a:p>
      </dgm:t>
    </dgm:pt>
    <dgm:pt modelId="{C1A4DA7F-8A08-40CB-86D4-A9D2C5541D82}" type="sibTrans" cxnId="{A79DC40B-D725-4E8E-B23A-395CF4738EE2}">
      <dgm:prSet/>
      <dgm:spPr/>
      <dgm:t>
        <a:bodyPr/>
        <a:lstStyle/>
        <a:p>
          <a:pPr algn="l"/>
          <a:endParaRPr lang="en-US"/>
        </a:p>
      </dgm:t>
    </dgm:pt>
    <dgm:pt modelId="{C723780F-9F4B-4C0B-B376-BD8975CB55C8}">
      <dgm:prSet/>
      <dgm:spPr/>
      <dgm:t>
        <a:bodyPr/>
        <a:lstStyle/>
        <a:p>
          <a:pPr marL="0" indent="0" algn="l">
            <a:buFont typeface="Arial" panose="020B0604020202020204" pitchFamily="34" charset="0"/>
            <a:buChar char="•"/>
          </a:pPr>
          <a:r>
            <a:rPr lang="en-US" b="0" i="0" dirty="0"/>
            <a:t>This includes runtime information during execution progress and is updated every second. Runtime information includes for example the actual number of rows flowing through the operators.</a:t>
          </a:r>
        </a:p>
      </dgm:t>
    </dgm:pt>
    <dgm:pt modelId="{F2EAA2DA-B9A9-4297-9579-F74B99DC88F6}" type="parTrans" cxnId="{96908515-0992-430C-BFB7-BAD2213690FF}">
      <dgm:prSet/>
      <dgm:spPr/>
      <dgm:t>
        <a:bodyPr/>
        <a:lstStyle/>
        <a:p>
          <a:pPr algn="l"/>
          <a:endParaRPr lang="en-US"/>
        </a:p>
      </dgm:t>
    </dgm:pt>
    <dgm:pt modelId="{CC04E669-722C-4B28-B72F-5AFA5318746D}" type="sibTrans" cxnId="{96908515-0992-430C-BFB7-BAD2213690FF}">
      <dgm:prSet/>
      <dgm:spPr/>
      <dgm:t>
        <a:bodyPr/>
        <a:lstStyle/>
        <a:p>
          <a:pPr algn="l"/>
          <a:endParaRPr lang="en-US"/>
        </a:p>
      </dgm:t>
    </dgm:pt>
    <dgm:pt modelId="{CDB2EC04-1A23-40AD-827B-6191930CAF4E}">
      <dgm:prSet/>
      <dgm:spPr/>
      <dgm:t>
        <a:bodyPr/>
        <a:lstStyle/>
        <a:p>
          <a:pPr marL="0" indent="0" algn="l">
            <a:buFont typeface="Arial" panose="020B0604020202020204" pitchFamily="34" charset="0"/>
            <a:buChar char="•"/>
          </a:pPr>
          <a:r>
            <a:rPr lang="en-US" dirty="0"/>
            <a:t>Enables rapid identification of potential bottlenecks.</a:t>
          </a:r>
          <a:endParaRPr lang="en-US" b="0" i="0" dirty="0"/>
        </a:p>
      </dgm:t>
    </dgm:pt>
    <dgm:pt modelId="{E36563D2-F2D8-4E01-8EA3-FF7B3009A1F3}" type="parTrans" cxnId="{8EA699E2-BB96-4F6C-B3C0-1C5BF7D7727F}">
      <dgm:prSet/>
      <dgm:spPr/>
      <dgm:t>
        <a:bodyPr/>
        <a:lstStyle/>
        <a:p>
          <a:pPr algn="l"/>
          <a:endParaRPr lang="en-US"/>
        </a:p>
      </dgm:t>
    </dgm:pt>
    <dgm:pt modelId="{C88DE7AB-2582-4934-A9BC-49335B547B8E}" type="sibTrans" cxnId="{8EA699E2-BB96-4F6C-B3C0-1C5BF7D7727F}">
      <dgm:prSet/>
      <dgm:spPr/>
      <dgm:t>
        <a:bodyPr/>
        <a:lstStyle/>
        <a:p>
          <a:pPr algn="l"/>
          <a:endParaRPr lang="en-US"/>
        </a:p>
      </dgm:t>
    </dgm:pt>
    <dgm:pt modelId="{A5207788-1848-419B-9174-A9173B07446A}" type="pres">
      <dgm:prSet presAssocID="{DBBBB98E-C148-4A73-BA40-825C1DE7565E}" presName="linear" presStyleCnt="0">
        <dgm:presLayoutVars>
          <dgm:dir/>
          <dgm:animLvl val="lvl"/>
          <dgm:resizeHandles val="exact"/>
        </dgm:presLayoutVars>
      </dgm:prSet>
      <dgm:spPr/>
    </dgm:pt>
    <dgm:pt modelId="{5D065949-85A2-48B1-9238-2D696FAA163C}" type="pres">
      <dgm:prSet presAssocID="{1E50989D-56E3-4AA0-A7E5-8212624F7C69}" presName="parentLin" presStyleCnt="0"/>
      <dgm:spPr/>
    </dgm:pt>
    <dgm:pt modelId="{93BC5F52-8980-4C47-BB3A-29DF0E250D74}" type="pres">
      <dgm:prSet presAssocID="{1E50989D-56E3-4AA0-A7E5-8212624F7C69}" presName="parentLeftMargin" presStyleLbl="node1" presStyleIdx="0" presStyleCnt="3"/>
      <dgm:spPr/>
    </dgm:pt>
    <dgm:pt modelId="{FE5D72FD-32BF-4AE2-ACA8-290580A168D3}" type="pres">
      <dgm:prSet presAssocID="{1E50989D-56E3-4AA0-A7E5-8212624F7C69}" presName="parentText" presStyleLbl="node1" presStyleIdx="0" presStyleCnt="3">
        <dgm:presLayoutVars>
          <dgm:chMax val="0"/>
          <dgm:bulletEnabled val="1"/>
        </dgm:presLayoutVars>
      </dgm:prSet>
      <dgm:spPr/>
    </dgm:pt>
    <dgm:pt modelId="{96195342-73ED-4573-8ECF-1AF902A6FD33}" type="pres">
      <dgm:prSet presAssocID="{1E50989D-56E3-4AA0-A7E5-8212624F7C69}" presName="negativeSpace" presStyleCnt="0"/>
      <dgm:spPr/>
    </dgm:pt>
    <dgm:pt modelId="{EEB8589D-BD4A-49AE-87C3-4C0A359F4B92}" type="pres">
      <dgm:prSet presAssocID="{1E50989D-56E3-4AA0-A7E5-8212624F7C69}" presName="childText" presStyleLbl="conFgAcc1" presStyleIdx="0" presStyleCnt="3">
        <dgm:presLayoutVars>
          <dgm:bulletEnabled val="1"/>
        </dgm:presLayoutVars>
      </dgm:prSet>
      <dgm:spPr/>
    </dgm:pt>
    <dgm:pt modelId="{0C0BE48C-F8FD-40AF-A28C-A4CA91521AB4}" type="pres">
      <dgm:prSet presAssocID="{EE241621-2B3C-4C5E-B9A6-C45E85B11A97}" presName="spaceBetweenRectangles" presStyleCnt="0"/>
      <dgm:spPr/>
    </dgm:pt>
    <dgm:pt modelId="{FD70FE63-E4F3-487B-96A8-52F8FBB8AAE8}" type="pres">
      <dgm:prSet presAssocID="{BD547D32-8A82-4AFA-B443-655CF639AEF3}" presName="parentLin" presStyleCnt="0"/>
      <dgm:spPr/>
    </dgm:pt>
    <dgm:pt modelId="{45FCE905-41DE-47D8-9C0F-966CE0CBCB1F}" type="pres">
      <dgm:prSet presAssocID="{BD547D32-8A82-4AFA-B443-655CF639AEF3}" presName="parentLeftMargin" presStyleLbl="node1" presStyleIdx="0" presStyleCnt="3"/>
      <dgm:spPr/>
    </dgm:pt>
    <dgm:pt modelId="{1FB297A9-E852-47A8-AEAB-9200D7CC69EB}" type="pres">
      <dgm:prSet presAssocID="{BD547D32-8A82-4AFA-B443-655CF639AEF3}" presName="parentText" presStyleLbl="node1" presStyleIdx="1" presStyleCnt="3">
        <dgm:presLayoutVars>
          <dgm:chMax val="0"/>
          <dgm:bulletEnabled val="1"/>
        </dgm:presLayoutVars>
      </dgm:prSet>
      <dgm:spPr/>
    </dgm:pt>
    <dgm:pt modelId="{4CBD5BE1-6E4B-4383-BCCB-A285F6B6575B}" type="pres">
      <dgm:prSet presAssocID="{BD547D32-8A82-4AFA-B443-655CF639AEF3}" presName="negativeSpace" presStyleCnt="0"/>
      <dgm:spPr/>
    </dgm:pt>
    <dgm:pt modelId="{A5DC065D-A216-4D8A-8BAA-A263DD53A95C}" type="pres">
      <dgm:prSet presAssocID="{BD547D32-8A82-4AFA-B443-655CF639AEF3}" presName="childText" presStyleLbl="conFgAcc1" presStyleIdx="1" presStyleCnt="3">
        <dgm:presLayoutVars>
          <dgm:bulletEnabled val="1"/>
        </dgm:presLayoutVars>
      </dgm:prSet>
      <dgm:spPr/>
    </dgm:pt>
    <dgm:pt modelId="{7EF427CA-A1DC-4A56-B28B-01BB37A1B73D}" type="pres">
      <dgm:prSet presAssocID="{1E57BE85-C823-4EF3-B966-F6B4AAC2FBE2}" presName="spaceBetweenRectangles" presStyleCnt="0"/>
      <dgm:spPr/>
    </dgm:pt>
    <dgm:pt modelId="{8CC74FB8-1964-44E1-AA36-FEECDFD195D7}" type="pres">
      <dgm:prSet presAssocID="{D0DFB929-AF59-451C-8AB4-C324E5A1C17A}" presName="parentLin" presStyleCnt="0"/>
      <dgm:spPr/>
    </dgm:pt>
    <dgm:pt modelId="{9B2C39D5-FA7E-4DAD-9D5B-85612490195F}" type="pres">
      <dgm:prSet presAssocID="{D0DFB929-AF59-451C-8AB4-C324E5A1C17A}" presName="parentLeftMargin" presStyleLbl="node1" presStyleIdx="1" presStyleCnt="3"/>
      <dgm:spPr/>
    </dgm:pt>
    <dgm:pt modelId="{F1481B12-F96B-4E05-BC6B-8478930FEF5C}" type="pres">
      <dgm:prSet presAssocID="{D0DFB929-AF59-451C-8AB4-C324E5A1C17A}" presName="parentText" presStyleLbl="node1" presStyleIdx="2" presStyleCnt="3">
        <dgm:presLayoutVars>
          <dgm:chMax val="0"/>
          <dgm:bulletEnabled val="1"/>
        </dgm:presLayoutVars>
      </dgm:prSet>
      <dgm:spPr/>
    </dgm:pt>
    <dgm:pt modelId="{3B69B189-8F44-4334-B4F1-6EFF9D86FBA2}" type="pres">
      <dgm:prSet presAssocID="{D0DFB929-AF59-451C-8AB4-C324E5A1C17A}" presName="negativeSpace" presStyleCnt="0"/>
      <dgm:spPr/>
    </dgm:pt>
    <dgm:pt modelId="{4B56EDFF-9421-4654-A094-7450365BA1B6}" type="pres">
      <dgm:prSet presAssocID="{D0DFB929-AF59-451C-8AB4-C324E5A1C17A}" presName="childText" presStyleLbl="conFgAcc1" presStyleIdx="2" presStyleCnt="3">
        <dgm:presLayoutVars>
          <dgm:bulletEnabled val="1"/>
        </dgm:presLayoutVars>
      </dgm:prSet>
      <dgm:spPr/>
    </dgm:pt>
  </dgm:ptLst>
  <dgm:cxnLst>
    <dgm:cxn modelId="{A79DC40B-D725-4E8E-B23A-395CF4738EE2}" srcId="{BD547D32-8A82-4AFA-B443-655CF639AEF3}" destId="{185CBA25-B83D-4250-9E7E-19062DCCCA13}" srcOrd="1" destOrd="0" parTransId="{37529963-87FB-4AD8-999A-EE9ACB45192F}" sibTransId="{C1A4DA7F-8A08-40CB-86D4-A9D2C5541D82}"/>
    <dgm:cxn modelId="{1CBBEB12-E8B9-48AD-95DD-AEA5114901BC}" type="presOf" srcId="{375A8C87-C4B4-4005-861E-A41B042DD1D6}" destId="{4B56EDFF-9421-4654-A094-7450365BA1B6}" srcOrd="0" destOrd="0" presId="urn:microsoft.com/office/officeart/2005/8/layout/list1"/>
    <dgm:cxn modelId="{9F6B7313-3294-449C-95C2-B29BE6A1239D}" srcId="{1E50989D-56E3-4AA0-A7E5-8212624F7C69}" destId="{706EE6B1-7CC8-4C9A-B92E-D3DB377AA212}" srcOrd="0" destOrd="0" parTransId="{9836E142-FEC1-46D5-A79C-07E021EF02D5}" sibTransId="{500CCEB6-0D0B-4762-8DB1-513F072FBE46}"/>
    <dgm:cxn modelId="{21FD0914-E609-420D-B889-FE3CED465DC6}" srcId="{DBBBB98E-C148-4A73-BA40-825C1DE7565E}" destId="{D0DFB929-AF59-451C-8AB4-C324E5A1C17A}" srcOrd="2" destOrd="0" parTransId="{C071B821-2292-472C-B34E-2F3CF96CF487}" sibTransId="{2B2BE62E-E335-4978-9E65-4D3D3BF35BB0}"/>
    <dgm:cxn modelId="{96908515-0992-430C-BFB7-BAD2213690FF}" srcId="{D0DFB929-AF59-451C-8AB4-C324E5A1C17A}" destId="{C723780F-9F4B-4C0B-B376-BD8975CB55C8}" srcOrd="1" destOrd="0" parTransId="{F2EAA2DA-B9A9-4297-9579-F74B99DC88F6}" sibTransId="{CC04E669-722C-4B28-B72F-5AFA5318746D}"/>
    <dgm:cxn modelId="{F9F6CF1B-32C2-452B-9A47-B40F006073B4}" type="presOf" srcId="{D0DFB929-AF59-451C-8AB4-C324E5A1C17A}" destId="{9B2C39D5-FA7E-4DAD-9D5B-85612490195F}" srcOrd="0" destOrd="0" presId="urn:microsoft.com/office/officeart/2005/8/layout/list1"/>
    <dgm:cxn modelId="{D6FA4538-2904-4A96-8A41-4ADCDA786B25}" type="presOf" srcId="{1E50989D-56E3-4AA0-A7E5-8212624F7C69}" destId="{FE5D72FD-32BF-4AE2-ACA8-290580A168D3}" srcOrd="1" destOrd="0" presId="urn:microsoft.com/office/officeart/2005/8/layout/list1"/>
    <dgm:cxn modelId="{A0C0595F-234F-47A2-84C5-B6648A88FC5C}" srcId="{BD547D32-8A82-4AFA-B443-655CF639AEF3}" destId="{EBFA624E-53FE-46C6-92A6-D8078B1BF005}" srcOrd="0" destOrd="0" parTransId="{989E4290-8FD9-4588-8F8E-373DD34599C3}" sibTransId="{915DEFB0-48CF-4ACA-9DA1-5D5CD0B0040F}"/>
    <dgm:cxn modelId="{B072E067-75B6-4BEA-BFD3-85DB87E4422F}" type="presOf" srcId="{D0DFB929-AF59-451C-8AB4-C324E5A1C17A}" destId="{F1481B12-F96B-4E05-BC6B-8478930FEF5C}" srcOrd="1" destOrd="0" presId="urn:microsoft.com/office/officeart/2005/8/layout/list1"/>
    <dgm:cxn modelId="{1C73C468-FA46-4815-B2FA-C054831AB9DC}" srcId="{DBBBB98E-C148-4A73-BA40-825C1DE7565E}" destId="{1E50989D-56E3-4AA0-A7E5-8212624F7C69}" srcOrd="0" destOrd="0" parTransId="{DCBC2806-FE57-4FF9-A63C-1BDA8C568CED}" sibTransId="{EE241621-2B3C-4C5E-B9A6-C45E85B11A97}"/>
    <dgm:cxn modelId="{AE5B7469-A6B1-4EF2-82A0-784242403C27}" type="presOf" srcId="{EBFA624E-53FE-46C6-92A6-D8078B1BF005}" destId="{A5DC065D-A216-4D8A-8BAA-A263DD53A95C}" srcOrd="0" destOrd="0" presId="urn:microsoft.com/office/officeart/2005/8/layout/list1"/>
    <dgm:cxn modelId="{0C1DF056-A3FC-471C-9FAE-3E146BF22FBA}" type="presOf" srcId="{1E50989D-56E3-4AA0-A7E5-8212624F7C69}" destId="{93BC5F52-8980-4C47-BB3A-29DF0E250D74}" srcOrd="0" destOrd="0" presId="urn:microsoft.com/office/officeart/2005/8/layout/list1"/>
    <dgm:cxn modelId="{3AF50D84-5E79-4BE0-A40D-86D90FE08012}" srcId="{D0DFB929-AF59-451C-8AB4-C324E5A1C17A}" destId="{375A8C87-C4B4-4005-861E-A41B042DD1D6}" srcOrd="0" destOrd="0" parTransId="{D29593F6-48E3-436A-9317-4950D3E041F5}" sibTransId="{5FBFFBD6-D717-4125-B153-E797E6E2998F}"/>
    <dgm:cxn modelId="{A9008C9A-C621-4356-A7FC-90D2FE233DD4}" type="presOf" srcId="{706EE6B1-7CC8-4C9A-B92E-D3DB377AA212}" destId="{EEB8589D-BD4A-49AE-87C3-4C0A359F4B92}" srcOrd="0" destOrd="0" presId="urn:microsoft.com/office/officeart/2005/8/layout/list1"/>
    <dgm:cxn modelId="{8BD839A9-8A19-49F7-B212-8275DB2F1611}" type="presOf" srcId="{DBBBB98E-C148-4A73-BA40-825C1DE7565E}" destId="{A5207788-1848-419B-9174-A9173B07446A}" srcOrd="0" destOrd="0" presId="urn:microsoft.com/office/officeart/2005/8/layout/list1"/>
    <dgm:cxn modelId="{4DBB23AA-63EF-453C-98C2-18019A74B55C}" type="presOf" srcId="{CDB2EC04-1A23-40AD-827B-6191930CAF4E}" destId="{4B56EDFF-9421-4654-A094-7450365BA1B6}" srcOrd="0" destOrd="2" presId="urn:microsoft.com/office/officeart/2005/8/layout/list1"/>
    <dgm:cxn modelId="{C1B7C3AE-72F0-47E3-9E09-DC00FF3B8AC9}" type="presOf" srcId="{BD547D32-8A82-4AFA-B443-655CF639AEF3}" destId="{45FCE905-41DE-47D8-9C0F-966CE0CBCB1F}" srcOrd="0" destOrd="0" presId="urn:microsoft.com/office/officeart/2005/8/layout/list1"/>
    <dgm:cxn modelId="{A4D152BC-2CE2-45AA-B4C6-3E28DBD90E68}" srcId="{DBBBB98E-C148-4A73-BA40-825C1DE7565E}" destId="{BD547D32-8A82-4AFA-B443-655CF639AEF3}" srcOrd="1" destOrd="0" parTransId="{D951B5A0-0447-4E7F-A043-A3A944E36680}" sibTransId="{1E57BE85-C823-4EF3-B966-F6B4AAC2FBE2}"/>
    <dgm:cxn modelId="{209A45C5-2B4D-4CF0-9D44-AADCAC161F65}" type="presOf" srcId="{185CBA25-B83D-4250-9E7E-19062DCCCA13}" destId="{A5DC065D-A216-4D8A-8BAA-A263DD53A95C}" srcOrd="0" destOrd="1" presId="urn:microsoft.com/office/officeart/2005/8/layout/list1"/>
    <dgm:cxn modelId="{3CB028D3-086F-4C11-9E39-642D936FF459}" type="presOf" srcId="{BD547D32-8A82-4AFA-B443-655CF639AEF3}" destId="{1FB297A9-E852-47A8-AEAB-9200D7CC69EB}" srcOrd="1" destOrd="0" presId="urn:microsoft.com/office/officeart/2005/8/layout/list1"/>
    <dgm:cxn modelId="{E3807DD3-1A9B-4AED-9697-214556314E2C}" type="presOf" srcId="{C723780F-9F4B-4C0B-B376-BD8975CB55C8}" destId="{4B56EDFF-9421-4654-A094-7450365BA1B6}" srcOrd="0" destOrd="1" presId="urn:microsoft.com/office/officeart/2005/8/layout/list1"/>
    <dgm:cxn modelId="{8EA699E2-BB96-4F6C-B3C0-1C5BF7D7727F}" srcId="{D0DFB929-AF59-451C-8AB4-C324E5A1C17A}" destId="{CDB2EC04-1A23-40AD-827B-6191930CAF4E}" srcOrd="2" destOrd="0" parTransId="{E36563D2-F2D8-4E01-8EA3-FF7B3009A1F3}" sibTransId="{C88DE7AB-2582-4934-A9BC-49335B547B8E}"/>
    <dgm:cxn modelId="{F5488133-8DD4-44F3-8AC6-5418E21DDE65}" type="presParOf" srcId="{A5207788-1848-419B-9174-A9173B07446A}" destId="{5D065949-85A2-48B1-9238-2D696FAA163C}" srcOrd="0" destOrd="0" presId="urn:microsoft.com/office/officeart/2005/8/layout/list1"/>
    <dgm:cxn modelId="{13572EAF-8383-4B51-8CCC-E6876739934F}" type="presParOf" srcId="{5D065949-85A2-48B1-9238-2D696FAA163C}" destId="{93BC5F52-8980-4C47-BB3A-29DF0E250D74}" srcOrd="0" destOrd="0" presId="urn:microsoft.com/office/officeart/2005/8/layout/list1"/>
    <dgm:cxn modelId="{1642EA79-B4DB-4A69-9A74-C9F1BC2086AB}" type="presParOf" srcId="{5D065949-85A2-48B1-9238-2D696FAA163C}" destId="{FE5D72FD-32BF-4AE2-ACA8-290580A168D3}" srcOrd="1" destOrd="0" presId="urn:microsoft.com/office/officeart/2005/8/layout/list1"/>
    <dgm:cxn modelId="{F95F3F41-058E-4253-A2F9-2154E93EC0FF}" type="presParOf" srcId="{A5207788-1848-419B-9174-A9173B07446A}" destId="{96195342-73ED-4573-8ECF-1AF902A6FD33}" srcOrd="1" destOrd="0" presId="urn:microsoft.com/office/officeart/2005/8/layout/list1"/>
    <dgm:cxn modelId="{A4443553-1A60-4608-AA1A-71181B4E7117}" type="presParOf" srcId="{A5207788-1848-419B-9174-A9173B07446A}" destId="{EEB8589D-BD4A-49AE-87C3-4C0A359F4B92}" srcOrd="2" destOrd="0" presId="urn:microsoft.com/office/officeart/2005/8/layout/list1"/>
    <dgm:cxn modelId="{0E8D7423-3CFD-4AA3-8363-98D3413BF048}" type="presParOf" srcId="{A5207788-1848-419B-9174-A9173B07446A}" destId="{0C0BE48C-F8FD-40AF-A28C-A4CA91521AB4}" srcOrd="3" destOrd="0" presId="urn:microsoft.com/office/officeart/2005/8/layout/list1"/>
    <dgm:cxn modelId="{5188F7E0-5512-41D5-9CB9-1830EF7BBD99}" type="presParOf" srcId="{A5207788-1848-419B-9174-A9173B07446A}" destId="{FD70FE63-E4F3-487B-96A8-52F8FBB8AAE8}" srcOrd="4" destOrd="0" presId="urn:microsoft.com/office/officeart/2005/8/layout/list1"/>
    <dgm:cxn modelId="{7FF3A3AB-DAB1-4E07-A3B8-E5499A4C9014}" type="presParOf" srcId="{FD70FE63-E4F3-487B-96A8-52F8FBB8AAE8}" destId="{45FCE905-41DE-47D8-9C0F-966CE0CBCB1F}" srcOrd="0" destOrd="0" presId="urn:microsoft.com/office/officeart/2005/8/layout/list1"/>
    <dgm:cxn modelId="{78E4F23B-9CC1-4C65-BAA1-E845154997B8}" type="presParOf" srcId="{FD70FE63-E4F3-487B-96A8-52F8FBB8AAE8}" destId="{1FB297A9-E852-47A8-AEAB-9200D7CC69EB}" srcOrd="1" destOrd="0" presId="urn:microsoft.com/office/officeart/2005/8/layout/list1"/>
    <dgm:cxn modelId="{98740761-BCD4-402F-993D-F298E4658417}" type="presParOf" srcId="{A5207788-1848-419B-9174-A9173B07446A}" destId="{4CBD5BE1-6E4B-4383-BCCB-A285F6B6575B}" srcOrd="5" destOrd="0" presId="urn:microsoft.com/office/officeart/2005/8/layout/list1"/>
    <dgm:cxn modelId="{CBC644A1-A49C-4030-8E73-5867D1196136}" type="presParOf" srcId="{A5207788-1848-419B-9174-A9173B07446A}" destId="{A5DC065D-A216-4D8A-8BAA-A263DD53A95C}" srcOrd="6" destOrd="0" presId="urn:microsoft.com/office/officeart/2005/8/layout/list1"/>
    <dgm:cxn modelId="{DD416C46-5063-4999-8D81-7F4331E873F1}" type="presParOf" srcId="{A5207788-1848-419B-9174-A9173B07446A}" destId="{7EF427CA-A1DC-4A56-B28B-01BB37A1B73D}" srcOrd="7" destOrd="0" presId="urn:microsoft.com/office/officeart/2005/8/layout/list1"/>
    <dgm:cxn modelId="{ACBE204F-DD9E-4549-BD26-4197A7C4CE95}" type="presParOf" srcId="{A5207788-1848-419B-9174-A9173B07446A}" destId="{8CC74FB8-1964-44E1-AA36-FEECDFD195D7}" srcOrd="8" destOrd="0" presId="urn:microsoft.com/office/officeart/2005/8/layout/list1"/>
    <dgm:cxn modelId="{96C5EE6C-1F33-422C-A99C-6A5E7587FD06}" type="presParOf" srcId="{8CC74FB8-1964-44E1-AA36-FEECDFD195D7}" destId="{9B2C39D5-FA7E-4DAD-9D5B-85612490195F}" srcOrd="0" destOrd="0" presId="urn:microsoft.com/office/officeart/2005/8/layout/list1"/>
    <dgm:cxn modelId="{84EA57F0-0BD4-4CA4-8943-570BE877442F}" type="presParOf" srcId="{8CC74FB8-1964-44E1-AA36-FEECDFD195D7}" destId="{F1481B12-F96B-4E05-BC6B-8478930FEF5C}" srcOrd="1" destOrd="0" presId="urn:microsoft.com/office/officeart/2005/8/layout/list1"/>
    <dgm:cxn modelId="{6CE36756-4810-4B4A-B95F-844C0F5B2D57}" type="presParOf" srcId="{A5207788-1848-419B-9174-A9173B07446A}" destId="{3B69B189-8F44-4334-B4F1-6EFF9D86FBA2}" srcOrd="9" destOrd="0" presId="urn:microsoft.com/office/officeart/2005/8/layout/list1"/>
    <dgm:cxn modelId="{37A1100A-F6FE-455A-A5FD-97B0D7A73E34}" type="presParOf" srcId="{A5207788-1848-419B-9174-A9173B07446A}" destId="{4B56EDFF-9421-4654-A094-7450365BA1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BBB98E-C148-4A73-BA40-825C1DE7565E}" type="doc">
      <dgm:prSet loTypeId="urn:microsoft.com/office/officeart/2005/8/layout/vList5" loCatId="list" qsTypeId="urn:microsoft.com/office/officeart/2005/8/quickstyle/simple4" qsCatId="simple" csTypeId="urn:microsoft.com/office/officeart/2005/8/colors/colorful4" csCatId="colorful" phldr="1"/>
      <dgm:spPr/>
      <dgm:t>
        <a:bodyPr/>
        <a:lstStyle/>
        <a:p>
          <a:endParaRPr lang="en-US"/>
        </a:p>
      </dgm:t>
    </dgm:pt>
    <dgm:pt modelId="{45AC514D-456D-4A80-8060-97C929D5456E}">
      <dgm:prSet/>
      <dgm:spPr/>
      <dgm:t>
        <a:bodyPr/>
        <a:lstStyle/>
        <a:p>
          <a:r>
            <a:rPr lang="en-US" dirty="0"/>
            <a:t>Top Left Operator</a:t>
          </a:r>
        </a:p>
      </dgm:t>
    </dgm:pt>
    <dgm:pt modelId="{AF546781-AD10-4611-A686-88259B1E24AF}" type="parTrans" cxnId="{58A3D8F2-266D-4EB3-BD2D-C30775A465A5}">
      <dgm:prSet/>
      <dgm:spPr/>
      <dgm:t>
        <a:bodyPr/>
        <a:lstStyle/>
        <a:p>
          <a:endParaRPr lang="en-US"/>
        </a:p>
      </dgm:t>
    </dgm:pt>
    <dgm:pt modelId="{A5FEC858-2B6C-4D12-8F66-722F208EFC90}" type="sibTrans" cxnId="{58A3D8F2-266D-4EB3-BD2D-C30775A465A5}">
      <dgm:prSet/>
      <dgm:spPr/>
      <dgm:t>
        <a:bodyPr/>
        <a:lstStyle/>
        <a:p>
          <a:endParaRPr lang="en-US"/>
        </a:p>
      </dgm:t>
    </dgm:pt>
    <dgm:pt modelId="{CDFE379C-4C17-4418-97A8-986BA6102648}">
      <dgm:prSet/>
      <dgm:spPr/>
      <dgm:t>
        <a:bodyPr/>
        <a:lstStyle/>
        <a:p>
          <a:r>
            <a:rPr lang="en-US"/>
            <a:t>Expensive Operators</a:t>
          </a:r>
        </a:p>
      </dgm:t>
    </dgm:pt>
    <dgm:pt modelId="{6190EAA5-0DF7-402E-BA73-162ADDD708C7}" type="parTrans" cxnId="{E814A3A7-D44A-4CF7-BB88-4A2936DEEC5D}">
      <dgm:prSet/>
      <dgm:spPr/>
      <dgm:t>
        <a:bodyPr/>
        <a:lstStyle/>
        <a:p>
          <a:endParaRPr lang="en-US"/>
        </a:p>
      </dgm:t>
    </dgm:pt>
    <dgm:pt modelId="{7BBC5D6A-3C2C-4D72-8165-791F43F7AD1A}" type="sibTrans" cxnId="{E814A3A7-D44A-4CF7-BB88-4A2936DEEC5D}">
      <dgm:prSet/>
      <dgm:spPr/>
      <dgm:t>
        <a:bodyPr/>
        <a:lstStyle/>
        <a:p>
          <a:endParaRPr lang="en-US"/>
        </a:p>
      </dgm:t>
    </dgm:pt>
    <dgm:pt modelId="{C9A9EAA2-5D61-42FF-97CD-08B72DE6DEE1}">
      <dgm:prSet/>
      <dgm:spPr/>
      <dgm:t>
        <a:bodyPr/>
        <a:lstStyle/>
        <a:p>
          <a:r>
            <a:rPr lang="en-US"/>
            <a:t>Nested Loop Operator</a:t>
          </a:r>
        </a:p>
      </dgm:t>
    </dgm:pt>
    <dgm:pt modelId="{3BD33D60-B273-4A52-BAE8-3523F606746A}" type="parTrans" cxnId="{C81356CE-E846-4B95-9885-509F493768BD}">
      <dgm:prSet/>
      <dgm:spPr/>
      <dgm:t>
        <a:bodyPr/>
        <a:lstStyle/>
        <a:p>
          <a:endParaRPr lang="en-US"/>
        </a:p>
      </dgm:t>
    </dgm:pt>
    <dgm:pt modelId="{22BB8E13-2911-43B2-88B3-CFBC4009A10E}" type="sibTrans" cxnId="{C81356CE-E846-4B95-9885-509F493768BD}">
      <dgm:prSet/>
      <dgm:spPr/>
      <dgm:t>
        <a:bodyPr/>
        <a:lstStyle/>
        <a:p>
          <a:endParaRPr lang="en-US"/>
        </a:p>
      </dgm:t>
    </dgm:pt>
    <dgm:pt modelId="{2230DC4C-F013-4335-9EBE-B24703AAAB5D}">
      <dgm:prSet/>
      <dgm:spPr/>
      <dgm:t>
        <a:bodyPr/>
        <a:lstStyle/>
        <a:p>
          <a:r>
            <a:rPr lang="en-US"/>
            <a:t>Scans vs Seeks</a:t>
          </a:r>
        </a:p>
      </dgm:t>
    </dgm:pt>
    <dgm:pt modelId="{422B594C-C40B-4200-A2E1-314BDF756B7F}" type="parTrans" cxnId="{49D18340-0CB6-47D7-80E8-442236968955}">
      <dgm:prSet/>
      <dgm:spPr/>
      <dgm:t>
        <a:bodyPr/>
        <a:lstStyle/>
        <a:p>
          <a:endParaRPr lang="en-US"/>
        </a:p>
      </dgm:t>
    </dgm:pt>
    <dgm:pt modelId="{677AAFD1-4A00-4358-8D10-5C2CB55122F3}" type="sibTrans" cxnId="{49D18340-0CB6-47D7-80E8-442236968955}">
      <dgm:prSet/>
      <dgm:spPr/>
      <dgm:t>
        <a:bodyPr/>
        <a:lstStyle/>
        <a:p>
          <a:endParaRPr lang="en-US"/>
        </a:p>
      </dgm:t>
    </dgm:pt>
    <dgm:pt modelId="{F7C2BA91-D799-493F-B68A-87797357D65B}">
      <dgm:prSet/>
      <dgm:spPr/>
      <dgm:t>
        <a:bodyPr/>
        <a:lstStyle/>
        <a:p>
          <a:r>
            <a:rPr lang="en-US"/>
            <a:t>Skewed Estimates</a:t>
          </a:r>
        </a:p>
      </dgm:t>
    </dgm:pt>
    <dgm:pt modelId="{B96E8DAB-9ACA-419A-BC9A-DF33FEFAFAF4}" type="parTrans" cxnId="{8AD6EADA-5A1D-4DFD-88B6-8F07034D5F0B}">
      <dgm:prSet/>
      <dgm:spPr/>
      <dgm:t>
        <a:bodyPr/>
        <a:lstStyle/>
        <a:p>
          <a:endParaRPr lang="en-US"/>
        </a:p>
      </dgm:t>
    </dgm:pt>
    <dgm:pt modelId="{97D9ED13-153A-4099-9B1C-1A5EB78BD503}" type="sibTrans" cxnId="{8AD6EADA-5A1D-4DFD-88B6-8F07034D5F0B}">
      <dgm:prSet/>
      <dgm:spPr/>
      <dgm:t>
        <a:bodyPr/>
        <a:lstStyle/>
        <a:p>
          <a:endParaRPr lang="en-US"/>
        </a:p>
      </dgm:t>
    </dgm:pt>
    <dgm:pt modelId="{92FC081A-F06D-47C6-A27F-B93E57B95042}">
      <dgm:prSet/>
      <dgm:spPr/>
      <dgm:t>
        <a:bodyPr/>
        <a:lstStyle/>
        <a:p>
          <a:r>
            <a:rPr lang="en-US"/>
            <a:t>Warnings</a:t>
          </a:r>
        </a:p>
      </dgm:t>
    </dgm:pt>
    <dgm:pt modelId="{C691DE79-A1FF-44B4-B765-79B7D7FDB5BF}" type="parTrans" cxnId="{716D2F7F-DCBE-454A-8233-4A0020D539FB}">
      <dgm:prSet/>
      <dgm:spPr/>
      <dgm:t>
        <a:bodyPr/>
        <a:lstStyle/>
        <a:p>
          <a:endParaRPr lang="en-US"/>
        </a:p>
      </dgm:t>
    </dgm:pt>
    <dgm:pt modelId="{E48834FC-9657-441C-82C7-9834A90B2D9A}" type="sibTrans" cxnId="{716D2F7F-DCBE-454A-8233-4A0020D539FB}">
      <dgm:prSet/>
      <dgm:spPr/>
      <dgm:t>
        <a:bodyPr/>
        <a:lstStyle/>
        <a:p>
          <a:endParaRPr lang="en-US"/>
        </a:p>
      </dgm:t>
    </dgm:pt>
    <dgm:pt modelId="{7C195A31-489F-4D5C-BE3C-D0E7A62A597C}">
      <dgm:prSet/>
      <dgm:spPr/>
      <dgm:t>
        <a:bodyPr/>
        <a:lstStyle/>
        <a:p>
          <a:r>
            <a:rPr lang="en-US"/>
            <a:t>Data Flow Statistics</a:t>
          </a:r>
        </a:p>
      </dgm:t>
    </dgm:pt>
    <dgm:pt modelId="{385321FE-0233-44D7-BBBA-0221C41A2D8B}" type="parTrans" cxnId="{5ED86815-5F8D-4FD0-A3B8-1F3457B95B1B}">
      <dgm:prSet/>
      <dgm:spPr/>
      <dgm:t>
        <a:bodyPr/>
        <a:lstStyle/>
        <a:p>
          <a:endParaRPr lang="en-US"/>
        </a:p>
      </dgm:t>
    </dgm:pt>
    <dgm:pt modelId="{23578841-9AFC-435F-9F18-13EE33A24908}" type="sibTrans" cxnId="{5ED86815-5F8D-4FD0-A3B8-1F3457B95B1B}">
      <dgm:prSet/>
      <dgm:spPr/>
      <dgm:t>
        <a:bodyPr/>
        <a:lstStyle/>
        <a:p>
          <a:endParaRPr lang="en-US"/>
        </a:p>
      </dgm:t>
    </dgm:pt>
    <dgm:pt modelId="{2B04B0B2-7B0E-418B-B8D6-26C2F3D294B7}">
      <dgm:prSet/>
      <dgm:spPr/>
      <dgm:t>
        <a:bodyPr/>
        <a:lstStyle/>
        <a:p>
          <a:r>
            <a:rPr lang="en-US"/>
            <a:t> Information about possible issues with the plan</a:t>
          </a:r>
        </a:p>
      </dgm:t>
    </dgm:pt>
    <dgm:pt modelId="{F0E57675-A5CE-40F2-ACAD-1257719BF76D}" type="parTrans" cxnId="{309A44BB-281C-48E2-8F3A-0A6BFD53FCFB}">
      <dgm:prSet/>
      <dgm:spPr/>
      <dgm:t>
        <a:bodyPr/>
        <a:lstStyle/>
        <a:p>
          <a:endParaRPr lang="en-US"/>
        </a:p>
      </dgm:t>
    </dgm:pt>
    <dgm:pt modelId="{E8377992-9138-4A0E-A649-5DBCBC645719}" type="sibTrans" cxnId="{309A44BB-281C-48E2-8F3A-0A6BFD53FCFB}">
      <dgm:prSet/>
      <dgm:spPr/>
      <dgm:t>
        <a:bodyPr/>
        <a:lstStyle/>
        <a:p>
          <a:endParaRPr lang="en-US"/>
        </a:p>
      </dgm:t>
    </dgm:pt>
    <dgm:pt modelId="{179BD4D4-E27A-459B-83FA-AC58F87941A1}">
      <dgm:prSet/>
      <dgm:spPr/>
      <dgm:t>
        <a:bodyPr/>
        <a:lstStyle/>
        <a:p>
          <a:r>
            <a:rPr lang="en-US"/>
            <a:t>Overall properties of the plan</a:t>
          </a:r>
        </a:p>
      </dgm:t>
    </dgm:pt>
    <dgm:pt modelId="{57A508A1-7A23-4360-A561-5C902FE04B8A}" type="parTrans" cxnId="{0AEA9FCF-07D8-47A8-8054-89CD47630863}">
      <dgm:prSet/>
      <dgm:spPr/>
      <dgm:t>
        <a:bodyPr/>
        <a:lstStyle/>
        <a:p>
          <a:endParaRPr lang="en-US"/>
        </a:p>
      </dgm:t>
    </dgm:pt>
    <dgm:pt modelId="{058C41AA-748F-4053-A68E-7BB482D701E4}" type="sibTrans" cxnId="{0AEA9FCF-07D8-47A8-8054-89CD47630863}">
      <dgm:prSet/>
      <dgm:spPr/>
      <dgm:t>
        <a:bodyPr/>
        <a:lstStyle/>
        <a:p>
          <a:endParaRPr lang="en-US"/>
        </a:p>
      </dgm:t>
    </dgm:pt>
    <dgm:pt modelId="{3F713F67-745C-4F43-A19C-549181124E89}">
      <dgm:prSet/>
      <dgm:spPr/>
      <dgm:t>
        <a:bodyPr/>
        <a:lstStyle/>
        <a:p>
          <a:r>
            <a:rPr lang="en-US"/>
            <a:t>Look from most expensive to least expensive </a:t>
          </a:r>
        </a:p>
      </dgm:t>
    </dgm:pt>
    <dgm:pt modelId="{C98082EF-0F9E-4863-A568-B6C29D9F98CE}" type="parTrans" cxnId="{E52F09E2-A078-419D-B472-2584DC970363}">
      <dgm:prSet/>
      <dgm:spPr/>
      <dgm:t>
        <a:bodyPr/>
        <a:lstStyle/>
        <a:p>
          <a:endParaRPr lang="en-US"/>
        </a:p>
      </dgm:t>
    </dgm:pt>
    <dgm:pt modelId="{45D835DC-ED6A-4488-98C1-389C97ACCA66}" type="sibTrans" cxnId="{E52F09E2-A078-419D-B472-2584DC970363}">
      <dgm:prSet/>
      <dgm:spPr/>
      <dgm:t>
        <a:bodyPr/>
        <a:lstStyle/>
        <a:p>
          <a:endParaRPr lang="en-US"/>
        </a:p>
      </dgm:t>
    </dgm:pt>
    <dgm:pt modelId="{6C12DF66-1858-45C2-873D-007EF6C4FEEF}">
      <dgm:prSet/>
      <dgm:spPr/>
      <dgm:t>
        <a:bodyPr/>
        <a:lstStyle/>
        <a:p>
          <a:r>
            <a:rPr lang="en-US" dirty="0"/>
            <a:t>Thicker arrows mean more data is being passed</a:t>
          </a:r>
        </a:p>
      </dgm:t>
    </dgm:pt>
    <dgm:pt modelId="{54C1E07F-6D7B-4803-9EEC-16FBD9FF8E74}" type="parTrans" cxnId="{9CFECBE4-7112-4F70-B162-AD03E0B67280}">
      <dgm:prSet/>
      <dgm:spPr/>
      <dgm:t>
        <a:bodyPr/>
        <a:lstStyle/>
        <a:p>
          <a:endParaRPr lang="en-US"/>
        </a:p>
      </dgm:t>
    </dgm:pt>
    <dgm:pt modelId="{58770011-B48D-439C-A72F-2E474B879375}" type="sibTrans" cxnId="{9CFECBE4-7112-4F70-B162-AD03E0B67280}">
      <dgm:prSet/>
      <dgm:spPr/>
      <dgm:t>
        <a:bodyPr/>
        <a:lstStyle/>
        <a:p>
          <a:endParaRPr lang="en-US"/>
        </a:p>
      </dgm:t>
    </dgm:pt>
    <dgm:pt modelId="{ECBF1858-5720-4B69-9B91-4B11BCB827E5}">
      <dgm:prSet/>
      <dgm:spPr/>
      <dgm:t>
        <a:bodyPr/>
        <a:lstStyle/>
        <a:p>
          <a:r>
            <a:rPr lang="en-US"/>
            <a:t> Possible to create index that covers query</a:t>
          </a:r>
        </a:p>
      </dgm:t>
    </dgm:pt>
    <dgm:pt modelId="{B64210F1-A925-467D-833D-9F370ACFA529}" type="parTrans" cxnId="{3687D1B1-4E49-4106-99BD-1B3AAD66D12F}">
      <dgm:prSet/>
      <dgm:spPr/>
      <dgm:t>
        <a:bodyPr/>
        <a:lstStyle/>
        <a:p>
          <a:endParaRPr lang="en-US"/>
        </a:p>
      </dgm:t>
    </dgm:pt>
    <dgm:pt modelId="{E4103689-9765-4311-89C8-0C5E264C937B}" type="sibTrans" cxnId="{3687D1B1-4E49-4106-99BD-1B3AAD66D12F}">
      <dgm:prSet/>
      <dgm:spPr/>
      <dgm:t>
        <a:bodyPr/>
        <a:lstStyle/>
        <a:p>
          <a:endParaRPr lang="en-US"/>
        </a:p>
      </dgm:t>
    </dgm:pt>
    <dgm:pt modelId="{6A4540C6-75D5-42A5-9EAE-54E08696DF42}">
      <dgm:prSet/>
      <dgm:spPr/>
      <dgm:t>
        <a:bodyPr/>
        <a:lstStyle/>
        <a:p>
          <a:r>
            <a:rPr lang="en-US"/>
            <a:t>Not necessarily bad, but could indicate I/O issues</a:t>
          </a:r>
        </a:p>
      </dgm:t>
    </dgm:pt>
    <dgm:pt modelId="{FB8B8CC1-AC89-463C-81E7-B24EA47786BA}" type="parTrans" cxnId="{0C2B7136-B1EA-477C-8176-852716D1A981}">
      <dgm:prSet/>
      <dgm:spPr/>
      <dgm:t>
        <a:bodyPr/>
        <a:lstStyle/>
        <a:p>
          <a:endParaRPr lang="en-US"/>
        </a:p>
      </dgm:t>
    </dgm:pt>
    <dgm:pt modelId="{86710611-5591-483C-A291-55F3CC1DACC7}" type="sibTrans" cxnId="{0C2B7136-B1EA-477C-8176-852716D1A981}">
      <dgm:prSet/>
      <dgm:spPr/>
      <dgm:t>
        <a:bodyPr/>
        <a:lstStyle/>
        <a:p>
          <a:endParaRPr lang="en-US"/>
        </a:p>
      </dgm:t>
    </dgm:pt>
    <dgm:pt modelId="{0A8EAD2D-7291-4A68-A17A-E417371904C0}">
      <dgm:prSet/>
      <dgm:spPr/>
      <dgm:t>
        <a:bodyPr/>
        <a:lstStyle/>
        <a:p>
          <a:r>
            <a:rPr lang="en-US"/>
            <a:t>Statistics could be stale or invalid</a:t>
          </a:r>
        </a:p>
      </dgm:t>
    </dgm:pt>
    <dgm:pt modelId="{AAB8DB95-5E17-4C64-9502-74112CE3F258}" type="parTrans" cxnId="{BA54C453-25A6-4285-9749-DAB96323A940}">
      <dgm:prSet/>
      <dgm:spPr/>
      <dgm:t>
        <a:bodyPr/>
        <a:lstStyle/>
        <a:p>
          <a:endParaRPr lang="en-US"/>
        </a:p>
      </dgm:t>
    </dgm:pt>
    <dgm:pt modelId="{869EE2B5-1330-455B-BCAA-956C9232DC65}" type="sibTrans" cxnId="{BA54C453-25A6-4285-9749-DAB96323A940}">
      <dgm:prSet/>
      <dgm:spPr/>
      <dgm:t>
        <a:bodyPr/>
        <a:lstStyle/>
        <a:p>
          <a:endParaRPr lang="en-US"/>
        </a:p>
      </dgm:t>
    </dgm:pt>
    <dgm:pt modelId="{8776551C-E17D-450A-BC80-289B0F23F59B}" type="pres">
      <dgm:prSet presAssocID="{DBBBB98E-C148-4A73-BA40-825C1DE7565E}" presName="Name0" presStyleCnt="0">
        <dgm:presLayoutVars>
          <dgm:dir/>
          <dgm:animLvl val="lvl"/>
          <dgm:resizeHandles val="exact"/>
        </dgm:presLayoutVars>
      </dgm:prSet>
      <dgm:spPr/>
    </dgm:pt>
    <dgm:pt modelId="{619D1FA9-7BF3-404F-856D-B8853A521B91}" type="pres">
      <dgm:prSet presAssocID="{92FC081A-F06D-47C6-A27F-B93E57B95042}" presName="linNode" presStyleCnt="0"/>
      <dgm:spPr/>
    </dgm:pt>
    <dgm:pt modelId="{4AE43E97-FB53-4403-A36B-ED89BA5E2A3D}" type="pres">
      <dgm:prSet presAssocID="{92FC081A-F06D-47C6-A27F-B93E57B95042}" presName="parentText" presStyleLbl="node1" presStyleIdx="0" presStyleCnt="7">
        <dgm:presLayoutVars>
          <dgm:chMax val="1"/>
          <dgm:bulletEnabled val="1"/>
        </dgm:presLayoutVars>
      </dgm:prSet>
      <dgm:spPr/>
    </dgm:pt>
    <dgm:pt modelId="{E328CD27-6FE4-4C45-A599-AB30A53D1F90}" type="pres">
      <dgm:prSet presAssocID="{92FC081A-F06D-47C6-A27F-B93E57B95042}" presName="descendantText" presStyleLbl="alignAccFollowNode1" presStyleIdx="0" presStyleCnt="7">
        <dgm:presLayoutVars>
          <dgm:bulletEnabled val="1"/>
        </dgm:presLayoutVars>
      </dgm:prSet>
      <dgm:spPr/>
    </dgm:pt>
    <dgm:pt modelId="{FACED28A-61FE-4104-ADCD-92DE1F154144}" type="pres">
      <dgm:prSet presAssocID="{E48834FC-9657-441C-82C7-9834A90B2D9A}" presName="sp" presStyleCnt="0"/>
      <dgm:spPr/>
    </dgm:pt>
    <dgm:pt modelId="{E801E87C-044D-4D3C-9DF7-7342EB5649F0}" type="pres">
      <dgm:prSet presAssocID="{45AC514D-456D-4A80-8060-97C929D5456E}" presName="linNode" presStyleCnt="0"/>
      <dgm:spPr/>
    </dgm:pt>
    <dgm:pt modelId="{92CDE636-6E71-484D-ADFA-5280F171838A}" type="pres">
      <dgm:prSet presAssocID="{45AC514D-456D-4A80-8060-97C929D5456E}" presName="parentText" presStyleLbl="node1" presStyleIdx="1" presStyleCnt="7">
        <dgm:presLayoutVars>
          <dgm:chMax val="1"/>
          <dgm:bulletEnabled val="1"/>
        </dgm:presLayoutVars>
      </dgm:prSet>
      <dgm:spPr/>
    </dgm:pt>
    <dgm:pt modelId="{41900930-F161-4C60-8F70-C2218867567C}" type="pres">
      <dgm:prSet presAssocID="{45AC514D-456D-4A80-8060-97C929D5456E}" presName="descendantText" presStyleLbl="alignAccFollowNode1" presStyleIdx="1" presStyleCnt="7">
        <dgm:presLayoutVars>
          <dgm:bulletEnabled val="1"/>
        </dgm:presLayoutVars>
      </dgm:prSet>
      <dgm:spPr/>
    </dgm:pt>
    <dgm:pt modelId="{573E79AC-D66D-435C-8307-314B129FAFEE}" type="pres">
      <dgm:prSet presAssocID="{A5FEC858-2B6C-4D12-8F66-722F208EFC90}" presName="sp" presStyleCnt="0"/>
      <dgm:spPr/>
    </dgm:pt>
    <dgm:pt modelId="{A4D6EFB9-EE63-4AA2-B460-C1AD7745014B}" type="pres">
      <dgm:prSet presAssocID="{CDFE379C-4C17-4418-97A8-986BA6102648}" presName="linNode" presStyleCnt="0"/>
      <dgm:spPr/>
    </dgm:pt>
    <dgm:pt modelId="{33AC449B-96B7-443A-927E-458459D1710A}" type="pres">
      <dgm:prSet presAssocID="{CDFE379C-4C17-4418-97A8-986BA6102648}" presName="parentText" presStyleLbl="node1" presStyleIdx="2" presStyleCnt="7">
        <dgm:presLayoutVars>
          <dgm:chMax val="1"/>
          <dgm:bulletEnabled val="1"/>
        </dgm:presLayoutVars>
      </dgm:prSet>
      <dgm:spPr/>
    </dgm:pt>
    <dgm:pt modelId="{13698870-782A-45EE-AED1-BB1E52E3B37F}" type="pres">
      <dgm:prSet presAssocID="{CDFE379C-4C17-4418-97A8-986BA6102648}" presName="descendantText" presStyleLbl="alignAccFollowNode1" presStyleIdx="2" presStyleCnt="7">
        <dgm:presLayoutVars>
          <dgm:bulletEnabled val="1"/>
        </dgm:presLayoutVars>
      </dgm:prSet>
      <dgm:spPr/>
    </dgm:pt>
    <dgm:pt modelId="{CB5B71CC-BE78-408A-988E-10ACCE20981F}" type="pres">
      <dgm:prSet presAssocID="{7BBC5D6A-3C2C-4D72-8165-791F43F7AD1A}" presName="sp" presStyleCnt="0"/>
      <dgm:spPr/>
    </dgm:pt>
    <dgm:pt modelId="{E36006FB-D1C3-4BBF-BBE0-1CCCAEF55B2B}" type="pres">
      <dgm:prSet presAssocID="{7C195A31-489F-4D5C-BE3C-D0E7A62A597C}" presName="linNode" presStyleCnt="0"/>
      <dgm:spPr/>
    </dgm:pt>
    <dgm:pt modelId="{899ABCB6-3A2A-4D1A-9901-63B0DADC747D}" type="pres">
      <dgm:prSet presAssocID="{7C195A31-489F-4D5C-BE3C-D0E7A62A597C}" presName="parentText" presStyleLbl="node1" presStyleIdx="3" presStyleCnt="7">
        <dgm:presLayoutVars>
          <dgm:chMax val="1"/>
          <dgm:bulletEnabled val="1"/>
        </dgm:presLayoutVars>
      </dgm:prSet>
      <dgm:spPr/>
    </dgm:pt>
    <dgm:pt modelId="{F0091AC7-9449-4A99-B735-0368E7408969}" type="pres">
      <dgm:prSet presAssocID="{7C195A31-489F-4D5C-BE3C-D0E7A62A597C}" presName="descendantText" presStyleLbl="alignAccFollowNode1" presStyleIdx="3" presStyleCnt="7">
        <dgm:presLayoutVars>
          <dgm:bulletEnabled val="1"/>
        </dgm:presLayoutVars>
      </dgm:prSet>
      <dgm:spPr/>
    </dgm:pt>
    <dgm:pt modelId="{7A36BD9D-65B3-43A0-AA41-85B15C0F98BF}" type="pres">
      <dgm:prSet presAssocID="{23578841-9AFC-435F-9F18-13EE33A24908}" presName="sp" presStyleCnt="0"/>
      <dgm:spPr/>
    </dgm:pt>
    <dgm:pt modelId="{BE9FC9FB-5BBA-4ADA-8D4E-6454DC4EB3AB}" type="pres">
      <dgm:prSet presAssocID="{C9A9EAA2-5D61-42FF-97CD-08B72DE6DEE1}" presName="linNode" presStyleCnt="0"/>
      <dgm:spPr/>
    </dgm:pt>
    <dgm:pt modelId="{D34A0017-3EC3-46EE-A30F-1F4FE7472AB8}" type="pres">
      <dgm:prSet presAssocID="{C9A9EAA2-5D61-42FF-97CD-08B72DE6DEE1}" presName="parentText" presStyleLbl="node1" presStyleIdx="4" presStyleCnt="7">
        <dgm:presLayoutVars>
          <dgm:chMax val="1"/>
          <dgm:bulletEnabled val="1"/>
        </dgm:presLayoutVars>
      </dgm:prSet>
      <dgm:spPr/>
    </dgm:pt>
    <dgm:pt modelId="{21C18D60-9C10-42B5-B4E8-495F584864C0}" type="pres">
      <dgm:prSet presAssocID="{C9A9EAA2-5D61-42FF-97CD-08B72DE6DEE1}" presName="descendantText" presStyleLbl="alignAccFollowNode1" presStyleIdx="4" presStyleCnt="7">
        <dgm:presLayoutVars>
          <dgm:bulletEnabled val="1"/>
        </dgm:presLayoutVars>
      </dgm:prSet>
      <dgm:spPr/>
    </dgm:pt>
    <dgm:pt modelId="{F747B414-1998-44E8-8E4A-53C4318F0F59}" type="pres">
      <dgm:prSet presAssocID="{22BB8E13-2911-43B2-88B3-CFBC4009A10E}" presName="sp" presStyleCnt="0"/>
      <dgm:spPr/>
    </dgm:pt>
    <dgm:pt modelId="{4893CDC8-E232-4C34-AB53-1F9EC4E33135}" type="pres">
      <dgm:prSet presAssocID="{2230DC4C-F013-4335-9EBE-B24703AAAB5D}" presName="linNode" presStyleCnt="0"/>
      <dgm:spPr/>
    </dgm:pt>
    <dgm:pt modelId="{4DFD05B1-1F52-4F13-B2D3-4DE9B38D0067}" type="pres">
      <dgm:prSet presAssocID="{2230DC4C-F013-4335-9EBE-B24703AAAB5D}" presName="parentText" presStyleLbl="node1" presStyleIdx="5" presStyleCnt="7">
        <dgm:presLayoutVars>
          <dgm:chMax val="1"/>
          <dgm:bulletEnabled val="1"/>
        </dgm:presLayoutVars>
      </dgm:prSet>
      <dgm:spPr/>
    </dgm:pt>
    <dgm:pt modelId="{1CE2E7D0-D490-47CE-BB21-3D353AAE3264}" type="pres">
      <dgm:prSet presAssocID="{2230DC4C-F013-4335-9EBE-B24703AAAB5D}" presName="descendantText" presStyleLbl="alignAccFollowNode1" presStyleIdx="5" presStyleCnt="7">
        <dgm:presLayoutVars>
          <dgm:bulletEnabled val="1"/>
        </dgm:presLayoutVars>
      </dgm:prSet>
      <dgm:spPr/>
    </dgm:pt>
    <dgm:pt modelId="{2932FC42-9CEB-4566-9476-A4C5C8A2EC8D}" type="pres">
      <dgm:prSet presAssocID="{677AAFD1-4A00-4358-8D10-5C2CB55122F3}" presName="sp" presStyleCnt="0"/>
      <dgm:spPr/>
    </dgm:pt>
    <dgm:pt modelId="{A7CC0CD8-066D-427C-931A-690010F284A1}" type="pres">
      <dgm:prSet presAssocID="{F7C2BA91-D799-493F-B68A-87797357D65B}" presName="linNode" presStyleCnt="0"/>
      <dgm:spPr/>
    </dgm:pt>
    <dgm:pt modelId="{E496839C-6423-430D-A204-0A8CC52CFCA7}" type="pres">
      <dgm:prSet presAssocID="{F7C2BA91-D799-493F-B68A-87797357D65B}" presName="parentText" presStyleLbl="node1" presStyleIdx="6" presStyleCnt="7">
        <dgm:presLayoutVars>
          <dgm:chMax val="1"/>
          <dgm:bulletEnabled val="1"/>
        </dgm:presLayoutVars>
      </dgm:prSet>
      <dgm:spPr/>
    </dgm:pt>
    <dgm:pt modelId="{9CB52848-0D1C-452B-95DC-F4C966BA6AF7}" type="pres">
      <dgm:prSet presAssocID="{F7C2BA91-D799-493F-B68A-87797357D65B}" presName="descendantText" presStyleLbl="alignAccFollowNode1" presStyleIdx="6" presStyleCnt="7">
        <dgm:presLayoutVars>
          <dgm:bulletEnabled val="1"/>
        </dgm:presLayoutVars>
      </dgm:prSet>
      <dgm:spPr/>
    </dgm:pt>
  </dgm:ptLst>
  <dgm:cxnLst>
    <dgm:cxn modelId="{84945405-8AC7-4543-BDFC-49CD6CE8CDBB}" type="presOf" srcId="{2230DC4C-F013-4335-9EBE-B24703AAAB5D}" destId="{4DFD05B1-1F52-4F13-B2D3-4DE9B38D0067}" srcOrd="0" destOrd="0" presId="urn:microsoft.com/office/officeart/2005/8/layout/vList5"/>
    <dgm:cxn modelId="{9DF7CA0E-D589-481E-B9C5-F6621C1EE47E}" type="presOf" srcId="{0A8EAD2D-7291-4A68-A17A-E417371904C0}" destId="{9CB52848-0D1C-452B-95DC-F4C966BA6AF7}" srcOrd="0" destOrd="0" presId="urn:microsoft.com/office/officeart/2005/8/layout/vList5"/>
    <dgm:cxn modelId="{5ED86815-5F8D-4FD0-A3B8-1F3457B95B1B}" srcId="{DBBBB98E-C148-4A73-BA40-825C1DE7565E}" destId="{7C195A31-489F-4D5C-BE3C-D0E7A62A597C}" srcOrd="3" destOrd="0" parTransId="{385321FE-0233-44D7-BBBA-0221C41A2D8B}" sibTransId="{23578841-9AFC-435F-9F18-13EE33A24908}"/>
    <dgm:cxn modelId="{8D54471A-24DD-4528-8550-E8FA13E182B0}" type="presOf" srcId="{CDFE379C-4C17-4418-97A8-986BA6102648}" destId="{33AC449B-96B7-443A-927E-458459D1710A}" srcOrd="0" destOrd="0" presId="urn:microsoft.com/office/officeart/2005/8/layout/vList5"/>
    <dgm:cxn modelId="{0C8DFA27-6611-4DFF-B3E7-62FAFE07DA40}" type="presOf" srcId="{6A4540C6-75D5-42A5-9EAE-54E08696DF42}" destId="{1CE2E7D0-D490-47CE-BB21-3D353AAE3264}" srcOrd="0" destOrd="0" presId="urn:microsoft.com/office/officeart/2005/8/layout/vList5"/>
    <dgm:cxn modelId="{0C2B7136-B1EA-477C-8176-852716D1A981}" srcId="{2230DC4C-F013-4335-9EBE-B24703AAAB5D}" destId="{6A4540C6-75D5-42A5-9EAE-54E08696DF42}" srcOrd="0" destOrd="0" parTransId="{FB8B8CC1-AC89-463C-81E7-B24EA47786BA}" sibTransId="{86710611-5591-483C-A291-55F3CC1DACC7}"/>
    <dgm:cxn modelId="{D944C23A-F844-4B54-8E47-B7E09A02E0C2}" type="presOf" srcId="{F7C2BA91-D799-493F-B68A-87797357D65B}" destId="{E496839C-6423-430D-A204-0A8CC52CFCA7}" srcOrd="0" destOrd="0" presId="urn:microsoft.com/office/officeart/2005/8/layout/vList5"/>
    <dgm:cxn modelId="{C0651F3E-30A3-4C73-A378-FBFB7D8D9803}" type="presOf" srcId="{ECBF1858-5720-4B69-9B91-4B11BCB827E5}" destId="{21C18D60-9C10-42B5-B4E8-495F584864C0}" srcOrd="0" destOrd="0" presId="urn:microsoft.com/office/officeart/2005/8/layout/vList5"/>
    <dgm:cxn modelId="{49D18340-0CB6-47D7-80E8-442236968955}" srcId="{DBBBB98E-C148-4A73-BA40-825C1DE7565E}" destId="{2230DC4C-F013-4335-9EBE-B24703AAAB5D}" srcOrd="5" destOrd="0" parTransId="{422B594C-C40B-4200-A2E1-314BDF756B7F}" sibTransId="{677AAFD1-4A00-4358-8D10-5C2CB55122F3}"/>
    <dgm:cxn modelId="{36C9A152-7C4F-4B68-A1CD-280E7F542A1E}" type="presOf" srcId="{2B04B0B2-7B0E-418B-B8D6-26C2F3D294B7}" destId="{E328CD27-6FE4-4C45-A599-AB30A53D1F90}" srcOrd="0" destOrd="0" presId="urn:microsoft.com/office/officeart/2005/8/layout/vList5"/>
    <dgm:cxn modelId="{BA54C453-25A6-4285-9749-DAB96323A940}" srcId="{F7C2BA91-D799-493F-B68A-87797357D65B}" destId="{0A8EAD2D-7291-4A68-A17A-E417371904C0}" srcOrd="0" destOrd="0" parTransId="{AAB8DB95-5E17-4C64-9502-74112CE3F258}" sibTransId="{869EE2B5-1330-455B-BCAA-956C9232DC65}"/>
    <dgm:cxn modelId="{716D2F7F-DCBE-454A-8233-4A0020D539FB}" srcId="{DBBBB98E-C148-4A73-BA40-825C1DE7565E}" destId="{92FC081A-F06D-47C6-A27F-B93E57B95042}" srcOrd="0" destOrd="0" parTransId="{C691DE79-A1FF-44B4-B765-79B7D7FDB5BF}" sibTransId="{E48834FC-9657-441C-82C7-9834A90B2D9A}"/>
    <dgm:cxn modelId="{6026477F-A442-4CCE-A6F1-A6E5099120F6}" type="presOf" srcId="{179BD4D4-E27A-459B-83FA-AC58F87941A1}" destId="{41900930-F161-4C60-8F70-C2218867567C}" srcOrd="0" destOrd="0" presId="urn:microsoft.com/office/officeart/2005/8/layout/vList5"/>
    <dgm:cxn modelId="{BDDFC088-1D04-466B-9FD8-05E21AF214FB}" type="presOf" srcId="{92FC081A-F06D-47C6-A27F-B93E57B95042}" destId="{4AE43E97-FB53-4403-A36B-ED89BA5E2A3D}" srcOrd="0" destOrd="0" presId="urn:microsoft.com/office/officeart/2005/8/layout/vList5"/>
    <dgm:cxn modelId="{30A98291-5DD8-4721-903A-B64B074E9EAA}" type="presOf" srcId="{C9A9EAA2-5D61-42FF-97CD-08B72DE6DEE1}" destId="{D34A0017-3EC3-46EE-A30F-1F4FE7472AB8}" srcOrd="0" destOrd="0" presId="urn:microsoft.com/office/officeart/2005/8/layout/vList5"/>
    <dgm:cxn modelId="{4475F195-9C97-4A3C-8C7F-9D40244119B2}" type="presOf" srcId="{3F713F67-745C-4F43-A19C-549181124E89}" destId="{13698870-782A-45EE-AED1-BB1E52E3B37F}" srcOrd="0" destOrd="0" presId="urn:microsoft.com/office/officeart/2005/8/layout/vList5"/>
    <dgm:cxn modelId="{E814A3A7-D44A-4CF7-BB88-4A2936DEEC5D}" srcId="{DBBBB98E-C148-4A73-BA40-825C1DE7565E}" destId="{CDFE379C-4C17-4418-97A8-986BA6102648}" srcOrd="2" destOrd="0" parTransId="{6190EAA5-0DF7-402E-BA73-162ADDD708C7}" sibTransId="{7BBC5D6A-3C2C-4D72-8165-791F43F7AD1A}"/>
    <dgm:cxn modelId="{0919E6AF-8BAD-44FC-83EC-D701C7122F89}" type="presOf" srcId="{45AC514D-456D-4A80-8060-97C929D5456E}" destId="{92CDE636-6E71-484D-ADFA-5280F171838A}" srcOrd="0" destOrd="0" presId="urn:microsoft.com/office/officeart/2005/8/layout/vList5"/>
    <dgm:cxn modelId="{3687D1B1-4E49-4106-99BD-1B3AAD66D12F}" srcId="{C9A9EAA2-5D61-42FF-97CD-08B72DE6DEE1}" destId="{ECBF1858-5720-4B69-9B91-4B11BCB827E5}" srcOrd="0" destOrd="0" parTransId="{B64210F1-A925-467D-833D-9F370ACFA529}" sibTransId="{E4103689-9765-4311-89C8-0C5E264C937B}"/>
    <dgm:cxn modelId="{309A44BB-281C-48E2-8F3A-0A6BFD53FCFB}" srcId="{92FC081A-F06D-47C6-A27F-B93E57B95042}" destId="{2B04B0B2-7B0E-418B-B8D6-26C2F3D294B7}" srcOrd="0" destOrd="0" parTransId="{F0E57675-A5CE-40F2-ACAD-1257719BF76D}" sibTransId="{E8377992-9138-4A0E-A649-5DBCBC645719}"/>
    <dgm:cxn modelId="{C81356CE-E846-4B95-9885-509F493768BD}" srcId="{DBBBB98E-C148-4A73-BA40-825C1DE7565E}" destId="{C9A9EAA2-5D61-42FF-97CD-08B72DE6DEE1}" srcOrd="4" destOrd="0" parTransId="{3BD33D60-B273-4A52-BAE8-3523F606746A}" sibTransId="{22BB8E13-2911-43B2-88B3-CFBC4009A10E}"/>
    <dgm:cxn modelId="{0AEA9FCF-07D8-47A8-8054-89CD47630863}" srcId="{45AC514D-456D-4A80-8060-97C929D5456E}" destId="{179BD4D4-E27A-459B-83FA-AC58F87941A1}" srcOrd="0" destOrd="0" parTransId="{57A508A1-7A23-4360-A561-5C902FE04B8A}" sibTransId="{058C41AA-748F-4053-A68E-7BB482D701E4}"/>
    <dgm:cxn modelId="{8AD6EADA-5A1D-4DFD-88B6-8F07034D5F0B}" srcId="{DBBBB98E-C148-4A73-BA40-825C1DE7565E}" destId="{F7C2BA91-D799-493F-B68A-87797357D65B}" srcOrd="6" destOrd="0" parTransId="{B96E8DAB-9ACA-419A-BC9A-DF33FEFAFAF4}" sibTransId="{97D9ED13-153A-4099-9B1C-1A5EB78BD503}"/>
    <dgm:cxn modelId="{E52F09E2-A078-419D-B472-2584DC970363}" srcId="{CDFE379C-4C17-4418-97A8-986BA6102648}" destId="{3F713F67-745C-4F43-A19C-549181124E89}" srcOrd="0" destOrd="0" parTransId="{C98082EF-0F9E-4863-A568-B6C29D9F98CE}" sibTransId="{45D835DC-ED6A-4488-98C1-389C97ACCA66}"/>
    <dgm:cxn modelId="{4C747BE4-22E2-4A4A-B381-C0CDF0A531A9}" type="presOf" srcId="{DBBBB98E-C148-4A73-BA40-825C1DE7565E}" destId="{8776551C-E17D-450A-BC80-289B0F23F59B}" srcOrd="0" destOrd="0" presId="urn:microsoft.com/office/officeart/2005/8/layout/vList5"/>
    <dgm:cxn modelId="{9CFECBE4-7112-4F70-B162-AD03E0B67280}" srcId="{7C195A31-489F-4D5C-BE3C-D0E7A62A597C}" destId="{6C12DF66-1858-45C2-873D-007EF6C4FEEF}" srcOrd="0" destOrd="0" parTransId="{54C1E07F-6D7B-4803-9EEC-16FBD9FF8E74}" sibTransId="{58770011-B48D-439C-A72F-2E474B879375}"/>
    <dgm:cxn modelId="{58A3D8F2-266D-4EB3-BD2D-C30775A465A5}" srcId="{DBBBB98E-C148-4A73-BA40-825C1DE7565E}" destId="{45AC514D-456D-4A80-8060-97C929D5456E}" srcOrd="1" destOrd="0" parTransId="{AF546781-AD10-4611-A686-88259B1E24AF}" sibTransId="{A5FEC858-2B6C-4D12-8F66-722F208EFC90}"/>
    <dgm:cxn modelId="{AF843CF6-BA01-4711-BE1D-0ADD64FD1726}" type="presOf" srcId="{7C195A31-489F-4D5C-BE3C-D0E7A62A597C}" destId="{899ABCB6-3A2A-4D1A-9901-63B0DADC747D}" srcOrd="0" destOrd="0" presId="urn:microsoft.com/office/officeart/2005/8/layout/vList5"/>
    <dgm:cxn modelId="{6AEA45F9-6D24-4547-8BF6-820FB7343572}" type="presOf" srcId="{6C12DF66-1858-45C2-873D-007EF6C4FEEF}" destId="{F0091AC7-9449-4A99-B735-0368E7408969}" srcOrd="0" destOrd="0" presId="urn:microsoft.com/office/officeart/2005/8/layout/vList5"/>
    <dgm:cxn modelId="{1F1C716C-4605-4A61-BE07-9F43B27ACF27}" type="presParOf" srcId="{8776551C-E17D-450A-BC80-289B0F23F59B}" destId="{619D1FA9-7BF3-404F-856D-B8853A521B91}" srcOrd="0" destOrd="0" presId="urn:microsoft.com/office/officeart/2005/8/layout/vList5"/>
    <dgm:cxn modelId="{95AA2B5C-241F-4BDB-8EDB-45B9668745F9}" type="presParOf" srcId="{619D1FA9-7BF3-404F-856D-B8853A521B91}" destId="{4AE43E97-FB53-4403-A36B-ED89BA5E2A3D}" srcOrd="0" destOrd="0" presId="urn:microsoft.com/office/officeart/2005/8/layout/vList5"/>
    <dgm:cxn modelId="{CC4D345B-B37F-4E0F-AA97-25D7EDF6C2F1}" type="presParOf" srcId="{619D1FA9-7BF3-404F-856D-B8853A521B91}" destId="{E328CD27-6FE4-4C45-A599-AB30A53D1F90}" srcOrd="1" destOrd="0" presId="urn:microsoft.com/office/officeart/2005/8/layout/vList5"/>
    <dgm:cxn modelId="{97C5A97A-E994-40BC-A3D7-E73B305C0A62}" type="presParOf" srcId="{8776551C-E17D-450A-BC80-289B0F23F59B}" destId="{FACED28A-61FE-4104-ADCD-92DE1F154144}" srcOrd="1" destOrd="0" presId="urn:microsoft.com/office/officeart/2005/8/layout/vList5"/>
    <dgm:cxn modelId="{6562B9BB-7163-4B85-8848-DE47841126CC}" type="presParOf" srcId="{8776551C-E17D-450A-BC80-289B0F23F59B}" destId="{E801E87C-044D-4D3C-9DF7-7342EB5649F0}" srcOrd="2" destOrd="0" presId="urn:microsoft.com/office/officeart/2005/8/layout/vList5"/>
    <dgm:cxn modelId="{D043F428-38BD-4AF2-BC59-C6F18D4FDE72}" type="presParOf" srcId="{E801E87C-044D-4D3C-9DF7-7342EB5649F0}" destId="{92CDE636-6E71-484D-ADFA-5280F171838A}" srcOrd="0" destOrd="0" presId="urn:microsoft.com/office/officeart/2005/8/layout/vList5"/>
    <dgm:cxn modelId="{AE8E93EC-2E12-4A0A-8C9B-A296E102BB9C}" type="presParOf" srcId="{E801E87C-044D-4D3C-9DF7-7342EB5649F0}" destId="{41900930-F161-4C60-8F70-C2218867567C}" srcOrd="1" destOrd="0" presId="urn:microsoft.com/office/officeart/2005/8/layout/vList5"/>
    <dgm:cxn modelId="{5D039F41-3AAE-4822-8C72-8CC3FAAA2292}" type="presParOf" srcId="{8776551C-E17D-450A-BC80-289B0F23F59B}" destId="{573E79AC-D66D-435C-8307-314B129FAFEE}" srcOrd="3" destOrd="0" presId="urn:microsoft.com/office/officeart/2005/8/layout/vList5"/>
    <dgm:cxn modelId="{99D4AE4A-5AAF-46F9-AC64-660CB5CD2680}" type="presParOf" srcId="{8776551C-E17D-450A-BC80-289B0F23F59B}" destId="{A4D6EFB9-EE63-4AA2-B460-C1AD7745014B}" srcOrd="4" destOrd="0" presId="urn:microsoft.com/office/officeart/2005/8/layout/vList5"/>
    <dgm:cxn modelId="{9BC70C34-2CD9-4DF5-B1E9-7A5AAEFB360E}" type="presParOf" srcId="{A4D6EFB9-EE63-4AA2-B460-C1AD7745014B}" destId="{33AC449B-96B7-443A-927E-458459D1710A}" srcOrd="0" destOrd="0" presId="urn:microsoft.com/office/officeart/2005/8/layout/vList5"/>
    <dgm:cxn modelId="{4F0019AB-77F2-4B6B-A504-C9A32FE1EDDC}" type="presParOf" srcId="{A4D6EFB9-EE63-4AA2-B460-C1AD7745014B}" destId="{13698870-782A-45EE-AED1-BB1E52E3B37F}" srcOrd="1" destOrd="0" presId="urn:microsoft.com/office/officeart/2005/8/layout/vList5"/>
    <dgm:cxn modelId="{0745F514-2026-4A1A-B572-9619B7A38BF2}" type="presParOf" srcId="{8776551C-E17D-450A-BC80-289B0F23F59B}" destId="{CB5B71CC-BE78-408A-988E-10ACCE20981F}" srcOrd="5" destOrd="0" presId="urn:microsoft.com/office/officeart/2005/8/layout/vList5"/>
    <dgm:cxn modelId="{8C3AFD1B-0D93-4352-BD51-DC053BF99122}" type="presParOf" srcId="{8776551C-E17D-450A-BC80-289B0F23F59B}" destId="{E36006FB-D1C3-4BBF-BBE0-1CCCAEF55B2B}" srcOrd="6" destOrd="0" presId="urn:microsoft.com/office/officeart/2005/8/layout/vList5"/>
    <dgm:cxn modelId="{9F70D89A-9FB4-41CC-95B3-DFC4C037A73C}" type="presParOf" srcId="{E36006FB-D1C3-4BBF-BBE0-1CCCAEF55B2B}" destId="{899ABCB6-3A2A-4D1A-9901-63B0DADC747D}" srcOrd="0" destOrd="0" presId="urn:microsoft.com/office/officeart/2005/8/layout/vList5"/>
    <dgm:cxn modelId="{86063A4A-9CCA-4500-B1EE-2F8A3A0FC500}" type="presParOf" srcId="{E36006FB-D1C3-4BBF-BBE0-1CCCAEF55B2B}" destId="{F0091AC7-9449-4A99-B735-0368E7408969}" srcOrd="1" destOrd="0" presId="urn:microsoft.com/office/officeart/2005/8/layout/vList5"/>
    <dgm:cxn modelId="{C31CA98B-65C1-42C2-A334-524D7E55ADD8}" type="presParOf" srcId="{8776551C-E17D-450A-BC80-289B0F23F59B}" destId="{7A36BD9D-65B3-43A0-AA41-85B15C0F98BF}" srcOrd="7" destOrd="0" presId="urn:microsoft.com/office/officeart/2005/8/layout/vList5"/>
    <dgm:cxn modelId="{26C263D0-8B56-48B0-9ABA-0D6E8613FD6C}" type="presParOf" srcId="{8776551C-E17D-450A-BC80-289B0F23F59B}" destId="{BE9FC9FB-5BBA-4ADA-8D4E-6454DC4EB3AB}" srcOrd="8" destOrd="0" presId="urn:microsoft.com/office/officeart/2005/8/layout/vList5"/>
    <dgm:cxn modelId="{6F07374C-CEC2-4FAC-83E2-93D8AE0E247F}" type="presParOf" srcId="{BE9FC9FB-5BBA-4ADA-8D4E-6454DC4EB3AB}" destId="{D34A0017-3EC3-46EE-A30F-1F4FE7472AB8}" srcOrd="0" destOrd="0" presId="urn:microsoft.com/office/officeart/2005/8/layout/vList5"/>
    <dgm:cxn modelId="{6164735B-1089-45AD-8F37-1A54410C9088}" type="presParOf" srcId="{BE9FC9FB-5BBA-4ADA-8D4E-6454DC4EB3AB}" destId="{21C18D60-9C10-42B5-B4E8-495F584864C0}" srcOrd="1" destOrd="0" presId="urn:microsoft.com/office/officeart/2005/8/layout/vList5"/>
    <dgm:cxn modelId="{449792F4-B38D-49B2-8CA5-8199449B2F8C}" type="presParOf" srcId="{8776551C-E17D-450A-BC80-289B0F23F59B}" destId="{F747B414-1998-44E8-8E4A-53C4318F0F59}" srcOrd="9" destOrd="0" presId="urn:microsoft.com/office/officeart/2005/8/layout/vList5"/>
    <dgm:cxn modelId="{5657E5DC-05C7-48B4-89E7-87C9F4B70EF7}" type="presParOf" srcId="{8776551C-E17D-450A-BC80-289B0F23F59B}" destId="{4893CDC8-E232-4C34-AB53-1F9EC4E33135}" srcOrd="10" destOrd="0" presId="urn:microsoft.com/office/officeart/2005/8/layout/vList5"/>
    <dgm:cxn modelId="{BB856EA2-E9C3-4B90-BD5A-22AFFB4EF53C}" type="presParOf" srcId="{4893CDC8-E232-4C34-AB53-1F9EC4E33135}" destId="{4DFD05B1-1F52-4F13-B2D3-4DE9B38D0067}" srcOrd="0" destOrd="0" presId="urn:microsoft.com/office/officeart/2005/8/layout/vList5"/>
    <dgm:cxn modelId="{050D886B-7811-4907-9120-77F6325BBFBB}" type="presParOf" srcId="{4893CDC8-E232-4C34-AB53-1F9EC4E33135}" destId="{1CE2E7D0-D490-47CE-BB21-3D353AAE3264}" srcOrd="1" destOrd="0" presId="urn:microsoft.com/office/officeart/2005/8/layout/vList5"/>
    <dgm:cxn modelId="{F5C41BB3-E56F-4901-B54E-D4C8FBA1BC2B}" type="presParOf" srcId="{8776551C-E17D-450A-BC80-289B0F23F59B}" destId="{2932FC42-9CEB-4566-9476-A4C5C8A2EC8D}" srcOrd="11" destOrd="0" presId="urn:microsoft.com/office/officeart/2005/8/layout/vList5"/>
    <dgm:cxn modelId="{196F617C-2B91-4004-96B8-93B7A01AC951}" type="presParOf" srcId="{8776551C-E17D-450A-BC80-289B0F23F59B}" destId="{A7CC0CD8-066D-427C-931A-690010F284A1}" srcOrd="12" destOrd="0" presId="urn:microsoft.com/office/officeart/2005/8/layout/vList5"/>
    <dgm:cxn modelId="{99DB77EC-9EF2-4675-89DA-F2D0C5EDB45F}" type="presParOf" srcId="{A7CC0CD8-066D-427C-931A-690010F284A1}" destId="{E496839C-6423-430D-A204-0A8CC52CFCA7}" srcOrd="0" destOrd="0" presId="urn:microsoft.com/office/officeart/2005/8/layout/vList5"/>
    <dgm:cxn modelId="{B3012E49-5D7B-44E3-BF6B-25BD96BF92DD}" type="presParOf" srcId="{A7CC0CD8-066D-427C-931A-690010F284A1}" destId="{9CB52848-0D1C-452B-95DC-F4C966BA6AF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64F8497-3318-4F20-AB8D-7EFC9D3A7AB6}" type="doc">
      <dgm:prSet loTypeId="urn:microsoft.com/office/officeart/2005/8/layout/radial4" loCatId="relationship" qsTypeId="urn:microsoft.com/office/officeart/2005/8/quickstyle/simple1" qsCatId="simple" csTypeId="urn:microsoft.com/office/officeart/2005/8/colors/accent1_1" csCatId="accent1" phldr="1"/>
      <dgm:spPr/>
      <dgm:t>
        <a:bodyPr/>
        <a:lstStyle/>
        <a:p>
          <a:endParaRPr lang="en-US"/>
        </a:p>
      </dgm:t>
    </dgm:pt>
    <dgm:pt modelId="{FBA1F5F4-7BE3-497E-93C4-9E9E230DBDAB}">
      <dgm:prSet/>
      <dgm:spPr/>
      <dgm:t>
        <a:bodyPr/>
        <a:lstStyle/>
        <a:p>
          <a:r>
            <a:rPr lang="en-US" b="1">
              <a:solidFill>
                <a:srgbClr val="107C10"/>
              </a:solidFill>
            </a:rPr>
            <a:t>sys.dm_exec_sql_text </a:t>
          </a:r>
          <a:r>
            <a:rPr lang="en-US"/>
            <a:t>includes the query text for each plan in the cache.</a:t>
          </a:r>
        </a:p>
      </dgm:t>
    </dgm:pt>
    <dgm:pt modelId="{B87AE230-1B40-4BF8-BE59-A5A4EB38F273}" type="parTrans" cxnId="{A3D04650-5FAC-46D5-B777-91FB872700BE}">
      <dgm:prSet/>
      <dgm:spPr/>
      <dgm:t>
        <a:bodyPr/>
        <a:lstStyle/>
        <a:p>
          <a:endParaRPr lang="en-US"/>
        </a:p>
      </dgm:t>
    </dgm:pt>
    <dgm:pt modelId="{81D4F7E2-1A37-4D57-839D-460094FA0FC6}" type="sibTrans" cxnId="{A3D04650-5FAC-46D5-B777-91FB872700BE}">
      <dgm:prSet/>
      <dgm:spPr/>
      <dgm:t>
        <a:bodyPr/>
        <a:lstStyle/>
        <a:p>
          <a:endParaRPr lang="en-US"/>
        </a:p>
      </dgm:t>
    </dgm:pt>
    <dgm:pt modelId="{72920421-930B-4A99-B82C-0CC1FAC319F1}">
      <dgm:prSet/>
      <dgm:spPr/>
      <dgm:t>
        <a:bodyPr/>
        <a:lstStyle/>
        <a:p>
          <a:r>
            <a:rPr lang="en-US" b="1">
              <a:solidFill>
                <a:srgbClr val="107C10"/>
              </a:solidFill>
            </a:rPr>
            <a:t>sys.dm_exec_cached_plans </a:t>
          </a:r>
          <a:r>
            <a:rPr lang="en-US"/>
            <a:t>contains a row for each plan in the cache with information about the cache object.</a:t>
          </a:r>
        </a:p>
      </dgm:t>
    </dgm:pt>
    <dgm:pt modelId="{15D82892-B961-4289-88AE-08278F64E314}" type="parTrans" cxnId="{E279AD2B-C325-4871-A81C-665FA6C52183}">
      <dgm:prSet/>
      <dgm:spPr/>
      <dgm:t>
        <a:bodyPr/>
        <a:lstStyle/>
        <a:p>
          <a:endParaRPr lang="en-US"/>
        </a:p>
      </dgm:t>
    </dgm:pt>
    <dgm:pt modelId="{D58A35C6-D166-439A-AC43-624C74DFD58B}" type="sibTrans" cxnId="{E279AD2B-C325-4871-A81C-665FA6C52183}">
      <dgm:prSet/>
      <dgm:spPr/>
      <dgm:t>
        <a:bodyPr/>
        <a:lstStyle/>
        <a:p>
          <a:endParaRPr lang="en-US"/>
        </a:p>
      </dgm:t>
    </dgm:pt>
    <dgm:pt modelId="{0A9132C9-5202-4F38-9A4B-F0DD90C4CE28}">
      <dgm:prSet custT="1"/>
      <dgm:spPr/>
      <dgm:t>
        <a:bodyPr/>
        <a:lstStyle/>
        <a:p>
          <a:r>
            <a:rPr lang="en-US" sz="1800" b="1">
              <a:solidFill>
                <a:srgbClr val="107C10"/>
              </a:solidFill>
            </a:rPr>
            <a:t>sys.dm_exec_query_stats </a:t>
          </a:r>
          <a:r>
            <a:rPr lang="en-US" sz="1800"/>
            <a:t>contains execution statistics for each query in the cache.  Expensive plans can be found by aggregating columns such as CPU, Reads and Elapsed Time.</a:t>
          </a:r>
        </a:p>
      </dgm:t>
    </dgm:pt>
    <dgm:pt modelId="{072EB1D1-78E2-4B0E-B23A-48429B04F9E6}" type="parTrans" cxnId="{1B166456-B8A1-4B1B-A712-D6CE115E05F4}">
      <dgm:prSet/>
      <dgm:spPr/>
      <dgm:t>
        <a:bodyPr/>
        <a:lstStyle/>
        <a:p>
          <a:endParaRPr lang="en-US"/>
        </a:p>
      </dgm:t>
    </dgm:pt>
    <dgm:pt modelId="{6FC9F485-716D-4BF7-9D95-13F0449C0123}" type="sibTrans" cxnId="{1B166456-B8A1-4B1B-A712-D6CE115E05F4}">
      <dgm:prSet/>
      <dgm:spPr/>
      <dgm:t>
        <a:bodyPr/>
        <a:lstStyle/>
        <a:p>
          <a:endParaRPr lang="en-US"/>
        </a:p>
      </dgm:t>
    </dgm:pt>
    <dgm:pt modelId="{12933002-3F89-4929-9F67-17798F5722C0}">
      <dgm:prSet custT="1"/>
      <dgm:spPr/>
      <dgm:t>
        <a:bodyPr/>
        <a:lstStyle/>
        <a:p>
          <a:r>
            <a:rPr lang="en-US" sz="1800" kern="1200">
              <a:latin typeface="Segoe UI"/>
              <a:ea typeface="+mn-ea"/>
              <a:cs typeface="+mn-cs"/>
            </a:rPr>
            <a:t>the Showplan in XML format may </a:t>
          </a:r>
          <a:r>
            <a:rPr lang="en-US" sz="1800" kern="1200"/>
            <a:t>be found in the cache, they can be viewed via </a:t>
          </a:r>
          <a:r>
            <a:rPr lang="en-US" sz="1800" b="1" kern="1200">
              <a:solidFill>
                <a:srgbClr val="107C10"/>
              </a:solidFill>
            </a:rPr>
            <a:t>sys.dm_exec_query_plan.</a:t>
          </a:r>
        </a:p>
      </dgm:t>
    </dgm:pt>
    <dgm:pt modelId="{E2CE4E03-699A-4A83-B577-D64C38B25A78}" type="parTrans" cxnId="{29739F4B-52F3-47ED-BC5B-8EB925B1FB62}">
      <dgm:prSet/>
      <dgm:spPr/>
      <dgm:t>
        <a:bodyPr/>
        <a:lstStyle/>
        <a:p>
          <a:endParaRPr lang="en-US"/>
        </a:p>
      </dgm:t>
    </dgm:pt>
    <dgm:pt modelId="{A6DCBA61-A23F-4172-95D2-F84168F4EEE3}" type="sibTrans" cxnId="{29739F4B-52F3-47ED-BC5B-8EB925B1FB62}">
      <dgm:prSet/>
      <dgm:spPr/>
      <dgm:t>
        <a:bodyPr/>
        <a:lstStyle/>
        <a:p>
          <a:endParaRPr lang="en-US"/>
        </a:p>
      </dgm:t>
    </dgm:pt>
    <dgm:pt modelId="{D25B7924-B388-4E8A-AC05-3AE5DC2F413B}">
      <dgm:prSet custT="1"/>
      <dgm:spPr/>
      <dgm:t>
        <a:bodyPr/>
        <a:lstStyle/>
        <a:p>
          <a:r>
            <a:rPr lang="en-US" sz="2800"/>
            <a:t>Plan Cache</a:t>
          </a:r>
        </a:p>
      </dgm:t>
    </dgm:pt>
    <dgm:pt modelId="{05B6E9E7-9663-4BF4-A523-B6A66FD186EA}" type="parTrans" cxnId="{1B68DAF3-36FE-4103-B600-D54C5BA5CB2D}">
      <dgm:prSet/>
      <dgm:spPr/>
      <dgm:t>
        <a:bodyPr/>
        <a:lstStyle/>
        <a:p>
          <a:endParaRPr lang="en-US"/>
        </a:p>
      </dgm:t>
    </dgm:pt>
    <dgm:pt modelId="{2A7324A1-43BC-4E91-90D1-35FD514D0A88}" type="sibTrans" cxnId="{1B68DAF3-36FE-4103-B600-D54C5BA5CB2D}">
      <dgm:prSet/>
      <dgm:spPr/>
      <dgm:t>
        <a:bodyPr/>
        <a:lstStyle/>
        <a:p>
          <a:endParaRPr lang="en-US"/>
        </a:p>
      </dgm:t>
    </dgm:pt>
    <dgm:pt modelId="{9255AB1F-C633-427A-BAF7-98965F1C39A0}" type="pres">
      <dgm:prSet presAssocID="{064F8497-3318-4F20-AB8D-7EFC9D3A7AB6}" presName="cycle" presStyleCnt="0">
        <dgm:presLayoutVars>
          <dgm:chMax val="1"/>
          <dgm:dir/>
          <dgm:animLvl val="ctr"/>
          <dgm:resizeHandles val="exact"/>
        </dgm:presLayoutVars>
      </dgm:prSet>
      <dgm:spPr/>
    </dgm:pt>
    <dgm:pt modelId="{257E0E80-2378-4D99-89D0-C09E72FD1EE6}" type="pres">
      <dgm:prSet presAssocID="{D25B7924-B388-4E8A-AC05-3AE5DC2F413B}" presName="centerShape" presStyleLbl="node0" presStyleIdx="0" presStyleCnt="1" custLinFactNeighborY="152"/>
      <dgm:spPr/>
    </dgm:pt>
    <dgm:pt modelId="{440A85D4-C187-4147-9B5E-069F6688779C}" type="pres">
      <dgm:prSet presAssocID="{072EB1D1-78E2-4B0E-B23A-48429B04F9E6}" presName="parTrans" presStyleLbl="bgSibTrans2D1" presStyleIdx="0" presStyleCnt="4"/>
      <dgm:spPr/>
    </dgm:pt>
    <dgm:pt modelId="{0E229391-D73B-413C-A662-5FD4C1CBC77B}" type="pres">
      <dgm:prSet presAssocID="{0A9132C9-5202-4F38-9A4B-F0DD90C4CE28}" presName="node" presStyleLbl="node1" presStyleIdx="0" presStyleCnt="4" custScaleX="136660" custScaleY="156154" custRadScaleRad="160449" custRadScaleInc="-22342">
        <dgm:presLayoutVars>
          <dgm:bulletEnabled val="1"/>
        </dgm:presLayoutVars>
      </dgm:prSet>
      <dgm:spPr/>
    </dgm:pt>
    <dgm:pt modelId="{65B825B0-9589-4D9E-B4C5-704A0F4D24BD}" type="pres">
      <dgm:prSet presAssocID="{B87AE230-1B40-4BF8-BE59-A5A4EB38F273}" presName="parTrans" presStyleLbl="bgSibTrans2D1" presStyleIdx="1" presStyleCnt="4"/>
      <dgm:spPr/>
    </dgm:pt>
    <dgm:pt modelId="{73F3AA17-ED35-4685-BDD3-B67F08497455}" type="pres">
      <dgm:prSet presAssocID="{FBA1F5F4-7BE3-497E-93C4-9E9E230DBDAB}" presName="node" presStyleLbl="node1" presStyleIdx="1" presStyleCnt="4" custScaleX="152777" custScaleY="55873" custRadScaleRad="110047" custRadScaleInc="-22254">
        <dgm:presLayoutVars>
          <dgm:bulletEnabled val="1"/>
        </dgm:presLayoutVars>
      </dgm:prSet>
      <dgm:spPr/>
    </dgm:pt>
    <dgm:pt modelId="{36555578-7E4F-4683-A9A0-39F11E2DD339}" type="pres">
      <dgm:prSet presAssocID="{E2CE4E03-699A-4A83-B577-D64C38B25A78}" presName="parTrans" presStyleLbl="bgSibTrans2D1" presStyleIdx="2" presStyleCnt="4"/>
      <dgm:spPr/>
    </dgm:pt>
    <dgm:pt modelId="{AF3C9BB2-B1ED-4982-A7BB-6477C61B8B84}" type="pres">
      <dgm:prSet presAssocID="{12933002-3F89-4929-9F67-17798F5722C0}" presName="node" presStyleLbl="node1" presStyleIdx="2" presStyleCnt="4" custScaleX="139675" custRadScaleRad="119122" custRadScaleInc="61057">
        <dgm:presLayoutVars>
          <dgm:bulletEnabled val="1"/>
        </dgm:presLayoutVars>
      </dgm:prSet>
      <dgm:spPr/>
    </dgm:pt>
    <dgm:pt modelId="{D4334AB0-4EBF-4008-82E0-3373065ECC1B}" type="pres">
      <dgm:prSet presAssocID="{15D82892-B961-4289-88AE-08278F64E314}" presName="parTrans" presStyleLbl="bgSibTrans2D1" presStyleIdx="3" presStyleCnt="4"/>
      <dgm:spPr/>
    </dgm:pt>
    <dgm:pt modelId="{36808F85-39A9-480E-BF9F-9CF5160D8660}" type="pres">
      <dgm:prSet presAssocID="{72920421-930B-4A99-B82C-0CC1FAC319F1}" presName="node" presStyleLbl="node1" presStyleIdx="3" presStyleCnt="4" custScaleX="136231" custRadScaleRad="127776" custRadScaleInc="29555">
        <dgm:presLayoutVars>
          <dgm:bulletEnabled val="1"/>
        </dgm:presLayoutVars>
      </dgm:prSet>
      <dgm:spPr/>
    </dgm:pt>
  </dgm:ptLst>
  <dgm:cxnLst>
    <dgm:cxn modelId="{84E3B615-68C9-486E-A92E-53A414F56EF9}" type="presOf" srcId="{072EB1D1-78E2-4B0E-B23A-48429B04F9E6}" destId="{440A85D4-C187-4147-9B5E-069F6688779C}" srcOrd="0" destOrd="0" presId="urn:microsoft.com/office/officeart/2005/8/layout/radial4"/>
    <dgm:cxn modelId="{E279AD2B-C325-4871-A81C-665FA6C52183}" srcId="{D25B7924-B388-4E8A-AC05-3AE5DC2F413B}" destId="{72920421-930B-4A99-B82C-0CC1FAC319F1}" srcOrd="3" destOrd="0" parTransId="{15D82892-B961-4289-88AE-08278F64E314}" sibTransId="{D58A35C6-D166-439A-AC43-624C74DFD58B}"/>
    <dgm:cxn modelId="{1FAAC63C-A508-4849-A417-EF681F94840C}" type="presOf" srcId="{B87AE230-1B40-4BF8-BE59-A5A4EB38F273}" destId="{65B825B0-9589-4D9E-B4C5-704A0F4D24BD}" srcOrd="0" destOrd="0" presId="urn:microsoft.com/office/officeart/2005/8/layout/radial4"/>
    <dgm:cxn modelId="{29739F4B-52F3-47ED-BC5B-8EB925B1FB62}" srcId="{D25B7924-B388-4E8A-AC05-3AE5DC2F413B}" destId="{12933002-3F89-4929-9F67-17798F5722C0}" srcOrd="2" destOrd="0" parTransId="{E2CE4E03-699A-4A83-B577-D64C38B25A78}" sibTransId="{A6DCBA61-A23F-4172-95D2-F84168F4EEE3}"/>
    <dgm:cxn modelId="{A3D04650-5FAC-46D5-B777-91FB872700BE}" srcId="{D25B7924-B388-4E8A-AC05-3AE5DC2F413B}" destId="{FBA1F5F4-7BE3-497E-93C4-9E9E230DBDAB}" srcOrd="1" destOrd="0" parTransId="{B87AE230-1B40-4BF8-BE59-A5A4EB38F273}" sibTransId="{81D4F7E2-1A37-4D57-839D-460094FA0FC6}"/>
    <dgm:cxn modelId="{1B166456-B8A1-4B1B-A712-D6CE115E05F4}" srcId="{D25B7924-B388-4E8A-AC05-3AE5DC2F413B}" destId="{0A9132C9-5202-4F38-9A4B-F0DD90C4CE28}" srcOrd="0" destOrd="0" parTransId="{072EB1D1-78E2-4B0E-B23A-48429B04F9E6}" sibTransId="{6FC9F485-716D-4BF7-9D95-13F0449C0123}"/>
    <dgm:cxn modelId="{DB31B87F-5821-43A4-A750-07EC143197AA}" type="presOf" srcId="{E2CE4E03-699A-4A83-B577-D64C38B25A78}" destId="{36555578-7E4F-4683-A9A0-39F11E2DD339}" srcOrd="0" destOrd="0" presId="urn:microsoft.com/office/officeart/2005/8/layout/radial4"/>
    <dgm:cxn modelId="{8F1EFAA5-70A5-4FB8-971C-14C3F3A948BE}" type="presOf" srcId="{FBA1F5F4-7BE3-497E-93C4-9E9E230DBDAB}" destId="{73F3AA17-ED35-4685-BDD3-B67F08497455}" srcOrd="0" destOrd="0" presId="urn:microsoft.com/office/officeart/2005/8/layout/radial4"/>
    <dgm:cxn modelId="{72955EA6-542A-41B5-A629-F18D84142230}" type="presOf" srcId="{064F8497-3318-4F20-AB8D-7EFC9D3A7AB6}" destId="{9255AB1F-C633-427A-BAF7-98965F1C39A0}" srcOrd="0" destOrd="0" presId="urn:microsoft.com/office/officeart/2005/8/layout/radial4"/>
    <dgm:cxn modelId="{792071B2-BFF4-42E3-B354-BDF6CAD1EDC0}" type="presOf" srcId="{72920421-930B-4A99-B82C-0CC1FAC319F1}" destId="{36808F85-39A9-480E-BF9F-9CF5160D8660}" srcOrd="0" destOrd="0" presId="urn:microsoft.com/office/officeart/2005/8/layout/radial4"/>
    <dgm:cxn modelId="{B59C30C8-2EC2-4991-85EE-257A6620C9A0}" type="presOf" srcId="{15D82892-B961-4289-88AE-08278F64E314}" destId="{D4334AB0-4EBF-4008-82E0-3373065ECC1B}" srcOrd="0" destOrd="0" presId="urn:microsoft.com/office/officeart/2005/8/layout/radial4"/>
    <dgm:cxn modelId="{37D1EBCA-85D6-4BEB-8C77-231DB8A5D24E}" type="presOf" srcId="{12933002-3F89-4929-9F67-17798F5722C0}" destId="{AF3C9BB2-B1ED-4982-A7BB-6477C61B8B84}" srcOrd="0" destOrd="0" presId="urn:microsoft.com/office/officeart/2005/8/layout/radial4"/>
    <dgm:cxn modelId="{952E8CCD-AE39-403C-986D-65CF07FF0E89}" type="presOf" srcId="{D25B7924-B388-4E8A-AC05-3AE5DC2F413B}" destId="{257E0E80-2378-4D99-89D0-C09E72FD1EE6}" srcOrd="0" destOrd="0" presId="urn:microsoft.com/office/officeart/2005/8/layout/radial4"/>
    <dgm:cxn modelId="{E88E00CF-B949-4D4C-B1E9-629D6732D2E6}" type="presOf" srcId="{0A9132C9-5202-4F38-9A4B-F0DD90C4CE28}" destId="{0E229391-D73B-413C-A662-5FD4C1CBC77B}" srcOrd="0" destOrd="0" presId="urn:microsoft.com/office/officeart/2005/8/layout/radial4"/>
    <dgm:cxn modelId="{1B68DAF3-36FE-4103-B600-D54C5BA5CB2D}" srcId="{064F8497-3318-4F20-AB8D-7EFC9D3A7AB6}" destId="{D25B7924-B388-4E8A-AC05-3AE5DC2F413B}" srcOrd="0" destOrd="0" parTransId="{05B6E9E7-9663-4BF4-A523-B6A66FD186EA}" sibTransId="{2A7324A1-43BC-4E91-90D1-35FD514D0A88}"/>
    <dgm:cxn modelId="{7E37DF80-0D79-4B98-A018-4F04C4FEB5D7}" type="presParOf" srcId="{9255AB1F-C633-427A-BAF7-98965F1C39A0}" destId="{257E0E80-2378-4D99-89D0-C09E72FD1EE6}" srcOrd="0" destOrd="0" presId="urn:microsoft.com/office/officeart/2005/8/layout/radial4"/>
    <dgm:cxn modelId="{EEA6CE6B-B159-40F8-B1A9-02A11E5EB459}" type="presParOf" srcId="{9255AB1F-C633-427A-BAF7-98965F1C39A0}" destId="{440A85D4-C187-4147-9B5E-069F6688779C}" srcOrd="1" destOrd="0" presId="urn:microsoft.com/office/officeart/2005/8/layout/radial4"/>
    <dgm:cxn modelId="{8B4744C2-88E3-4390-9214-32EA628DD618}" type="presParOf" srcId="{9255AB1F-C633-427A-BAF7-98965F1C39A0}" destId="{0E229391-D73B-413C-A662-5FD4C1CBC77B}" srcOrd="2" destOrd="0" presId="urn:microsoft.com/office/officeart/2005/8/layout/radial4"/>
    <dgm:cxn modelId="{8452AD7B-B827-4A78-AD09-0EAE5DCF47AB}" type="presParOf" srcId="{9255AB1F-C633-427A-BAF7-98965F1C39A0}" destId="{65B825B0-9589-4D9E-B4C5-704A0F4D24BD}" srcOrd="3" destOrd="0" presId="urn:microsoft.com/office/officeart/2005/8/layout/radial4"/>
    <dgm:cxn modelId="{5E43CC5C-0B86-4440-9FD9-2706688FEDAC}" type="presParOf" srcId="{9255AB1F-C633-427A-BAF7-98965F1C39A0}" destId="{73F3AA17-ED35-4685-BDD3-B67F08497455}" srcOrd="4" destOrd="0" presId="urn:microsoft.com/office/officeart/2005/8/layout/radial4"/>
    <dgm:cxn modelId="{6FCCF4BC-7030-4F57-AE9B-BAC346F1BBEA}" type="presParOf" srcId="{9255AB1F-C633-427A-BAF7-98965F1C39A0}" destId="{36555578-7E4F-4683-A9A0-39F11E2DD339}" srcOrd="5" destOrd="0" presId="urn:microsoft.com/office/officeart/2005/8/layout/radial4"/>
    <dgm:cxn modelId="{5EA0CE42-5219-4407-B275-0B0DEAEAA0D2}" type="presParOf" srcId="{9255AB1F-C633-427A-BAF7-98965F1C39A0}" destId="{AF3C9BB2-B1ED-4982-A7BB-6477C61B8B84}" srcOrd="6" destOrd="0" presId="urn:microsoft.com/office/officeart/2005/8/layout/radial4"/>
    <dgm:cxn modelId="{189A9D8D-02E7-4C88-9702-B2E568A89010}" type="presParOf" srcId="{9255AB1F-C633-427A-BAF7-98965F1C39A0}" destId="{D4334AB0-4EBF-4008-82E0-3373065ECC1B}" srcOrd="7" destOrd="0" presId="urn:microsoft.com/office/officeart/2005/8/layout/radial4"/>
    <dgm:cxn modelId="{DE325D73-5238-42B6-9EA7-0FE598EBBE4F}" type="presParOf" srcId="{9255AB1F-C633-427A-BAF7-98965F1C39A0}" destId="{36808F85-39A9-480E-BF9F-9CF5160D8660}"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F0DCD-E488-4C77-B299-EA375E7B1659}"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456D1D49-6979-4A1B-B069-CC14616C89C5}">
      <dgm:prSet phldrT="[Text]"/>
      <dgm:spPr/>
      <dgm:t>
        <a:bodyPr/>
        <a:lstStyle/>
        <a:p>
          <a:r>
            <a:rPr lang="en-US" dirty="0"/>
            <a:t>Management</a:t>
          </a:r>
        </a:p>
      </dgm:t>
    </dgm:pt>
    <dgm:pt modelId="{4726CEC5-2192-4EB0-869C-847C34107D6B}" type="parTrans" cxnId="{1B6B91BD-FF66-42EB-AE69-7BAEADEFA8DC}">
      <dgm:prSet/>
      <dgm:spPr/>
      <dgm:t>
        <a:bodyPr/>
        <a:lstStyle/>
        <a:p>
          <a:endParaRPr lang="en-US"/>
        </a:p>
      </dgm:t>
    </dgm:pt>
    <dgm:pt modelId="{D5DA2F46-75CA-48BE-B4FE-668DDF4397FC}" type="sibTrans" cxnId="{1B6B91BD-FF66-42EB-AE69-7BAEADEFA8DC}">
      <dgm:prSet/>
      <dgm:spPr/>
      <dgm:t>
        <a:bodyPr/>
        <a:lstStyle/>
        <a:p>
          <a:endParaRPr lang="en-US"/>
        </a:p>
      </dgm:t>
    </dgm:pt>
    <dgm:pt modelId="{1CC54FFA-7C20-4DA1-AA81-7DE6D85DE4BF}">
      <dgm:prSet phldrT="[Text]"/>
      <dgm:spPr/>
      <dgm:t>
        <a:bodyPr/>
        <a:lstStyle/>
        <a:p>
          <a:r>
            <a:rPr lang="en-US" dirty="0">
              <a:latin typeface="+mj-lt"/>
            </a:rPr>
            <a:t>Memory Manager</a:t>
          </a:r>
          <a:endParaRPr lang="en-US" dirty="0"/>
        </a:p>
      </dgm:t>
    </dgm:pt>
    <dgm:pt modelId="{5DD522A8-0DF6-4FA6-B3CD-DCBA093E2F82}" type="parTrans" cxnId="{A3EFB94C-B9CF-4724-8C74-039911C6E99C}">
      <dgm:prSet/>
      <dgm:spPr/>
      <dgm:t>
        <a:bodyPr/>
        <a:lstStyle/>
        <a:p>
          <a:endParaRPr lang="en-US"/>
        </a:p>
      </dgm:t>
    </dgm:pt>
    <dgm:pt modelId="{304C4A10-5309-4000-85E8-A91EF32E0570}" type="sibTrans" cxnId="{A3EFB94C-B9CF-4724-8C74-039911C6E99C}">
      <dgm:prSet/>
      <dgm:spPr/>
      <dgm:t>
        <a:bodyPr/>
        <a:lstStyle/>
        <a:p>
          <a:endParaRPr lang="en-US"/>
        </a:p>
      </dgm:t>
    </dgm:pt>
    <dgm:pt modelId="{84C6D042-49EA-45BF-BF34-4520D2F4952C}">
      <dgm:prSet phldrT="[Text]"/>
      <dgm:spPr/>
      <dgm:t>
        <a:bodyPr/>
        <a:lstStyle/>
        <a:p>
          <a:r>
            <a:rPr lang="en-US" dirty="0"/>
            <a:t>Monitoring</a:t>
          </a:r>
        </a:p>
      </dgm:t>
    </dgm:pt>
    <dgm:pt modelId="{035B6CC2-D8FE-40C1-8735-6CFE06391818}" type="parTrans" cxnId="{3B47A219-3AC2-4F75-9546-BF9FB05A62B3}">
      <dgm:prSet/>
      <dgm:spPr/>
      <dgm:t>
        <a:bodyPr/>
        <a:lstStyle/>
        <a:p>
          <a:endParaRPr lang="en-US"/>
        </a:p>
      </dgm:t>
    </dgm:pt>
    <dgm:pt modelId="{4541ADEB-CFBF-4468-A2F9-141754A6501A}" type="sibTrans" cxnId="{3B47A219-3AC2-4F75-9546-BF9FB05A62B3}">
      <dgm:prSet/>
      <dgm:spPr/>
      <dgm:t>
        <a:bodyPr/>
        <a:lstStyle/>
        <a:p>
          <a:endParaRPr lang="en-US"/>
        </a:p>
      </dgm:t>
    </dgm:pt>
    <dgm:pt modelId="{77654ABF-E368-4AAC-AE34-686D9E2BDB5E}">
      <dgm:prSet phldrT="[Text]"/>
      <dgm:spPr/>
      <dgm:t>
        <a:bodyPr/>
        <a:lstStyle/>
        <a:p>
          <a:r>
            <a:rPr lang="en-US" dirty="0">
              <a:latin typeface="+mj-lt"/>
            </a:rPr>
            <a:t>Resource Monitor</a:t>
          </a:r>
          <a:endParaRPr lang="en-US" dirty="0"/>
        </a:p>
      </dgm:t>
    </dgm:pt>
    <dgm:pt modelId="{17DD1F40-E0E8-40AA-8817-9C6BB96D4C1F}" type="parTrans" cxnId="{E96BFE18-0AEC-4838-8187-B4B41FA26CF5}">
      <dgm:prSet/>
      <dgm:spPr/>
      <dgm:t>
        <a:bodyPr/>
        <a:lstStyle/>
        <a:p>
          <a:endParaRPr lang="en-US"/>
        </a:p>
      </dgm:t>
    </dgm:pt>
    <dgm:pt modelId="{C46BCBCF-89BE-4E9E-8597-174E358AEE34}" type="sibTrans" cxnId="{E96BFE18-0AEC-4838-8187-B4B41FA26CF5}">
      <dgm:prSet/>
      <dgm:spPr/>
      <dgm:t>
        <a:bodyPr/>
        <a:lstStyle/>
        <a:p>
          <a:endParaRPr lang="en-US"/>
        </a:p>
      </dgm:t>
    </dgm:pt>
    <dgm:pt modelId="{416A51FF-50BA-4769-A9B3-8FC6714DC899}">
      <dgm:prSet/>
      <dgm:spPr/>
      <dgm:t>
        <a:bodyPr/>
        <a:lstStyle/>
        <a:p>
          <a:r>
            <a:rPr lang="en-US" dirty="0">
              <a:latin typeface="+mj-lt"/>
            </a:rPr>
            <a:t>Process Scheduler</a:t>
          </a:r>
        </a:p>
      </dgm:t>
    </dgm:pt>
    <dgm:pt modelId="{D1BF2092-A472-43ED-A548-CDE201F5C24F}" type="parTrans" cxnId="{7F204644-4576-46AF-9FCF-DD09ACD388F9}">
      <dgm:prSet/>
      <dgm:spPr/>
      <dgm:t>
        <a:bodyPr/>
        <a:lstStyle/>
        <a:p>
          <a:endParaRPr lang="en-US"/>
        </a:p>
      </dgm:t>
    </dgm:pt>
    <dgm:pt modelId="{998B3A49-3DD8-4950-9319-00281840E684}" type="sibTrans" cxnId="{7F204644-4576-46AF-9FCF-DD09ACD388F9}">
      <dgm:prSet/>
      <dgm:spPr/>
      <dgm:t>
        <a:bodyPr/>
        <a:lstStyle/>
        <a:p>
          <a:endParaRPr lang="en-US"/>
        </a:p>
      </dgm:t>
    </dgm:pt>
    <dgm:pt modelId="{9F8A8E49-522D-4085-9A5C-6E559173B8DA}">
      <dgm:prSet/>
      <dgm:spPr/>
      <dgm:t>
        <a:bodyPr/>
        <a:lstStyle/>
        <a:p>
          <a:r>
            <a:rPr lang="en-US">
              <a:latin typeface="+mj-lt"/>
            </a:rPr>
            <a:t>Synchronization</a:t>
          </a:r>
          <a:endParaRPr lang="en-US" dirty="0">
            <a:latin typeface="+mj-lt"/>
          </a:endParaRPr>
        </a:p>
      </dgm:t>
    </dgm:pt>
    <dgm:pt modelId="{4D397B02-DB34-40B8-8657-4F8635D24769}" type="parTrans" cxnId="{C5D7C64B-2638-4CEE-B662-C96D87D4F008}">
      <dgm:prSet/>
      <dgm:spPr/>
      <dgm:t>
        <a:bodyPr/>
        <a:lstStyle/>
        <a:p>
          <a:endParaRPr lang="en-US"/>
        </a:p>
      </dgm:t>
    </dgm:pt>
    <dgm:pt modelId="{BC72DF80-36C6-4071-B0FD-112090AEE4FD}" type="sibTrans" cxnId="{C5D7C64B-2638-4CEE-B662-C96D87D4F008}">
      <dgm:prSet/>
      <dgm:spPr/>
      <dgm:t>
        <a:bodyPr/>
        <a:lstStyle/>
        <a:p>
          <a:endParaRPr lang="en-US"/>
        </a:p>
      </dgm:t>
    </dgm:pt>
    <dgm:pt modelId="{861CFCB4-98B4-45B6-BAE2-B880CC9E5655}">
      <dgm:prSet/>
      <dgm:spPr/>
      <dgm:t>
        <a:bodyPr/>
        <a:lstStyle/>
        <a:p>
          <a:r>
            <a:rPr lang="en-US" dirty="0">
              <a:latin typeface="+mj-lt"/>
            </a:rPr>
            <a:t>I/O</a:t>
          </a:r>
        </a:p>
      </dgm:t>
    </dgm:pt>
    <dgm:pt modelId="{0A5A0CCD-DFDA-4959-A69B-2BC358AFA8F6}" type="parTrans" cxnId="{42F34CAE-D158-4E2F-845D-822CF882EC92}">
      <dgm:prSet/>
      <dgm:spPr/>
      <dgm:t>
        <a:bodyPr/>
        <a:lstStyle/>
        <a:p>
          <a:endParaRPr lang="en-US"/>
        </a:p>
      </dgm:t>
    </dgm:pt>
    <dgm:pt modelId="{CF3E7107-0043-4018-A7A5-9BCBA3A42497}" type="sibTrans" cxnId="{42F34CAE-D158-4E2F-845D-822CF882EC92}">
      <dgm:prSet/>
      <dgm:spPr/>
      <dgm:t>
        <a:bodyPr/>
        <a:lstStyle/>
        <a:p>
          <a:endParaRPr lang="en-US"/>
        </a:p>
      </dgm:t>
    </dgm:pt>
    <dgm:pt modelId="{9893C4C8-7CDC-42E7-A899-41E5F12D4289}">
      <dgm:prSet/>
      <dgm:spPr/>
      <dgm:t>
        <a:bodyPr/>
        <a:lstStyle/>
        <a:p>
          <a:r>
            <a:rPr lang="en-US" dirty="0">
              <a:latin typeface="+mj-lt"/>
            </a:rPr>
            <a:t>Support for Non-Uniform Memory Access (NUMA) and Resource Governor</a:t>
          </a:r>
        </a:p>
      </dgm:t>
    </dgm:pt>
    <dgm:pt modelId="{2BC13D61-CCF8-463B-90D9-FDA575E960EA}" type="parTrans" cxnId="{5E3A2717-292E-4D83-AB7F-BAD589B79C7E}">
      <dgm:prSet/>
      <dgm:spPr/>
      <dgm:t>
        <a:bodyPr/>
        <a:lstStyle/>
        <a:p>
          <a:endParaRPr lang="en-US"/>
        </a:p>
      </dgm:t>
    </dgm:pt>
    <dgm:pt modelId="{A68CB042-C9E4-46AE-BA93-138E05ADC218}" type="sibTrans" cxnId="{5E3A2717-292E-4D83-AB7F-BAD589B79C7E}">
      <dgm:prSet/>
      <dgm:spPr/>
      <dgm:t>
        <a:bodyPr/>
        <a:lstStyle/>
        <a:p>
          <a:endParaRPr lang="en-US"/>
        </a:p>
      </dgm:t>
    </dgm:pt>
    <dgm:pt modelId="{E2751BB0-CE0C-4DC9-9092-C1DB48F21F5F}">
      <dgm:prSet/>
      <dgm:spPr/>
      <dgm:t>
        <a:bodyPr/>
        <a:lstStyle/>
        <a:p>
          <a:r>
            <a:rPr lang="en-US">
              <a:latin typeface="+mj-lt"/>
            </a:rPr>
            <a:t>Deadlock Monitor</a:t>
          </a:r>
          <a:endParaRPr lang="en-US" dirty="0">
            <a:latin typeface="+mj-lt"/>
          </a:endParaRPr>
        </a:p>
      </dgm:t>
    </dgm:pt>
    <dgm:pt modelId="{8320C4EF-E2F9-4392-9B8F-A785C4C728BB}" type="parTrans" cxnId="{58E8E1B5-72C9-4FBD-8DDA-EDDF61AA7849}">
      <dgm:prSet/>
      <dgm:spPr/>
      <dgm:t>
        <a:bodyPr/>
        <a:lstStyle/>
        <a:p>
          <a:endParaRPr lang="en-US"/>
        </a:p>
      </dgm:t>
    </dgm:pt>
    <dgm:pt modelId="{933B252D-9329-4419-AD11-90E29EFDBC4F}" type="sibTrans" cxnId="{58E8E1B5-72C9-4FBD-8DDA-EDDF61AA7849}">
      <dgm:prSet/>
      <dgm:spPr/>
      <dgm:t>
        <a:bodyPr/>
        <a:lstStyle/>
        <a:p>
          <a:endParaRPr lang="en-US"/>
        </a:p>
      </dgm:t>
    </dgm:pt>
    <dgm:pt modelId="{38A58C8F-3D4D-4C41-84EC-1E7E5CD045C0}">
      <dgm:prSet/>
      <dgm:spPr/>
      <dgm:t>
        <a:bodyPr/>
        <a:lstStyle/>
        <a:p>
          <a:r>
            <a:rPr lang="en-US">
              <a:latin typeface="+mj-lt"/>
            </a:rPr>
            <a:t>Scheduler Monitor</a:t>
          </a:r>
          <a:endParaRPr lang="en-US" dirty="0">
            <a:latin typeface="+mj-lt"/>
          </a:endParaRPr>
        </a:p>
      </dgm:t>
    </dgm:pt>
    <dgm:pt modelId="{3D9D2F31-1C64-4CCF-A843-06812EA42B55}" type="parTrans" cxnId="{6467180F-3875-4934-A83E-907599B1FD3C}">
      <dgm:prSet/>
      <dgm:spPr/>
      <dgm:t>
        <a:bodyPr/>
        <a:lstStyle/>
        <a:p>
          <a:endParaRPr lang="en-US"/>
        </a:p>
      </dgm:t>
    </dgm:pt>
    <dgm:pt modelId="{0ECD15C7-21BD-4A6B-8AD2-B14453BBC7D5}" type="sibTrans" cxnId="{6467180F-3875-4934-A83E-907599B1FD3C}">
      <dgm:prSet/>
      <dgm:spPr/>
      <dgm:t>
        <a:bodyPr/>
        <a:lstStyle/>
        <a:p>
          <a:endParaRPr lang="en-US"/>
        </a:p>
      </dgm:t>
    </dgm:pt>
    <dgm:pt modelId="{877304CA-405D-4EF7-8C70-AEAC1D9CC12C}">
      <dgm:prSet/>
      <dgm:spPr/>
      <dgm:t>
        <a:bodyPr/>
        <a:lstStyle/>
        <a:p>
          <a:r>
            <a:rPr lang="en-US">
              <a:latin typeface="+mj-lt"/>
            </a:rPr>
            <a:t>Lazy Writer (Buffer Pool management)</a:t>
          </a:r>
          <a:endParaRPr lang="en-US" dirty="0">
            <a:latin typeface="+mj-lt"/>
          </a:endParaRPr>
        </a:p>
      </dgm:t>
    </dgm:pt>
    <dgm:pt modelId="{5E25B814-8E08-4381-BAE9-CED23AEE97BC}" type="parTrans" cxnId="{087B96E3-B086-4884-B5F3-48A49387373C}">
      <dgm:prSet/>
      <dgm:spPr/>
      <dgm:t>
        <a:bodyPr/>
        <a:lstStyle/>
        <a:p>
          <a:endParaRPr lang="en-US"/>
        </a:p>
      </dgm:t>
    </dgm:pt>
    <dgm:pt modelId="{81E53434-112A-41E9-8E19-7304E6676984}" type="sibTrans" cxnId="{087B96E3-B086-4884-B5F3-48A49387373C}">
      <dgm:prSet/>
      <dgm:spPr/>
      <dgm:t>
        <a:bodyPr/>
        <a:lstStyle/>
        <a:p>
          <a:endParaRPr lang="en-US"/>
        </a:p>
      </dgm:t>
    </dgm:pt>
    <dgm:pt modelId="{E9F146BC-EDFF-458C-B75C-2311AE666945}">
      <dgm:prSet/>
      <dgm:spPr/>
      <dgm:t>
        <a:bodyPr/>
        <a:lstStyle/>
        <a:p>
          <a:r>
            <a:rPr lang="en-US">
              <a:latin typeface="+mj-lt"/>
            </a:rPr>
            <a:t>Dynamic Management Views (DMVs)</a:t>
          </a:r>
          <a:endParaRPr lang="en-US" dirty="0">
            <a:latin typeface="+mj-lt"/>
          </a:endParaRPr>
        </a:p>
      </dgm:t>
    </dgm:pt>
    <dgm:pt modelId="{21C7A925-3964-4724-A588-324CFE199F3C}" type="parTrans" cxnId="{F1B7585A-52D3-4D51-A737-C8DBD0D8CB0B}">
      <dgm:prSet/>
      <dgm:spPr/>
      <dgm:t>
        <a:bodyPr/>
        <a:lstStyle/>
        <a:p>
          <a:endParaRPr lang="en-US"/>
        </a:p>
      </dgm:t>
    </dgm:pt>
    <dgm:pt modelId="{C6B06B2E-9644-4DE7-B458-F59D67196DC8}" type="sibTrans" cxnId="{F1B7585A-52D3-4D51-A737-C8DBD0D8CB0B}">
      <dgm:prSet/>
      <dgm:spPr/>
      <dgm:t>
        <a:bodyPr/>
        <a:lstStyle/>
        <a:p>
          <a:endParaRPr lang="en-US"/>
        </a:p>
      </dgm:t>
    </dgm:pt>
    <dgm:pt modelId="{799E6B04-6284-4FBF-A3E4-FECD49E6A90A}">
      <dgm:prSet/>
      <dgm:spPr/>
      <dgm:t>
        <a:bodyPr/>
        <a:lstStyle/>
        <a:p>
          <a:r>
            <a:rPr lang="en-US">
              <a:latin typeface="+mj-lt"/>
            </a:rPr>
            <a:t>Extended Events</a:t>
          </a:r>
          <a:endParaRPr lang="en-US" dirty="0">
            <a:latin typeface="+mj-lt"/>
          </a:endParaRPr>
        </a:p>
      </dgm:t>
    </dgm:pt>
    <dgm:pt modelId="{7B6724DA-5DB7-4969-8D23-AFC0E0773708}" type="parTrans" cxnId="{CE5C5958-C54C-4B66-AC4E-39289A7FC1DC}">
      <dgm:prSet/>
      <dgm:spPr/>
      <dgm:t>
        <a:bodyPr/>
        <a:lstStyle/>
        <a:p>
          <a:endParaRPr lang="en-US"/>
        </a:p>
      </dgm:t>
    </dgm:pt>
    <dgm:pt modelId="{8D69D8F0-08F2-49C8-BFB1-298D57ED2F93}" type="sibTrans" cxnId="{CE5C5958-C54C-4B66-AC4E-39289A7FC1DC}">
      <dgm:prSet/>
      <dgm:spPr/>
      <dgm:t>
        <a:bodyPr/>
        <a:lstStyle/>
        <a:p>
          <a:endParaRPr lang="en-US"/>
        </a:p>
      </dgm:t>
    </dgm:pt>
    <dgm:pt modelId="{4BC759EE-4BBD-45C1-A456-C6DBD3995E8B}">
      <dgm:prSet/>
      <dgm:spPr/>
      <dgm:t>
        <a:bodyPr/>
        <a:lstStyle/>
        <a:p>
          <a:r>
            <a:rPr lang="en-US" dirty="0">
              <a:latin typeface="+mj-lt"/>
            </a:rPr>
            <a:t>Dedicated Administrator Connection (DAC)</a:t>
          </a:r>
          <a:endParaRPr lang="en-US" dirty="0"/>
        </a:p>
      </dgm:t>
    </dgm:pt>
    <dgm:pt modelId="{A92F9139-1B15-4528-84DB-88A081D21850}" type="parTrans" cxnId="{7DEEC481-57AD-4CB6-8DB2-F05DB916A9A6}">
      <dgm:prSet/>
      <dgm:spPr/>
      <dgm:t>
        <a:bodyPr/>
        <a:lstStyle/>
        <a:p>
          <a:endParaRPr lang="en-US"/>
        </a:p>
      </dgm:t>
    </dgm:pt>
    <dgm:pt modelId="{6BA9C988-2CC2-4EB1-96B0-1F5152B0D754}" type="sibTrans" cxnId="{7DEEC481-57AD-4CB6-8DB2-F05DB916A9A6}">
      <dgm:prSet/>
      <dgm:spPr/>
      <dgm:t>
        <a:bodyPr/>
        <a:lstStyle/>
        <a:p>
          <a:endParaRPr lang="en-US"/>
        </a:p>
      </dgm:t>
    </dgm:pt>
    <dgm:pt modelId="{D9444157-FC01-4DF3-B374-D97F2906D86C}" type="pres">
      <dgm:prSet presAssocID="{64BF0DCD-E488-4C77-B299-EA375E7B1659}" presName="Name0" presStyleCnt="0">
        <dgm:presLayoutVars>
          <dgm:dir/>
          <dgm:animLvl val="lvl"/>
          <dgm:resizeHandles val="exact"/>
        </dgm:presLayoutVars>
      </dgm:prSet>
      <dgm:spPr/>
    </dgm:pt>
    <dgm:pt modelId="{1B9B13D9-BA84-4C8A-A7F1-2A82B8E9B0FC}" type="pres">
      <dgm:prSet presAssocID="{456D1D49-6979-4A1B-B069-CC14616C89C5}" presName="composite" presStyleCnt="0"/>
      <dgm:spPr/>
    </dgm:pt>
    <dgm:pt modelId="{DECFE222-2D5A-4A1B-9046-4D065BA79C36}" type="pres">
      <dgm:prSet presAssocID="{456D1D49-6979-4A1B-B069-CC14616C89C5}" presName="parTx" presStyleLbl="alignNode1" presStyleIdx="0" presStyleCnt="2">
        <dgm:presLayoutVars>
          <dgm:chMax val="0"/>
          <dgm:chPref val="0"/>
          <dgm:bulletEnabled val="1"/>
        </dgm:presLayoutVars>
      </dgm:prSet>
      <dgm:spPr/>
    </dgm:pt>
    <dgm:pt modelId="{E00CBA4F-BD30-43E5-804F-0C1AFABFED89}" type="pres">
      <dgm:prSet presAssocID="{456D1D49-6979-4A1B-B069-CC14616C89C5}" presName="desTx" presStyleLbl="alignAccFollowNode1" presStyleIdx="0" presStyleCnt="2">
        <dgm:presLayoutVars>
          <dgm:bulletEnabled val="1"/>
        </dgm:presLayoutVars>
      </dgm:prSet>
      <dgm:spPr/>
    </dgm:pt>
    <dgm:pt modelId="{35678607-AC5C-412C-84CF-3B4AAB2E8368}" type="pres">
      <dgm:prSet presAssocID="{D5DA2F46-75CA-48BE-B4FE-668DDF4397FC}" presName="space" presStyleCnt="0"/>
      <dgm:spPr/>
    </dgm:pt>
    <dgm:pt modelId="{F37F7AA4-BBBA-4287-926F-BB0E794E0B75}" type="pres">
      <dgm:prSet presAssocID="{84C6D042-49EA-45BF-BF34-4520D2F4952C}" presName="composite" presStyleCnt="0"/>
      <dgm:spPr/>
    </dgm:pt>
    <dgm:pt modelId="{45D8A25D-87CA-4E0A-85F2-3D16A7C72C1D}" type="pres">
      <dgm:prSet presAssocID="{84C6D042-49EA-45BF-BF34-4520D2F4952C}" presName="parTx" presStyleLbl="alignNode1" presStyleIdx="1" presStyleCnt="2">
        <dgm:presLayoutVars>
          <dgm:chMax val="0"/>
          <dgm:chPref val="0"/>
          <dgm:bulletEnabled val="1"/>
        </dgm:presLayoutVars>
      </dgm:prSet>
      <dgm:spPr/>
    </dgm:pt>
    <dgm:pt modelId="{AD34648F-7D87-49A8-ACEF-388E87F344EC}" type="pres">
      <dgm:prSet presAssocID="{84C6D042-49EA-45BF-BF34-4520D2F4952C}" presName="desTx" presStyleLbl="alignAccFollowNode1" presStyleIdx="1" presStyleCnt="2">
        <dgm:presLayoutVars>
          <dgm:bulletEnabled val="1"/>
        </dgm:presLayoutVars>
      </dgm:prSet>
      <dgm:spPr/>
    </dgm:pt>
  </dgm:ptLst>
  <dgm:cxnLst>
    <dgm:cxn modelId="{1B3C370C-4E53-418D-8AEB-F748B6967729}" type="presOf" srcId="{799E6B04-6284-4FBF-A3E4-FECD49E6A90A}" destId="{AD34648F-7D87-49A8-ACEF-388E87F344EC}" srcOrd="0" destOrd="5" presId="urn:microsoft.com/office/officeart/2005/8/layout/hList1"/>
    <dgm:cxn modelId="{6467180F-3875-4934-A83E-907599B1FD3C}" srcId="{84C6D042-49EA-45BF-BF34-4520D2F4952C}" destId="{38A58C8F-3D4D-4C41-84EC-1E7E5CD045C0}" srcOrd="2" destOrd="0" parTransId="{3D9D2F31-1C64-4CCF-A843-06812EA42B55}" sibTransId="{0ECD15C7-21BD-4A6B-8AD2-B14453BBC7D5}"/>
    <dgm:cxn modelId="{5E3A2717-292E-4D83-AB7F-BAD589B79C7E}" srcId="{456D1D49-6979-4A1B-B069-CC14616C89C5}" destId="{9893C4C8-7CDC-42E7-A899-41E5F12D4289}" srcOrd="4" destOrd="0" parTransId="{2BC13D61-CCF8-463B-90D9-FDA575E960EA}" sibTransId="{A68CB042-C9E4-46AE-BA93-138E05ADC218}"/>
    <dgm:cxn modelId="{E96BFE18-0AEC-4838-8187-B4B41FA26CF5}" srcId="{84C6D042-49EA-45BF-BF34-4520D2F4952C}" destId="{77654ABF-E368-4AAC-AE34-686D9E2BDB5E}" srcOrd="0" destOrd="0" parTransId="{17DD1F40-E0E8-40AA-8817-9C6BB96D4C1F}" sibTransId="{C46BCBCF-89BE-4E9E-8597-174E358AEE34}"/>
    <dgm:cxn modelId="{3B47A219-3AC2-4F75-9546-BF9FB05A62B3}" srcId="{64BF0DCD-E488-4C77-B299-EA375E7B1659}" destId="{84C6D042-49EA-45BF-BF34-4520D2F4952C}" srcOrd="1" destOrd="0" parTransId="{035B6CC2-D8FE-40C1-8735-6CFE06391818}" sibTransId="{4541ADEB-CFBF-4468-A2F9-141754A6501A}"/>
    <dgm:cxn modelId="{A8D08320-8C08-4F9A-BCB6-FF6565057F3D}" type="presOf" srcId="{38A58C8F-3D4D-4C41-84EC-1E7E5CD045C0}" destId="{AD34648F-7D87-49A8-ACEF-388E87F344EC}" srcOrd="0" destOrd="2" presId="urn:microsoft.com/office/officeart/2005/8/layout/hList1"/>
    <dgm:cxn modelId="{C7F72B26-3221-4FE6-85FC-C27C1559A31B}" type="presOf" srcId="{4BC759EE-4BBD-45C1-A456-C6DBD3995E8B}" destId="{AD34648F-7D87-49A8-ACEF-388E87F344EC}" srcOrd="0" destOrd="6" presId="urn:microsoft.com/office/officeart/2005/8/layout/hList1"/>
    <dgm:cxn modelId="{4DD8B038-0A05-4935-AD67-C45E47A1B60F}" type="presOf" srcId="{E9F146BC-EDFF-458C-B75C-2311AE666945}" destId="{AD34648F-7D87-49A8-ACEF-388E87F344EC}" srcOrd="0" destOrd="4" presId="urn:microsoft.com/office/officeart/2005/8/layout/hList1"/>
    <dgm:cxn modelId="{669A4F5D-CC2B-4877-80C7-570B8200749B}" type="presOf" srcId="{E2751BB0-CE0C-4DC9-9092-C1DB48F21F5F}" destId="{AD34648F-7D87-49A8-ACEF-388E87F344EC}" srcOrd="0" destOrd="1" presId="urn:microsoft.com/office/officeart/2005/8/layout/hList1"/>
    <dgm:cxn modelId="{7F204644-4576-46AF-9FCF-DD09ACD388F9}" srcId="{456D1D49-6979-4A1B-B069-CC14616C89C5}" destId="{416A51FF-50BA-4769-A9B3-8FC6714DC899}" srcOrd="1" destOrd="0" parTransId="{D1BF2092-A472-43ED-A548-CDE201F5C24F}" sibTransId="{998B3A49-3DD8-4950-9319-00281840E684}"/>
    <dgm:cxn modelId="{C5D7C64B-2638-4CEE-B662-C96D87D4F008}" srcId="{456D1D49-6979-4A1B-B069-CC14616C89C5}" destId="{9F8A8E49-522D-4085-9A5C-6E559173B8DA}" srcOrd="2" destOrd="0" parTransId="{4D397B02-DB34-40B8-8657-4F8635D24769}" sibTransId="{BC72DF80-36C6-4071-B0FD-112090AEE4FD}"/>
    <dgm:cxn modelId="{A3EFB94C-B9CF-4724-8C74-039911C6E99C}" srcId="{456D1D49-6979-4A1B-B069-CC14616C89C5}" destId="{1CC54FFA-7C20-4DA1-AA81-7DE6D85DE4BF}" srcOrd="0" destOrd="0" parTransId="{5DD522A8-0DF6-4FA6-B3CD-DCBA093E2F82}" sibTransId="{304C4A10-5309-4000-85E8-A91EF32E0570}"/>
    <dgm:cxn modelId="{9559F06F-ED52-4545-8861-4339DD8A6CB8}" type="presOf" srcId="{64BF0DCD-E488-4C77-B299-EA375E7B1659}" destId="{D9444157-FC01-4DF3-B374-D97F2906D86C}" srcOrd="0" destOrd="0" presId="urn:microsoft.com/office/officeart/2005/8/layout/hList1"/>
    <dgm:cxn modelId="{3ACB1670-4C58-400F-AA64-6B17D0F16322}" type="presOf" srcId="{416A51FF-50BA-4769-A9B3-8FC6714DC899}" destId="{E00CBA4F-BD30-43E5-804F-0C1AFABFED89}" srcOrd="0" destOrd="1" presId="urn:microsoft.com/office/officeart/2005/8/layout/hList1"/>
    <dgm:cxn modelId="{94EB6C50-CA1E-46F4-AA3E-79EEBFF90CCB}" type="presOf" srcId="{877304CA-405D-4EF7-8C70-AEAC1D9CC12C}" destId="{AD34648F-7D87-49A8-ACEF-388E87F344EC}" srcOrd="0" destOrd="3" presId="urn:microsoft.com/office/officeart/2005/8/layout/hList1"/>
    <dgm:cxn modelId="{514D4471-3E8A-4534-89D5-5A65076631FE}" type="presOf" srcId="{9F8A8E49-522D-4085-9A5C-6E559173B8DA}" destId="{E00CBA4F-BD30-43E5-804F-0C1AFABFED89}" srcOrd="0" destOrd="2" presId="urn:microsoft.com/office/officeart/2005/8/layout/hList1"/>
    <dgm:cxn modelId="{A40D4D78-9D55-4BCC-B274-C7F3CF875141}" type="presOf" srcId="{1CC54FFA-7C20-4DA1-AA81-7DE6D85DE4BF}" destId="{E00CBA4F-BD30-43E5-804F-0C1AFABFED89}" srcOrd="0" destOrd="0" presId="urn:microsoft.com/office/officeart/2005/8/layout/hList1"/>
    <dgm:cxn modelId="{CE5C5958-C54C-4B66-AC4E-39289A7FC1DC}" srcId="{84C6D042-49EA-45BF-BF34-4520D2F4952C}" destId="{799E6B04-6284-4FBF-A3E4-FECD49E6A90A}" srcOrd="5" destOrd="0" parTransId="{7B6724DA-5DB7-4969-8D23-AFC0E0773708}" sibTransId="{8D69D8F0-08F2-49C8-BFB1-298D57ED2F93}"/>
    <dgm:cxn modelId="{F1B7585A-52D3-4D51-A737-C8DBD0D8CB0B}" srcId="{84C6D042-49EA-45BF-BF34-4520D2F4952C}" destId="{E9F146BC-EDFF-458C-B75C-2311AE666945}" srcOrd="4" destOrd="0" parTransId="{21C7A925-3964-4724-A588-324CFE199F3C}" sibTransId="{C6B06B2E-9644-4DE7-B458-F59D67196DC8}"/>
    <dgm:cxn modelId="{CA7FD07A-EAE0-4F9E-8E5D-E6A380D1CCE4}" type="presOf" srcId="{861CFCB4-98B4-45B6-BAE2-B880CC9E5655}" destId="{E00CBA4F-BD30-43E5-804F-0C1AFABFED89}" srcOrd="0" destOrd="3" presId="urn:microsoft.com/office/officeart/2005/8/layout/hList1"/>
    <dgm:cxn modelId="{7DEEC481-57AD-4CB6-8DB2-F05DB916A9A6}" srcId="{84C6D042-49EA-45BF-BF34-4520D2F4952C}" destId="{4BC759EE-4BBD-45C1-A456-C6DBD3995E8B}" srcOrd="6" destOrd="0" parTransId="{A92F9139-1B15-4528-84DB-88A081D21850}" sibTransId="{6BA9C988-2CC2-4EB1-96B0-1F5152B0D754}"/>
    <dgm:cxn modelId="{71955B95-A3EC-4EFB-A238-DF9687F21FC2}" type="presOf" srcId="{456D1D49-6979-4A1B-B069-CC14616C89C5}" destId="{DECFE222-2D5A-4A1B-9046-4D065BA79C36}" srcOrd="0" destOrd="0" presId="urn:microsoft.com/office/officeart/2005/8/layout/hList1"/>
    <dgm:cxn modelId="{B19412A0-4B5C-47DB-AAF9-8F74FBA614C5}" type="presOf" srcId="{9893C4C8-7CDC-42E7-A899-41E5F12D4289}" destId="{E00CBA4F-BD30-43E5-804F-0C1AFABFED89}" srcOrd="0" destOrd="4" presId="urn:microsoft.com/office/officeart/2005/8/layout/hList1"/>
    <dgm:cxn modelId="{D355EAAD-D1A7-4A90-B7E1-B88CA350CB46}" type="presOf" srcId="{84C6D042-49EA-45BF-BF34-4520D2F4952C}" destId="{45D8A25D-87CA-4E0A-85F2-3D16A7C72C1D}" srcOrd="0" destOrd="0" presId="urn:microsoft.com/office/officeart/2005/8/layout/hList1"/>
    <dgm:cxn modelId="{42F34CAE-D158-4E2F-845D-822CF882EC92}" srcId="{456D1D49-6979-4A1B-B069-CC14616C89C5}" destId="{861CFCB4-98B4-45B6-BAE2-B880CC9E5655}" srcOrd="3" destOrd="0" parTransId="{0A5A0CCD-DFDA-4959-A69B-2BC358AFA8F6}" sibTransId="{CF3E7107-0043-4018-A7A5-9BCBA3A42497}"/>
    <dgm:cxn modelId="{58E8E1B5-72C9-4FBD-8DDA-EDDF61AA7849}" srcId="{84C6D042-49EA-45BF-BF34-4520D2F4952C}" destId="{E2751BB0-CE0C-4DC9-9092-C1DB48F21F5F}" srcOrd="1" destOrd="0" parTransId="{8320C4EF-E2F9-4392-9B8F-A785C4C728BB}" sibTransId="{933B252D-9329-4419-AD11-90E29EFDBC4F}"/>
    <dgm:cxn modelId="{5C1882B6-71BF-42B2-8F9E-00D5C2105316}" type="presOf" srcId="{77654ABF-E368-4AAC-AE34-686D9E2BDB5E}" destId="{AD34648F-7D87-49A8-ACEF-388E87F344EC}" srcOrd="0" destOrd="0" presId="urn:microsoft.com/office/officeart/2005/8/layout/hList1"/>
    <dgm:cxn modelId="{1B6B91BD-FF66-42EB-AE69-7BAEADEFA8DC}" srcId="{64BF0DCD-E488-4C77-B299-EA375E7B1659}" destId="{456D1D49-6979-4A1B-B069-CC14616C89C5}" srcOrd="0" destOrd="0" parTransId="{4726CEC5-2192-4EB0-869C-847C34107D6B}" sibTransId="{D5DA2F46-75CA-48BE-B4FE-668DDF4397FC}"/>
    <dgm:cxn modelId="{087B96E3-B086-4884-B5F3-48A49387373C}" srcId="{84C6D042-49EA-45BF-BF34-4520D2F4952C}" destId="{877304CA-405D-4EF7-8C70-AEAC1D9CC12C}" srcOrd="3" destOrd="0" parTransId="{5E25B814-8E08-4381-BAE9-CED23AEE97BC}" sibTransId="{81E53434-112A-41E9-8E19-7304E6676984}"/>
    <dgm:cxn modelId="{B7A2E2C1-EC34-4A5D-B2BC-3725BD6CDAC4}" type="presParOf" srcId="{D9444157-FC01-4DF3-B374-D97F2906D86C}" destId="{1B9B13D9-BA84-4C8A-A7F1-2A82B8E9B0FC}" srcOrd="0" destOrd="0" presId="urn:microsoft.com/office/officeart/2005/8/layout/hList1"/>
    <dgm:cxn modelId="{69DD68C5-A162-465A-A3B0-24F7C18B24B6}" type="presParOf" srcId="{1B9B13D9-BA84-4C8A-A7F1-2A82B8E9B0FC}" destId="{DECFE222-2D5A-4A1B-9046-4D065BA79C36}" srcOrd="0" destOrd="0" presId="urn:microsoft.com/office/officeart/2005/8/layout/hList1"/>
    <dgm:cxn modelId="{BF16BDAB-6AD3-4C41-A93B-DB5D35AD5CEE}" type="presParOf" srcId="{1B9B13D9-BA84-4C8A-A7F1-2A82B8E9B0FC}" destId="{E00CBA4F-BD30-43E5-804F-0C1AFABFED89}" srcOrd="1" destOrd="0" presId="urn:microsoft.com/office/officeart/2005/8/layout/hList1"/>
    <dgm:cxn modelId="{D5B8FC0F-BA47-40A3-911F-F4E22D9523D8}" type="presParOf" srcId="{D9444157-FC01-4DF3-B374-D97F2906D86C}" destId="{35678607-AC5C-412C-84CF-3B4AAB2E8368}" srcOrd="1" destOrd="0" presId="urn:microsoft.com/office/officeart/2005/8/layout/hList1"/>
    <dgm:cxn modelId="{CF05D126-C8F4-4EE1-84E8-518E24960A88}" type="presParOf" srcId="{D9444157-FC01-4DF3-B374-D97F2906D86C}" destId="{F37F7AA4-BBBA-4287-926F-BB0E794E0B75}" srcOrd="2" destOrd="0" presId="urn:microsoft.com/office/officeart/2005/8/layout/hList1"/>
    <dgm:cxn modelId="{BE247666-C8C0-497D-A6F9-42C93F3309C9}" type="presParOf" srcId="{F37F7AA4-BBBA-4287-926F-BB0E794E0B75}" destId="{45D8A25D-87CA-4E0A-85F2-3D16A7C72C1D}" srcOrd="0" destOrd="0" presId="urn:microsoft.com/office/officeart/2005/8/layout/hList1"/>
    <dgm:cxn modelId="{59BFD6E9-B41A-4755-9016-E8F609CB1EA6}" type="presParOf" srcId="{F37F7AA4-BBBA-4287-926F-BB0E794E0B75}" destId="{AD34648F-7D87-49A8-ACEF-388E87F344E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B95185-5271-4537-9635-5B0B2AE2AA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55C7050-1816-4F48-8137-089F75DCC4D1}">
      <dgm:prSet/>
      <dgm:spPr/>
      <dgm:t>
        <a:bodyPr/>
        <a:lstStyle/>
        <a:p>
          <a:r>
            <a:rPr lang="en-US" b="1" baseline="0"/>
            <a:t>Batch</a:t>
          </a:r>
          <a:endParaRPr lang="en-US"/>
        </a:p>
      </dgm:t>
    </dgm:pt>
    <dgm:pt modelId="{140DFF5B-9712-4D5E-B971-B2D9333DE225}" type="parTrans" cxnId="{D408DE9C-D54A-45E8-8F0D-EFB2939976E6}">
      <dgm:prSet/>
      <dgm:spPr/>
      <dgm:t>
        <a:bodyPr/>
        <a:lstStyle/>
        <a:p>
          <a:endParaRPr lang="en-US"/>
        </a:p>
      </dgm:t>
    </dgm:pt>
    <dgm:pt modelId="{26BE0BEE-35B6-4687-A137-39A9F0E44FBA}" type="sibTrans" cxnId="{D408DE9C-D54A-45E8-8F0D-EFB2939976E6}">
      <dgm:prSet/>
      <dgm:spPr/>
      <dgm:t>
        <a:bodyPr/>
        <a:lstStyle/>
        <a:p>
          <a:endParaRPr lang="en-US"/>
        </a:p>
      </dgm:t>
    </dgm:pt>
    <dgm:pt modelId="{C7E7001F-8E3F-40AA-B39E-B128BC5E5155}">
      <dgm:prSet/>
      <dgm:spPr/>
      <dgm:t>
        <a:bodyPr/>
        <a:lstStyle/>
        <a:p>
          <a:r>
            <a:rPr lang="en-US" baseline="0"/>
            <a:t>A statement or set of statements submitted to SQL Server by the user (a query), also referred to as a request</a:t>
          </a:r>
          <a:endParaRPr lang="en-US"/>
        </a:p>
      </dgm:t>
    </dgm:pt>
    <dgm:pt modelId="{7267E3B1-FC77-41D2-93E9-7304ED00CE69}" type="parTrans" cxnId="{996BC07D-949C-4D47-89BD-C2CCD3248FF0}">
      <dgm:prSet/>
      <dgm:spPr/>
      <dgm:t>
        <a:bodyPr/>
        <a:lstStyle/>
        <a:p>
          <a:endParaRPr lang="en-US"/>
        </a:p>
      </dgm:t>
    </dgm:pt>
    <dgm:pt modelId="{87ACAD42-5314-44B2-8461-D1B8F04E2D95}" type="sibTrans" cxnId="{996BC07D-949C-4D47-89BD-C2CCD3248FF0}">
      <dgm:prSet/>
      <dgm:spPr/>
      <dgm:t>
        <a:bodyPr/>
        <a:lstStyle/>
        <a:p>
          <a:endParaRPr lang="en-US"/>
        </a:p>
      </dgm:t>
    </dgm:pt>
    <dgm:pt modelId="{6B18C4C1-B91A-43CC-BAE6-BCF1D97F8FF1}">
      <dgm:prSet/>
      <dgm:spPr/>
      <dgm:t>
        <a:bodyPr/>
        <a:lstStyle/>
        <a:p>
          <a:r>
            <a:rPr lang="en-US" baseline="0"/>
            <a:t>Monitor with sys.dm_exec_requests </a:t>
          </a:r>
          <a:endParaRPr lang="en-US" dirty="0"/>
        </a:p>
      </dgm:t>
    </dgm:pt>
    <dgm:pt modelId="{307195AE-2FD3-42A8-9E7C-BF435BF82A39}" type="parTrans" cxnId="{F4D9E3EA-64BC-4DBB-85C0-D68C45E04AB1}">
      <dgm:prSet/>
      <dgm:spPr/>
      <dgm:t>
        <a:bodyPr/>
        <a:lstStyle/>
        <a:p>
          <a:endParaRPr lang="en-US"/>
        </a:p>
      </dgm:t>
    </dgm:pt>
    <dgm:pt modelId="{327B1A75-1710-4F59-B9BD-F05A6DDA723C}" type="sibTrans" cxnId="{F4D9E3EA-64BC-4DBB-85C0-D68C45E04AB1}">
      <dgm:prSet/>
      <dgm:spPr/>
      <dgm:t>
        <a:bodyPr/>
        <a:lstStyle/>
        <a:p>
          <a:endParaRPr lang="en-US"/>
        </a:p>
      </dgm:t>
    </dgm:pt>
    <dgm:pt modelId="{90FBFA1F-18D6-40CE-B8A8-39B75C20E60D}">
      <dgm:prSet/>
      <dgm:spPr/>
      <dgm:t>
        <a:bodyPr/>
        <a:lstStyle/>
        <a:p>
          <a:r>
            <a:rPr lang="en-US" b="1" baseline="0"/>
            <a:t>Task</a:t>
          </a:r>
          <a:endParaRPr lang="en-US"/>
        </a:p>
      </dgm:t>
    </dgm:pt>
    <dgm:pt modelId="{4B7B42D6-985B-42D7-9FB0-BE56B44766BC}" type="parTrans" cxnId="{DF812F31-C2A8-4346-857A-7F02EC4106F5}">
      <dgm:prSet/>
      <dgm:spPr/>
      <dgm:t>
        <a:bodyPr/>
        <a:lstStyle/>
        <a:p>
          <a:endParaRPr lang="en-US"/>
        </a:p>
      </dgm:t>
    </dgm:pt>
    <dgm:pt modelId="{86B88518-74DE-4258-9013-31B149B8779E}" type="sibTrans" cxnId="{DF812F31-C2A8-4346-857A-7F02EC4106F5}">
      <dgm:prSet/>
      <dgm:spPr/>
      <dgm:t>
        <a:bodyPr/>
        <a:lstStyle/>
        <a:p>
          <a:endParaRPr lang="en-US"/>
        </a:p>
      </dgm:t>
    </dgm:pt>
    <dgm:pt modelId="{2835D3F9-98AC-4FB0-A71C-2CE671F9A849}">
      <dgm:prSet/>
      <dgm:spPr/>
      <dgm:t>
        <a:bodyPr/>
        <a:lstStyle/>
        <a:p>
          <a:r>
            <a:rPr lang="en-US" baseline="0"/>
            <a:t>A batch will have one or more tasks (aligns with statements)</a:t>
          </a:r>
          <a:endParaRPr lang="en-US"/>
        </a:p>
      </dgm:t>
    </dgm:pt>
    <dgm:pt modelId="{EEFFA462-6F89-4EF0-B506-E8B31A5925BA}" type="parTrans" cxnId="{B3420FB6-F1B0-4132-B603-35E5771AC8B9}">
      <dgm:prSet/>
      <dgm:spPr/>
      <dgm:t>
        <a:bodyPr/>
        <a:lstStyle/>
        <a:p>
          <a:endParaRPr lang="en-US"/>
        </a:p>
      </dgm:t>
    </dgm:pt>
    <dgm:pt modelId="{88B397D5-9010-4D42-85F3-D48517906106}" type="sibTrans" cxnId="{B3420FB6-F1B0-4132-B603-35E5771AC8B9}">
      <dgm:prSet/>
      <dgm:spPr/>
      <dgm:t>
        <a:bodyPr/>
        <a:lstStyle/>
        <a:p>
          <a:endParaRPr lang="en-US"/>
        </a:p>
      </dgm:t>
    </dgm:pt>
    <dgm:pt modelId="{B2C13AC2-F70B-4249-8434-52E45A2187BA}">
      <dgm:prSet/>
      <dgm:spPr/>
      <dgm:t>
        <a:bodyPr/>
        <a:lstStyle/>
        <a:p>
          <a:r>
            <a:rPr lang="en-US" baseline="0" dirty="0"/>
            <a:t>Monitor with sys.dm_os_tasks</a:t>
          </a:r>
          <a:endParaRPr lang="en-US" dirty="0"/>
        </a:p>
      </dgm:t>
    </dgm:pt>
    <dgm:pt modelId="{4FCE17AC-4DB6-4EA0-B05F-0F5ADAF90099}" type="parTrans" cxnId="{77254CC4-4642-4CB3-A6F0-AAC184E66066}">
      <dgm:prSet/>
      <dgm:spPr/>
      <dgm:t>
        <a:bodyPr/>
        <a:lstStyle/>
        <a:p>
          <a:endParaRPr lang="en-US"/>
        </a:p>
      </dgm:t>
    </dgm:pt>
    <dgm:pt modelId="{04D7D795-73AC-40AC-87FD-68A06CBB2AB0}" type="sibTrans" cxnId="{77254CC4-4642-4CB3-A6F0-AAC184E66066}">
      <dgm:prSet/>
      <dgm:spPr/>
      <dgm:t>
        <a:bodyPr/>
        <a:lstStyle/>
        <a:p>
          <a:endParaRPr lang="en-US"/>
        </a:p>
      </dgm:t>
    </dgm:pt>
    <dgm:pt modelId="{37911ED4-3859-490A-B9A7-61D4FA5F442F}">
      <dgm:prSet/>
      <dgm:spPr/>
      <dgm:t>
        <a:bodyPr/>
        <a:lstStyle/>
        <a:p>
          <a:r>
            <a:rPr lang="en-US" b="1" baseline="0"/>
            <a:t>Worker</a:t>
          </a:r>
          <a:r>
            <a:rPr lang="en-US" baseline="0"/>
            <a:t> </a:t>
          </a:r>
          <a:r>
            <a:rPr lang="en-US" b="1" baseline="0"/>
            <a:t>Thread</a:t>
          </a:r>
          <a:endParaRPr lang="en-US"/>
        </a:p>
      </dgm:t>
    </dgm:pt>
    <dgm:pt modelId="{3F28786E-B68D-48C0-A4EF-DB2BFA11B92A}" type="parTrans" cxnId="{91B2AB04-81EB-42FE-B19A-BAABD9639A05}">
      <dgm:prSet/>
      <dgm:spPr/>
      <dgm:t>
        <a:bodyPr/>
        <a:lstStyle/>
        <a:p>
          <a:endParaRPr lang="en-US"/>
        </a:p>
      </dgm:t>
    </dgm:pt>
    <dgm:pt modelId="{FEBA6F1F-6E7B-42BF-9876-2E85BDB3DF61}" type="sibTrans" cxnId="{91B2AB04-81EB-42FE-B19A-BAABD9639A05}">
      <dgm:prSet/>
      <dgm:spPr/>
      <dgm:t>
        <a:bodyPr/>
        <a:lstStyle/>
        <a:p>
          <a:endParaRPr lang="en-US"/>
        </a:p>
      </dgm:t>
    </dgm:pt>
    <dgm:pt modelId="{F2BFC987-ADF0-4FBF-A12E-657A97CD0B2B}">
      <dgm:prSet/>
      <dgm:spPr/>
      <dgm:t>
        <a:bodyPr/>
        <a:lstStyle/>
        <a:p>
          <a:r>
            <a:rPr lang="en-US" baseline="0" dirty="0"/>
            <a:t>Each task will be assigned to a single worker thread for the life of the task</a:t>
          </a:r>
          <a:endParaRPr lang="en-US" dirty="0"/>
        </a:p>
      </dgm:t>
    </dgm:pt>
    <dgm:pt modelId="{D8D7E79C-124A-4354-9644-63A6B4302249}" type="parTrans" cxnId="{C552D862-D439-4DE8-A774-56E85F244B47}">
      <dgm:prSet/>
      <dgm:spPr/>
      <dgm:t>
        <a:bodyPr/>
        <a:lstStyle/>
        <a:p>
          <a:endParaRPr lang="en-US"/>
        </a:p>
      </dgm:t>
    </dgm:pt>
    <dgm:pt modelId="{5326DA49-DCE6-4A81-A919-0CDEDD8F85FC}" type="sibTrans" cxnId="{C552D862-D439-4DE8-A774-56E85F244B47}">
      <dgm:prSet/>
      <dgm:spPr/>
      <dgm:t>
        <a:bodyPr/>
        <a:lstStyle/>
        <a:p>
          <a:endParaRPr lang="en-US"/>
        </a:p>
      </dgm:t>
    </dgm:pt>
    <dgm:pt modelId="{0EECEF38-0FF6-4850-AE8C-837976071C75}">
      <dgm:prSet/>
      <dgm:spPr/>
      <dgm:t>
        <a:bodyPr/>
        <a:lstStyle/>
        <a:p>
          <a:r>
            <a:rPr lang="en-US" baseline="0" dirty="0"/>
            <a:t>Monitor with </a:t>
          </a:r>
          <a:r>
            <a:rPr lang="en-US" baseline="0" dirty="0" err="1"/>
            <a:t>sys.dm_os_workers</a:t>
          </a:r>
          <a:endParaRPr lang="en-US" dirty="0"/>
        </a:p>
      </dgm:t>
    </dgm:pt>
    <dgm:pt modelId="{7A1FE200-A22E-4E68-83D2-864D13D39FA0}" type="parTrans" cxnId="{081AB8D0-D6AD-4BDE-AF3D-2D0E063751DD}">
      <dgm:prSet/>
      <dgm:spPr/>
      <dgm:t>
        <a:bodyPr/>
        <a:lstStyle/>
        <a:p>
          <a:endParaRPr lang="en-US"/>
        </a:p>
      </dgm:t>
    </dgm:pt>
    <dgm:pt modelId="{0F6AA50D-E6FA-4877-A9F6-53CC5541A82C}" type="sibTrans" cxnId="{081AB8D0-D6AD-4BDE-AF3D-2D0E063751DD}">
      <dgm:prSet/>
      <dgm:spPr/>
      <dgm:t>
        <a:bodyPr/>
        <a:lstStyle/>
        <a:p>
          <a:endParaRPr lang="en-US"/>
        </a:p>
      </dgm:t>
    </dgm:pt>
    <dgm:pt modelId="{D3CBCC7D-C01A-4941-80CB-5C7B55B8B1BE}" type="pres">
      <dgm:prSet presAssocID="{EDB95185-5271-4537-9635-5B0B2AE2AA66}" presName="linear" presStyleCnt="0">
        <dgm:presLayoutVars>
          <dgm:animLvl val="lvl"/>
          <dgm:resizeHandles val="exact"/>
        </dgm:presLayoutVars>
      </dgm:prSet>
      <dgm:spPr/>
    </dgm:pt>
    <dgm:pt modelId="{389C90E9-1622-49BB-A182-28FAD8B80E3C}" type="pres">
      <dgm:prSet presAssocID="{455C7050-1816-4F48-8137-089F75DCC4D1}" presName="parentText" presStyleLbl="node1" presStyleIdx="0" presStyleCnt="3">
        <dgm:presLayoutVars>
          <dgm:chMax val="0"/>
          <dgm:bulletEnabled val="1"/>
        </dgm:presLayoutVars>
      </dgm:prSet>
      <dgm:spPr/>
    </dgm:pt>
    <dgm:pt modelId="{C4D172BD-3A27-46B8-886B-891BF3BE8CB8}" type="pres">
      <dgm:prSet presAssocID="{455C7050-1816-4F48-8137-089F75DCC4D1}" presName="childText" presStyleLbl="revTx" presStyleIdx="0" presStyleCnt="3">
        <dgm:presLayoutVars>
          <dgm:bulletEnabled val="1"/>
        </dgm:presLayoutVars>
      </dgm:prSet>
      <dgm:spPr/>
    </dgm:pt>
    <dgm:pt modelId="{5DD6315D-A3AF-4A66-B6E1-1F576C5DD880}" type="pres">
      <dgm:prSet presAssocID="{90FBFA1F-18D6-40CE-B8A8-39B75C20E60D}" presName="parentText" presStyleLbl="node1" presStyleIdx="1" presStyleCnt="3">
        <dgm:presLayoutVars>
          <dgm:chMax val="0"/>
          <dgm:bulletEnabled val="1"/>
        </dgm:presLayoutVars>
      </dgm:prSet>
      <dgm:spPr/>
    </dgm:pt>
    <dgm:pt modelId="{49F8B814-6CBE-4CAF-B0B6-2B5768970CEB}" type="pres">
      <dgm:prSet presAssocID="{90FBFA1F-18D6-40CE-B8A8-39B75C20E60D}" presName="childText" presStyleLbl="revTx" presStyleIdx="1" presStyleCnt="3">
        <dgm:presLayoutVars>
          <dgm:bulletEnabled val="1"/>
        </dgm:presLayoutVars>
      </dgm:prSet>
      <dgm:spPr/>
    </dgm:pt>
    <dgm:pt modelId="{CB7BEE8D-BC86-4209-BE73-55173F086263}" type="pres">
      <dgm:prSet presAssocID="{37911ED4-3859-490A-B9A7-61D4FA5F442F}" presName="parentText" presStyleLbl="node1" presStyleIdx="2" presStyleCnt="3">
        <dgm:presLayoutVars>
          <dgm:chMax val="0"/>
          <dgm:bulletEnabled val="1"/>
        </dgm:presLayoutVars>
      </dgm:prSet>
      <dgm:spPr/>
    </dgm:pt>
    <dgm:pt modelId="{89DE0FF6-00AD-4E7B-A269-DE37D9E8D853}" type="pres">
      <dgm:prSet presAssocID="{37911ED4-3859-490A-B9A7-61D4FA5F442F}" presName="childText" presStyleLbl="revTx" presStyleIdx="2" presStyleCnt="3">
        <dgm:presLayoutVars>
          <dgm:bulletEnabled val="1"/>
        </dgm:presLayoutVars>
      </dgm:prSet>
      <dgm:spPr/>
    </dgm:pt>
  </dgm:ptLst>
  <dgm:cxnLst>
    <dgm:cxn modelId="{91B2AB04-81EB-42FE-B19A-BAABD9639A05}" srcId="{EDB95185-5271-4537-9635-5B0B2AE2AA66}" destId="{37911ED4-3859-490A-B9A7-61D4FA5F442F}" srcOrd="2" destOrd="0" parTransId="{3F28786E-B68D-48C0-A4EF-DB2BFA11B92A}" sibTransId="{FEBA6F1F-6E7B-42BF-9876-2E85BDB3DF61}"/>
    <dgm:cxn modelId="{4FEF7506-0013-4759-A168-F5B663BFB9C8}" type="presOf" srcId="{455C7050-1816-4F48-8137-089F75DCC4D1}" destId="{389C90E9-1622-49BB-A182-28FAD8B80E3C}" srcOrd="0" destOrd="0" presId="urn:microsoft.com/office/officeart/2005/8/layout/vList2"/>
    <dgm:cxn modelId="{DF812F31-C2A8-4346-857A-7F02EC4106F5}" srcId="{EDB95185-5271-4537-9635-5B0B2AE2AA66}" destId="{90FBFA1F-18D6-40CE-B8A8-39B75C20E60D}" srcOrd="1" destOrd="0" parTransId="{4B7B42D6-985B-42D7-9FB0-BE56B44766BC}" sibTransId="{86B88518-74DE-4258-9013-31B149B8779E}"/>
    <dgm:cxn modelId="{0A1A6836-7E5B-4D4B-9EF3-3F0D5FE1BC49}" type="presOf" srcId="{B2C13AC2-F70B-4249-8434-52E45A2187BA}" destId="{49F8B814-6CBE-4CAF-B0B6-2B5768970CEB}" srcOrd="0" destOrd="1" presId="urn:microsoft.com/office/officeart/2005/8/layout/vList2"/>
    <dgm:cxn modelId="{9EECED3C-0EF5-4AB9-8B94-C7B2EF601779}" type="presOf" srcId="{C7E7001F-8E3F-40AA-B39E-B128BC5E5155}" destId="{C4D172BD-3A27-46B8-886B-891BF3BE8CB8}" srcOrd="0" destOrd="0" presId="urn:microsoft.com/office/officeart/2005/8/layout/vList2"/>
    <dgm:cxn modelId="{321C705C-5972-4E36-AA8F-3191BE964E99}" type="presOf" srcId="{37911ED4-3859-490A-B9A7-61D4FA5F442F}" destId="{CB7BEE8D-BC86-4209-BE73-55173F086263}" srcOrd="0" destOrd="0" presId="urn:microsoft.com/office/officeart/2005/8/layout/vList2"/>
    <dgm:cxn modelId="{C552D862-D439-4DE8-A774-56E85F244B47}" srcId="{37911ED4-3859-490A-B9A7-61D4FA5F442F}" destId="{F2BFC987-ADF0-4FBF-A12E-657A97CD0B2B}" srcOrd="0" destOrd="0" parTransId="{D8D7E79C-124A-4354-9644-63A6B4302249}" sibTransId="{5326DA49-DCE6-4A81-A919-0CDEDD8F85FC}"/>
    <dgm:cxn modelId="{EA14914D-B89A-427A-8DED-38BA5885ED1D}" type="presOf" srcId="{90FBFA1F-18D6-40CE-B8A8-39B75C20E60D}" destId="{5DD6315D-A3AF-4A66-B6E1-1F576C5DD880}" srcOrd="0" destOrd="0" presId="urn:microsoft.com/office/officeart/2005/8/layout/vList2"/>
    <dgm:cxn modelId="{996BC07D-949C-4D47-89BD-C2CCD3248FF0}" srcId="{455C7050-1816-4F48-8137-089F75DCC4D1}" destId="{C7E7001F-8E3F-40AA-B39E-B128BC5E5155}" srcOrd="0" destOrd="0" parTransId="{7267E3B1-FC77-41D2-93E9-7304ED00CE69}" sibTransId="{87ACAD42-5314-44B2-8461-D1B8F04E2D95}"/>
    <dgm:cxn modelId="{D408DE9C-D54A-45E8-8F0D-EFB2939976E6}" srcId="{EDB95185-5271-4537-9635-5B0B2AE2AA66}" destId="{455C7050-1816-4F48-8137-089F75DCC4D1}" srcOrd="0" destOrd="0" parTransId="{140DFF5B-9712-4D5E-B971-B2D9333DE225}" sibTransId="{26BE0BEE-35B6-4687-A137-39A9F0E44FBA}"/>
    <dgm:cxn modelId="{B3420FB6-F1B0-4132-B603-35E5771AC8B9}" srcId="{90FBFA1F-18D6-40CE-B8A8-39B75C20E60D}" destId="{2835D3F9-98AC-4FB0-A71C-2CE671F9A849}" srcOrd="0" destOrd="0" parTransId="{EEFFA462-6F89-4EF0-B506-E8B31A5925BA}" sibTransId="{88B397D5-9010-4D42-85F3-D48517906106}"/>
    <dgm:cxn modelId="{AFC81BB9-A77C-497D-926B-968597638BFA}" type="presOf" srcId="{0EECEF38-0FF6-4850-AE8C-837976071C75}" destId="{89DE0FF6-00AD-4E7B-A269-DE37D9E8D853}" srcOrd="0" destOrd="1" presId="urn:microsoft.com/office/officeart/2005/8/layout/vList2"/>
    <dgm:cxn modelId="{702CB3BF-923A-4EB0-B2E0-2D2EB0462671}" type="presOf" srcId="{2835D3F9-98AC-4FB0-A71C-2CE671F9A849}" destId="{49F8B814-6CBE-4CAF-B0B6-2B5768970CEB}" srcOrd="0" destOrd="0" presId="urn:microsoft.com/office/officeart/2005/8/layout/vList2"/>
    <dgm:cxn modelId="{77254CC4-4642-4CB3-A6F0-AAC184E66066}" srcId="{90FBFA1F-18D6-40CE-B8A8-39B75C20E60D}" destId="{B2C13AC2-F70B-4249-8434-52E45A2187BA}" srcOrd="1" destOrd="0" parTransId="{4FCE17AC-4DB6-4EA0-B05F-0F5ADAF90099}" sibTransId="{04D7D795-73AC-40AC-87FD-68A06CBB2AB0}"/>
    <dgm:cxn modelId="{9A4A13C5-0EC0-469E-AE22-00C84D050CFA}" type="presOf" srcId="{6B18C4C1-B91A-43CC-BAE6-BCF1D97F8FF1}" destId="{C4D172BD-3A27-46B8-886B-891BF3BE8CB8}" srcOrd="0" destOrd="1" presId="urn:microsoft.com/office/officeart/2005/8/layout/vList2"/>
    <dgm:cxn modelId="{36A658C9-F1A6-4DE0-B00D-36E0431106CA}" type="presOf" srcId="{EDB95185-5271-4537-9635-5B0B2AE2AA66}" destId="{D3CBCC7D-C01A-4941-80CB-5C7B55B8B1BE}" srcOrd="0" destOrd="0" presId="urn:microsoft.com/office/officeart/2005/8/layout/vList2"/>
    <dgm:cxn modelId="{BEF877CC-02F8-4860-A0C1-32A97BD98FB0}" type="presOf" srcId="{F2BFC987-ADF0-4FBF-A12E-657A97CD0B2B}" destId="{89DE0FF6-00AD-4E7B-A269-DE37D9E8D853}" srcOrd="0" destOrd="0" presId="urn:microsoft.com/office/officeart/2005/8/layout/vList2"/>
    <dgm:cxn modelId="{081AB8D0-D6AD-4BDE-AF3D-2D0E063751DD}" srcId="{37911ED4-3859-490A-B9A7-61D4FA5F442F}" destId="{0EECEF38-0FF6-4850-AE8C-837976071C75}" srcOrd="1" destOrd="0" parTransId="{7A1FE200-A22E-4E68-83D2-864D13D39FA0}" sibTransId="{0F6AA50D-E6FA-4877-A9F6-53CC5541A82C}"/>
    <dgm:cxn modelId="{F4D9E3EA-64BC-4DBB-85C0-D68C45E04AB1}" srcId="{455C7050-1816-4F48-8137-089F75DCC4D1}" destId="{6B18C4C1-B91A-43CC-BAE6-BCF1D97F8FF1}" srcOrd="1" destOrd="0" parTransId="{307195AE-2FD3-42A8-9E7C-BF435BF82A39}" sibTransId="{327B1A75-1710-4F59-B9BD-F05A6DDA723C}"/>
    <dgm:cxn modelId="{421EA9E0-2DC9-46CC-A3C4-835AC61B9BEF}" type="presParOf" srcId="{D3CBCC7D-C01A-4941-80CB-5C7B55B8B1BE}" destId="{389C90E9-1622-49BB-A182-28FAD8B80E3C}" srcOrd="0" destOrd="0" presId="urn:microsoft.com/office/officeart/2005/8/layout/vList2"/>
    <dgm:cxn modelId="{67BB2E8C-4E01-4B80-83B3-6E9ACECC4BB4}" type="presParOf" srcId="{D3CBCC7D-C01A-4941-80CB-5C7B55B8B1BE}" destId="{C4D172BD-3A27-46B8-886B-891BF3BE8CB8}" srcOrd="1" destOrd="0" presId="urn:microsoft.com/office/officeart/2005/8/layout/vList2"/>
    <dgm:cxn modelId="{23937501-D582-4ADD-B72B-F300A0C32D92}" type="presParOf" srcId="{D3CBCC7D-C01A-4941-80CB-5C7B55B8B1BE}" destId="{5DD6315D-A3AF-4A66-B6E1-1F576C5DD880}" srcOrd="2" destOrd="0" presId="urn:microsoft.com/office/officeart/2005/8/layout/vList2"/>
    <dgm:cxn modelId="{FE60F8A2-AB64-461C-90C8-C3ED612662B7}" type="presParOf" srcId="{D3CBCC7D-C01A-4941-80CB-5C7B55B8B1BE}" destId="{49F8B814-6CBE-4CAF-B0B6-2B5768970CEB}" srcOrd="3" destOrd="0" presId="urn:microsoft.com/office/officeart/2005/8/layout/vList2"/>
    <dgm:cxn modelId="{FBCAD441-CECF-47E8-8C3A-EB0AECDB85E1}" type="presParOf" srcId="{D3CBCC7D-C01A-4941-80CB-5C7B55B8B1BE}" destId="{CB7BEE8D-BC86-4209-BE73-55173F086263}" srcOrd="4" destOrd="0" presId="urn:microsoft.com/office/officeart/2005/8/layout/vList2"/>
    <dgm:cxn modelId="{B75C2454-2C3F-4B03-8E63-AF24C8065D41}" type="presParOf" srcId="{D3CBCC7D-C01A-4941-80CB-5C7B55B8B1BE}" destId="{89DE0FF6-00AD-4E7B-A269-DE37D9E8D853}"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DCBEA9-87D6-493A-9CF2-E87BDBDE8E2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01021F09-2D1F-4D03-B46D-943823055552}">
      <dgm:prSet custT="1"/>
      <dgm:spPr/>
      <dgm:t>
        <a:bodyPr/>
        <a:lstStyle/>
        <a:p>
          <a:r>
            <a:rPr lang="en-GB" sz="3600" b="1" dirty="0"/>
            <a:t>Runnable: </a:t>
          </a:r>
          <a:r>
            <a:rPr lang="en-GB" sz="3600" b="0" dirty="0"/>
            <a:t>The thread is currently in the Runnable Queue waiting to execute. (First In, First Out). </a:t>
          </a:r>
          <a:endParaRPr lang="en-US" sz="3600" dirty="0"/>
        </a:p>
      </dgm:t>
    </dgm:pt>
    <dgm:pt modelId="{B6EE58E1-780D-4FFB-8080-2277ED422268}" type="sibTrans" cxnId="{DC458517-008E-491D-9CC1-EC898C7BE308}">
      <dgm:prSet/>
      <dgm:spPr/>
      <dgm:t>
        <a:bodyPr/>
        <a:lstStyle/>
        <a:p>
          <a:endParaRPr lang="en-US"/>
        </a:p>
      </dgm:t>
    </dgm:pt>
    <dgm:pt modelId="{BD316740-22E8-4D35-BB2E-B151094E3349}" type="parTrans" cxnId="{DC458517-008E-491D-9CC1-EC898C7BE308}">
      <dgm:prSet/>
      <dgm:spPr/>
      <dgm:t>
        <a:bodyPr/>
        <a:lstStyle/>
        <a:p>
          <a:endParaRPr lang="en-US"/>
        </a:p>
      </dgm:t>
    </dgm:pt>
    <dgm:pt modelId="{AA931836-67EC-4C25-BD7C-03AE368C6DE3}">
      <dgm:prSet custT="1"/>
      <dgm:spPr/>
      <dgm:t>
        <a:bodyPr/>
        <a:lstStyle/>
        <a:p>
          <a:r>
            <a:rPr lang="en-GB" sz="3600" b="1" dirty="0"/>
            <a:t>Running: </a:t>
          </a:r>
          <a:r>
            <a:rPr lang="en-GB" sz="3600" dirty="0"/>
            <a:t>One active thread executing on a processor. </a:t>
          </a:r>
          <a:endParaRPr lang="en-US" sz="3600" dirty="0"/>
        </a:p>
      </dgm:t>
    </dgm:pt>
    <dgm:pt modelId="{B2538DD4-1D4E-4674-A610-22F8C381980D}" type="parTrans" cxnId="{9767E367-7897-46A7-B23F-0DCCF99666B5}">
      <dgm:prSet/>
      <dgm:spPr/>
      <dgm:t>
        <a:bodyPr/>
        <a:lstStyle/>
        <a:p>
          <a:endParaRPr lang="en-US"/>
        </a:p>
      </dgm:t>
    </dgm:pt>
    <dgm:pt modelId="{297D9F4C-0808-42EA-84BB-272EC62A69E6}" type="sibTrans" cxnId="{9767E367-7897-46A7-B23F-0DCCF99666B5}">
      <dgm:prSet/>
      <dgm:spPr/>
      <dgm:t>
        <a:bodyPr/>
        <a:lstStyle/>
        <a:p>
          <a:endParaRPr lang="en-US"/>
        </a:p>
      </dgm:t>
    </dgm:pt>
    <dgm:pt modelId="{6257F6B1-71E7-400C-AAE9-B78DAF42AAA9}">
      <dgm:prSet custT="1"/>
      <dgm:spPr/>
      <dgm:t>
        <a:bodyPr/>
        <a:lstStyle/>
        <a:p>
          <a:r>
            <a:rPr lang="en-GB" sz="3600" b="1"/>
            <a:t>Suspended: </a:t>
          </a:r>
          <a:r>
            <a:rPr lang="en-GB" sz="3600" b="0"/>
            <a:t>Placed on a Waiter List waiting for a resource other than a processor. (No specific order).</a:t>
          </a:r>
          <a:endParaRPr lang="en-US" sz="3600" dirty="0"/>
        </a:p>
      </dgm:t>
    </dgm:pt>
    <dgm:pt modelId="{13AC8EEF-F1E3-4F2C-B36B-555CD2A070A0}" type="parTrans" cxnId="{4EE89B7C-D610-404B-81EA-CB1052AF7EF7}">
      <dgm:prSet/>
      <dgm:spPr/>
      <dgm:t>
        <a:bodyPr/>
        <a:lstStyle/>
        <a:p>
          <a:endParaRPr lang="en-US"/>
        </a:p>
      </dgm:t>
    </dgm:pt>
    <dgm:pt modelId="{C981F7D8-194D-4534-BC92-07C9F82551F8}" type="sibTrans" cxnId="{4EE89B7C-D610-404B-81EA-CB1052AF7EF7}">
      <dgm:prSet/>
      <dgm:spPr/>
      <dgm:t>
        <a:bodyPr/>
        <a:lstStyle/>
        <a:p>
          <a:endParaRPr lang="en-US"/>
        </a:p>
      </dgm:t>
    </dgm:pt>
    <dgm:pt modelId="{99BFF411-CC4F-4F26-9A66-F5F2C462B78B}" type="pres">
      <dgm:prSet presAssocID="{C1DCBEA9-87D6-493A-9CF2-E87BDBDE8E22}" presName="linear" presStyleCnt="0">
        <dgm:presLayoutVars>
          <dgm:animLvl val="lvl"/>
          <dgm:resizeHandles val="exact"/>
        </dgm:presLayoutVars>
      </dgm:prSet>
      <dgm:spPr/>
    </dgm:pt>
    <dgm:pt modelId="{15CD9A8C-3E0A-4D13-A7FE-D583CD7C92AF}" type="pres">
      <dgm:prSet presAssocID="{01021F09-2D1F-4D03-B46D-943823055552}" presName="parentText" presStyleLbl="node1" presStyleIdx="0" presStyleCnt="3">
        <dgm:presLayoutVars>
          <dgm:chMax val="0"/>
          <dgm:bulletEnabled val="1"/>
        </dgm:presLayoutVars>
      </dgm:prSet>
      <dgm:spPr/>
    </dgm:pt>
    <dgm:pt modelId="{FCBEA8A0-9BF0-4EEA-8677-AEB54DE00D0C}" type="pres">
      <dgm:prSet presAssocID="{B6EE58E1-780D-4FFB-8080-2277ED422268}" presName="spacer" presStyleCnt="0"/>
      <dgm:spPr/>
    </dgm:pt>
    <dgm:pt modelId="{6B847B8C-D7F0-4974-8DFF-2B5BA70AB85F}" type="pres">
      <dgm:prSet presAssocID="{AA931836-67EC-4C25-BD7C-03AE368C6DE3}" presName="parentText" presStyleLbl="node1" presStyleIdx="1" presStyleCnt="3">
        <dgm:presLayoutVars>
          <dgm:chMax val="0"/>
          <dgm:bulletEnabled val="1"/>
        </dgm:presLayoutVars>
      </dgm:prSet>
      <dgm:spPr/>
    </dgm:pt>
    <dgm:pt modelId="{8A8EA9BB-1594-4664-BE33-E2CAD20E9CB3}" type="pres">
      <dgm:prSet presAssocID="{297D9F4C-0808-42EA-84BB-272EC62A69E6}" presName="spacer" presStyleCnt="0"/>
      <dgm:spPr/>
    </dgm:pt>
    <dgm:pt modelId="{C33A9ECD-F177-41F7-B563-4EDE05550E66}" type="pres">
      <dgm:prSet presAssocID="{6257F6B1-71E7-400C-AAE9-B78DAF42AAA9}" presName="parentText" presStyleLbl="node1" presStyleIdx="2" presStyleCnt="3" custLinFactNeighborY="0">
        <dgm:presLayoutVars>
          <dgm:chMax val="0"/>
          <dgm:bulletEnabled val="1"/>
        </dgm:presLayoutVars>
      </dgm:prSet>
      <dgm:spPr/>
    </dgm:pt>
  </dgm:ptLst>
  <dgm:cxnLst>
    <dgm:cxn modelId="{DC458517-008E-491D-9CC1-EC898C7BE308}" srcId="{C1DCBEA9-87D6-493A-9CF2-E87BDBDE8E22}" destId="{01021F09-2D1F-4D03-B46D-943823055552}" srcOrd="0" destOrd="0" parTransId="{BD316740-22E8-4D35-BB2E-B151094E3349}" sibTransId="{B6EE58E1-780D-4FFB-8080-2277ED422268}"/>
    <dgm:cxn modelId="{C67D2937-A6D5-44BF-8A8B-2316FB2AB51D}" type="presOf" srcId="{AA931836-67EC-4C25-BD7C-03AE368C6DE3}" destId="{6B847B8C-D7F0-4974-8DFF-2B5BA70AB85F}" srcOrd="0" destOrd="0" presId="urn:microsoft.com/office/officeart/2005/8/layout/vList2"/>
    <dgm:cxn modelId="{2DE8853E-2203-47B7-91E0-375A9139E7EF}" type="presOf" srcId="{C1DCBEA9-87D6-493A-9CF2-E87BDBDE8E22}" destId="{99BFF411-CC4F-4F26-9A66-F5F2C462B78B}" srcOrd="0" destOrd="0" presId="urn:microsoft.com/office/officeart/2005/8/layout/vList2"/>
    <dgm:cxn modelId="{9767E367-7897-46A7-B23F-0DCCF99666B5}" srcId="{C1DCBEA9-87D6-493A-9CF2-E87BDBDE8E22}" destId="{AA931836-67EC-4C25-BD7C-03AE368C6DE3}" srcOrd="1" destOrd="0" parTransId="{B2538DD4-1D4E-4674-A610-22F8C381980D}" sibTransId="{297D9F4C-0808-42EA-84BB-272EC62A69E6}"/>
    <dgm:cxn modelId="{4EE89B7C-D610-404B-81EA-CB1052AF7EF7}" srcId="{C1DCBEA9-87D6-493A-9CF2-E87BDBDE8E22}" destId="{6257F6B1-71E7-400C-AAE9-B78DAF42AAA9}" srcOrd="2" destOrd="0" parTransId="{13AC8EEF-F1E3-4F2C-B36B-555CD2A070A0}" sibTransId="{C981F7D8-194D-4534-BC92-07C9F82551F8}"/>
    <dgm:cxn modelId="{62B2927F-C16E-4662-A943-F2264DA06C42}" type="presOf" srcId="{01021F09-2D1F-4D03-B46D-943823055552}" destId="{15CD9A8C-3E0A-4D13-A7FE-D583CD7C92AF}" srcOrd="0" destOrd="0" presId="urn:microsoft.com/office/officeart/2005/8/layout/vList2"/>
    <dgm:cxn modelId="{2BCAF5B1-720B-4098-A690-6670C8221EE1}" type="presOf" srcId="{6257F6B1-71E7-400C-AAE9-B78DAF42AAA9}" destId="{C33A9ECD-F177-41F7-B563-4EDE05550E66}" srcOrd="0" destOrd="0" presId="urn:microsoft.com/office/officeart/2005/8/layout/vList2"/>
    <dgm:cxn modelId="{F4F3871C-EA4A-41B8-9B71-9101E89F127D}" type="presParOf" srcId="{99BFF411-CC4F-4F26-9A66-F5F2C462B78B}" destId="{15CD9A8C-3E0A-4D13-A7FE-D583CD7C92AF}" srcOrd="0" destOrd="0" presId="urn:microsoft.com/office/officeart/2005/8/layout/vList2"/>
    <dgm:cxn modelId="{8C22D1AD-F218-4E19-8707-D301395B57C4}" type="presParOf" srcId="{99BFF411-CC4F-4F26-9A66-F5F2C462B78B}" destId="{FCBEA8A0-9BF0-4EEA-8677-AEB54DE00D0C}" srcOrd="1" destOrd="0" presId="urn:microsoft.com/office/officeart/2005/8/layout/vList2"/>
    <dgm:cxn modelId="{4CC35A04-4285-45DD-9C15-9C8828CE46F9}" type="presParOf" srcId="{99BFF411-CC4F-4F26-9A66-F5F2C462B78B}" destId="{6B847B8C-D7F0-4974-8DFF-2B5BA70AB85F}" srcOrd="2" destOrd="0" presId="urn:microsoft.com/office/officeart/2005/8/layout/vList2"/>
    <dgm:cxn modelId="{AF04B546-1C9E-4A2B-9FEC-AD29344A0675}" type="presParOf" srcId="{99BFF411-CC4F-4F26-9A66-F5F2C462B78B}" destId="{8A8EA9BB-1594-4664-BE33-E2CAD20E9CB3}" srcOrd="3" destOrd="0" presId="urn:microsoft.com/office/officeart/2005/8/layout/vList2"/>
    <dgm:cxn modelId="{347CE678-B1FD-453F-A5F9-3AFD358D931D}" type="presParOf" srcId="{99BFF411-CC4F-4F26-9A66-F5F2C462B78B}" destId="{C33A9ECD-F177-41F7-B563-4EDE05550E66}" srcOrd="4"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35A029-B5B0-469E-AB39-8CABD215B099}" type="doc">
      <dgm:prSet loTypeId="urn:microsoft.com/office/officeart/2005/8/layout/equation1" loCatId="process" qsTypeId="urn:microsoft.com/office/officeart/2005/8/quickstyle/simple1" qsCatId="simple" csTypeId="urn:microsoft.com/office/officeart/2005/8/colors/accent0_3" csCatId="mainScheme" phldr="1"/>
      <dgm:spPr/>
    </dgm:pt>
    <dgm:pt modelId="{D314815A-C099-4DFC-A019-7E3BC830CA88}">
      <dgm:prSet phldrT="[Text]"/>
      <dgm:spPr/>
      <dgm:t>
        <a:bodyPr/>
        <a:lstStyle/>
        <a:p>
          <a:r>
            <a:rPr lang="en-US">
              <a:latin typeface="Segoe UI Light" panose="020B0502040204020203" pitchFamily="34" charset="0"/>
              <a:cs typeface="Segoe UI Light" panose="020B0502040204020203" pitchFamily="34" charset="0"/>
            </a:rPr>
            <a:t>CPU Time (RUNNING)</a:t>
          </a:r>
          <a:endParaRPr lang="pt-PT">
            <a:latin typeface="Segoe UI Light" panose="020B0502040204020203" pitchFamily="34" charset="0"/>
            <a:cs typeface="Segoe UI Light" panose="020B0502040204020203" pitchFamily="34" charset="0"/>
          </a:endParaRPr>
        </a:p>
      </dgm:t>
    </dgm:pt>
    <dgm:pt modelId="{056B3F22-BF06-463C-95F0-406A106E0349}" type="parTrans" cxnId="{5E136964-2FFF-4A2C-A414-BD39E9C6601F}">
      <dgm:prSet/>
      <dgm:spPr/>
      <dgm:t>
        <a:bodyPr/>
        <a:lstStyle/>
        <a:p>
          <a:endParaRPr lang="pt-PT">
            <a:latin typeface="Segoe UI Light" panose="020B0502040204020203" pitchFamily="34" charset="0"/>
            <a:cs typeface="Segoe UI Light" panose="020B0502040204020203" pitchFamily="34" charset="0"/>
          </a:endParaRPr>
        </a:p>
      </dgm:t>
    </dgm:pt>
    <dgm:pt modelId="{70E3976A-575C-446D-8AAD-C4187B931A0A}" type="sibTrans" cxnId="{5E136964-2FFF-4A2C-A414-BD39E9C6601F}">
      <dgm:prSet/>
      <dgm:spPr/>
      <dgm:t>
        <a:bodyPr/>
        <a:lstStyle/>
        <a:p>
          <a:endParaRPr lang="pt-PT">
            <a:latin typeface="Segoe UI Light" panose="020B0502040204020203" pitchFamily="34" charset="0"/>
            <a:cs typeface="Segoe UI Light" panose="020B0502040204020203" pitchFamily="34" charset="0"/>
          </a:endParaRPr>
        </a:p>
      </dgm:t>
    </dgm:pt>
    <dgm:pt modelId="{6E821775-9F97-4722-9828-9CC231903B07}">
      <dgm:prSet phldrT="[Text]"/>
      <dgm:spPr/>
      <dgm:t>
        <a:bodyPr/>
        <a:lstStyle/>
        <a:p>
          <a:r>
            <a:rPr lang="pt-PT">
              <a:latin typeface="Segoe UI Light" panose="020B0502040204020203" pitchFamily="34" charset="0"/>
              <a:cs typeface="Segoe UI Light" panose="020B0502040204020203" pitchFamily="34" charset="0"/>
            </a:rPr>
            <a:t>Total Query Response Time</a:t>
          </a:r>
        </a:p>
      </dgm:t>
    </dgm:pt>
    <dgm:pt modelId="{70E05511-033F-4232-BE52-4C289F8A5EA0}" type="parTrans" cxnId="{F2502EE9-274F-413F-B879-47B13BEBDA79}">
      <dgm:prSet/>
      <dgm:spPr/>
      <dgm:t>
        <a:bodyPr/>
        <a:lstStyle/>
        <a:p>
          <a:endParaRPr lang="pt-PT">
            <a:latin typeface="Segoe UI Light" panose="020B0502040204020203" pitchFamily="34" charset="0"/>
            <a:cs typeface="Segoe UI Light" panose="020B0502040204020203" pitchFamily="34" charset="0"/>
          </a:endParaRPr>
        </a:p>
      </dgm:t>
    </dgm:pt>
    <dgm:pt modelId="{02FF7F3D-563E-4DBF-AE63-33ECBE6EA5AC}" type="sibTrans" cxnId="{F2502EE9-274F-413F-B879-47B13BEBDA79}">
      <dgm:prSet/>
      <dgm:spPr/>
      <dgm:t>
        <a:bodyPr/>
        <a:lstStyle/>
        <a:p>
          <a:endParaRPr lang="pt-PT">
            <a:latin typeface="Segoe UI Light" panose="020B0502040204020203" pitchFamily="34" charset="0"/>
            <a:cs typeface="Segoe UI Light" panose="020B0502040204020203" pitchFamily="34" charset="0"/>
          </a:endParaRPr>
        </a:p>
      </dgm:t>
    </dgm:pt>
    <dgm:pt modelId="{C93C4C6A-9402-45DE-A18A-BD144BF404B8}">
      <dgm:prSet phldrT="[Text]"/>
      <dgm:spPr/>
      <dgm:t>
        <a:bodyPr/>
        <a:lstStyle/>
        <a:p>
          <a:r>
            <a:rPr lang="en-US">
              <a:latin typeface="Segoe UI Light" panose="020B0502040204020203" pitchFamily="34" charset="0"/>
              <a:cs typeface="Segoe UI Light" panose="020B0502040204020203" pitchFamily="34" charset="0"/>
            </a:rPr>
            <a:t>Signal Wait Time (RUNNABLE)</a:t>
          </a:r>
          <a:endParaRPr lang="pt-PT">
            <a:latin typeface="Segoe UI Light" panose="020B0502040204020203" pitchFamily="34" charset="0"/>
            <a:cs typeface="Segoe UI Light" panose="020B0502040204020203" pitchFamily="34" charset="0"/>
          </a:endParaRPr>
        </a:p>
      </dgm:t>
    </dgm:pt>
    <dgm:pt modelId="{9867C768-687D-49C5-8400-7BEA31BCCD3A}" type="parTrans" cxnId="{381C370D-F00E-4779-81FC-0A5A6E898B01}">
      <dgm:prSet/>
      <dgm:spPr/>
      <dgm:t>
        <a:bodyPr/>
        <a:lstStyle/>
        <a:p>
          <a:endParaRPr lang="en-US"/>
        </a:p>
      </dgm:t>
    </dgm:pt>
    <dgm:pt modelId="{5A623CA4-550C-412F-9EF6-B065066EAABF}" type="sibTrans" cxnId="{381C370D-F00E-4779-81FC-0A5A6E898B01}">
      <dgm:prSet/>
      <dgm:spPr/>
      <dgm:t>
        <a:bodyPr/>
        <a:lstStyle/>
        <a:p>
          <a:endParaRPr lang="en-US"/>
        </a:p>
      </dgm:t>
    </dgm:pt>
    <dgm:pt modelId="{0781EDC9-B2A9-4D17-894E-C2B369D4771A}">
      <dgm:prSet phldrT="[Text]"/>
      <dgm:spPr/>
      <dgm:t>
        <a:bodyPr/>
        <a:lstStyle/>
        <a:p>
          <a:r>
            <a:rPr lang="en-US">
              <a:latin typeface="Segoe UI Light" panose="020B0502040204020203" pitchFamily="34" charset="0"/>
              <a:cs typeface="Segoe UI Light" panose="020B0502040204020203" pitchFamily="34" charset="0"/>
            </a:rPr>
            <a:t>Resource Wait Time (SUSPENDED)</a:t>
          </a:r>
          <a:endParaRPr lang="pt-PT">
            <a:latin typeface="Segoe UI Light" panose="020B0502040204020203" pitchFamily="34" charset="0"/>
            <a:cs typeface="Segoe UI Light" panose="020B0502040204020203" pitchFamily="34" charset="0"/>
          </a:endParaRPr>
        </a:p>
      </dgm:t>
    </dgm:pt>
    <dgm:pt modelId="{3E93F19D-2AA0-4533-B428-8E7AB7F767B3}" type="parTrans" cxnId="{C8E38A1A-F592-4925-A43C-FB1FF9AD2ED5}">
      <dgm:prSet/>
      <dgm:spPr/>
      <dgm:t>
        <a:bodyPr/>
        <a:lstStyle/>
        <a:p>
          <a:endParaRPr lang="en-US"/>
        </a:p>
      </dgm:t>
    </dgm:pt>
    <dgm:pt modelId="{D81E2ED9-E419-4AB8-8B97-711DDB59EB55}" type="sibTrans" cxnId="{C8E38A1A-F592-4925-A43C-FB1FF9AD2ED5}">
      <dgm:prSet/>
      <dgm:spPr/>
      <dgm:t>
        <a:bodyPr/>
        <a:lstStyle/>
        <a:p>
          <a:endParaRPr lang="en-US"/>
        </a:p>
      </dgm:t>
    </dgm:pt>
    <dgm:pt modelId="{263D1411-8B94-4BD3-86FE-2A81E0FA527D}" type="pres">
      <dgm:prSet presAssocID="{AB35A029-B5B0-469E-AB39-8CABD215B099}" presName="linearFlow" presStyleCnt="0">
        <dgm:presLayoutVars>
          <dgm:dir/>
          <dgm:resizeHandles val="exact"/>
        </dgm:presLayoutVars>
      </dgm:prSet>
      <dgm:spPr/>
    </dgm:pt>
    <dgm:pt modelId="{F0F50DC7-A385-4C3D-85E8-5A190CB72709}" type="pres">
      <dgm:prSet presAssocID="{D314815A-C099-4DFC-A019-7E3BC830CA88}" presName="node" presStyleLbl="node1" presStyleIdx="0" presStyleCnt="4">
        <dgm:presLayoutVars>
          <dgm:bulletEnabled val="1"/>
        </dgm:presLayoutVars>
      </dgm:prSet>
      <dgm:spPr/>
    </dgm:pt>
    <dgm:pt modelId="{9D909C93-961C-4D42-A56F-573BF303D3EB}" type="pres">
      <dgm:prSet presAssocID="{70E3976A-575C-446D-8AAD-C4187B931A0A}" presName="spacerL" presStyleCnt="0"/>
      <dgm:spPr/>
    </dgm:pt>
    <dgm:pt modelId="{6673E2C0-687C-4813-9CDF-C1D7AB877466}" type="pres">
      <dgm:prSet presAssocID="{70E3976A-575C-446D-8AAD-C4187B931A0A}" presName="sibTrans" presStyleLbl="sibTrans2D1" presStyleIdx="0" presStyleCnt="3"/>
      <dgm:spPr/>
    </dgm:pt>
    <dgm:pt modelId="{AAD7898C-5FD6-4578-A749-1FC8705C0B87}" type="pres">
      <dgm:prSet presAssocID="{70E3976A-575C-446D-8AAD-C4187B931A0A}" presName="spacerR" presStyleCnt="0"/>
      <dgm:spPr/>
    </dgm:pt>
    <dgm:pt modelId="{10CBBA21-79EB-41F6-B412-F391EAA0507A}" type="pres">
      <dgm:prSet presAssocID="{C93C4C6A-9402-45DE-A18A-BD144BF404B8}" presName="node" presStyleLbl="node1" presStyleIdx="1" presStyleCnt="4">
        <dgm:presLayoutVars>
          <dgm:bulletEnabled val="1"/>
        </dgm:presLayoutVars>
      </dgm:prSet>
      <dgm:spPr/>
    </dgm:pt>
    <dgm:pt modelId="{7DF48E54-3BD7-422B-B7D0-B15DBFC5ACB4}" type="pres">
      <dgm:prSet presAssocID="{5A623CA4-550C-412F-9EF6-B065066EAABF}" presName="spacerL" presStyleCnt="0"/>
      <dgm:spPr/>
    </dgm:pt>
    <dgm:pt modelId="{8B0DDA86-1B95-48DA-B6BA-3D7A249A161A}" type="pres">
      <dgm:prSet presAssocID="{5A623CA4-550C-412F-9EF6-B065066EAABF}" presName="sibTrans" presStyleLbl="sibTrans2D1" presStyleIdx="1" presStyleCnt="3"/>
      <dgm:spPr/>
    </dgm:pt>
    <dgm:pt modelId="{A6376049-2292-4B32-ABDC-EAF619E7D27C}" type="pres">
      <dgm:prSet presAssocID="{5A623CA4-550C-412F-9EF6-B065066EAABF}" presName="spacerR" presStyleCnt="0"/>
      <dgm:spPr/>
    </dgm:pt>
    <dgm:pt modelId="{8654DA70-295E-47B4-95D9-098230C9A89A}" type="pres">
      <dgm:prSet presAssocID="{0781EDC9-B2A9-4D17-894E-C2B369D4771A}" presName="node" presStyleLbl="node1" presStyleIdx="2" presStyleCnt="4">
        <dgm:presLayoutVars>
          <dgm:bulletEnabled val="1"/>
        </dgm:presLayoutVars>
      </dgm:prSet>
      <dgm:spPr/>
    </dgm:pt>
    <dgm:pt modelId="{D46D89DA-5BE8-4685-940C-3D53E21A4601}" type="pres">
      <dgm:prSet presAssocID="{D81E2ED9-E419-4AB8-8B97-711DDB59EB55}" presName="spacerL" presStyleCnt="0"/>
      <dgm:spPr/>
    </dgm:pt>
    <dgm:pt modelId="{46BABBF9-D006-443D-8111-5C6F404BF7AA}" type="pres">
      <dgm:prSet presAssocID="{D81E2ED9-E419-4AB8-8B97-711DDB59EB55}" presName="sibTrans" presStyleLbl="sibTrans2D1" presStyleIdx="2" presStyleCnt="3"/>
      <dgm:spPr/>
    </dgm:pt>
    <dgm:pt modelId="{79E14D49-221A-4119-A0CA-7F054AC847A2}" type="pres">
      <dgm:prSet presAssocID="{D81E2ED9-E419-4AB8-8B97-711DDB59EB55}" presName="spacerR" presStyleCnt="0"/>
      <dgm:spPr/>
    </dgm:pt>
    <dgm:pt modelId="{1E63E032-A34B-40F9-9996-7094989E1D20}" type="pres">
      <dgm:prSet presAssocID="{6E821775-9F97-4722-9828-9CC231903B07}" presName="node" presStyleLbl="node1" presStyleIdx="3" presStyleCnt="4">
        <dgm:presLayoutVars>
          <dgm:bulletEnabled val="1"/>
        </dgm:presLayoutVars>
      </dgm:prSet>
      <dgm:spPr/>
    </dgm:pt>
  </dgm:ptLst>
  <dgm:cxnLst>
    <dgm:cxn modelId="{CB007802-C416-40F2-A17B-4CCB9AEF29D2}" type="presOf" srcId="{AB35A029-B5B0-469E-AB39-8CABD215B099}" destId="{263D1411-8B94-4BD3-86FE-2A81E0FA527D}" srcOrd="0" destOrd="0" presId="urn:microsoft.com/office/officeart/2005/8/layout/equation1"/>
    <dgm:cxn modelId="{A6671A06-22E0-4CD8-800E-85E5983261AC}" type="presOf" srcId="{70E3976A-575C-446D-8AAD-C4187B931A0A}" destId="{6673E2C0-687C-4813-9CDF-C1D7AB877466}" srcOrd="0" destOrd="0" presId="urn:microsoft.com/office/officeart/2005/8/layout/equation1"/>
    <dgm:cxn modelId="{381C370D-F00E-4779-81FC-0A5A6E898B01}" srcId="{AB35A029-B5B0-469E-AB39-8CABD215B099}" destId="{C93C4C6A-9402-45DE-A18A-BD144BF404B8}" srcOrd="1" destOrd="0" parTransId="{9867C768-687D-49C5-8400-7BEA31BCCD3A}" sibTransId="{5A623CA4-550C-412F-9EF6-B065066EAABF}"/>
    <dgm:cxn modelId="{ACD5B518-8214-4ACE-92F5-2106E579D1B7}" type="presOf" srcId="{5A623CA4-550C-412F-9EF6-B065066EAABF}" destId="{8B0DDA86-1B95-48DA-B6BA-3D7A249A161A}" srcOrd="0" destOrd="0" presId="urn:microsoft.com/office/officeart/2005/8/layout/equation1"/>
    <dgm:cxn modelId="{C8E38A1A-F592-4925-A43C-FB1FF9AD2ED5}" srcId="{AB35A029-B5B0-469E-AB39-8CABD215B099}" destId="{0781EDC9-B2A9-4D17-894E-C2B369D4771A}" srcOrd="2" destOrd="0" parTransId="{3E93F19D-2AA0-4533-B428-8E7AB7F767B3}" sibTransId="{D81E2ED9-E419-4AB8-8B97-711DDB59EB55}"/>
    <dgm:cxn modelId="{F2A91F1F-1368-465A-8C77-0525252E7408}" type="presOf" srcId="{0781EDC9-B2A9-4D17-894E-C2B369D4771A}" destId="{8654DA70-295E-47B4-95D9-098230C9A89A}" srcOrd="0" destOrd="0" presId="urn:microsoft.com/office/officeart/2005/8/layout/equation1"/>
    <dgm:cxn modelId="{21A20A61-6861-48D7-8C53-F96CA262C5BC}" type="presOf" srcId="{D81E2ED9-E419-4AB8-8B97-711DDB59EB55}" destId="{46BABBF9-D006-443D-8111-5C6F404BF7AA}" srcOrd="0" destOrd="0" presId="urn:microsoft.com/office/officeart/2005/8/layout/equation1"/>
    <dgm:cxn modelId="{A1FC5263-6F79-4A71-8D7B-91C3CC177824}" type="presOf" srcId="{D314815A-C099-4DFC-A019-7E3BC830CA88}" destId="{F0F50DC7-A385-4C3D-85E8-5A190CB72709}" srcOrd="0" destOrd="0" presId="urn:microsoft.com/office/officeart/2005/8/layout/equation1"/>
    <dgm:cxn modelId="{5E136964-2FFF-4A2C-A414-BD39E9C6601F}" srcId="{AB35A029-B5B0-469E-AB39-8CABD215B099}" destId="{D314815A-C099-4DFC-A019-7E3BC830CA88}" srcOrd="0" destOrd="0" parTransId="{056B3F22-BF06-463C-95F0-406A106E0349}" sibTransId="{70E3976A-575C-446D-8AAD-C4187B931A0A}"/>
    <dgm:cxn modelId="{015833A1-A4D1-454A-BFEB-712BE11827AA}" type="presOf" srcId="{C93C4C6A-9402-45DE-A18A-BD144BF404B8}" destId="{10CBBA21-79EB-41F6-B412-F391EAA0507A}" srcOrd="0" destOrd="0" presId="urn:microsoft.com/office/officeart/2005/8/layout/equation1"/>
    <dgm:cxn modelId="{FF09D0E2-2736-43F0-B1F6-2E79A86D1560}" type="presOf" srcId="{6E821775-9F97-4722-9828-9CC231903B07}" destId="{1E63E032-A34B-40F9-9996-7094989E1D20}" srcOrd="0" destOrd="0" presId="urn:microsoft.com/office/officeart/2005/8/layout/equation1"/>
    <dgm:cxn modelId="{F2502EE9-274F-413F-B879-47B13BEBDA79}" srcId="{AB35A029-B5B0-469E-AB39-8CABD215B099}" destId="{6E821775-9F97-4722-9828-9CC231903B07}" srcOrd="3" destOrd="0" parTransId="{70E05511-033F-4232-BE52-4C289F8A5EA0}" sibTransId="{02FF7F3D-563E-4DBF-AE63-33ECBE6EA5AC}"/>
    <dgm:cxn modelId="{7F2D2C44-CB2B-4048-BDF4-EF71EFD2069C}" type="presParOf" srcId="{263D1411-8B94-4BD3-86FE-2A81E0FA527D}" destId="{F0F50DC7-A385-4C3D-85E8-5A190CB72709}" srcOrd="0" destOrd="0" presId="urn:microsoft.com/office/officeart/2005/8/layout/equation1"/>
    <dgm:cxn modelId="{103E8CCA-F962-450E-A304-762A4334EC6D}" type="presParOf" srcId="{263D1411-8B94-4BD3-86FE-2A81E0FA527D}" destId="{9D909C93-961C-4D42-A56F-573BF303D3EB}" srcOrd="1" destOrd="0" presId="urn:microsoft.com/office/officeart/2005/8/layout/equation1"/>
    <dgm:cxn modelId="{D31B2CBA-534E-456A-BBC4-EC6215831690}" type="presParOf" srcId="{263D1411-8B94-4BD3-86FE-2A81E0FA527D}" destId="{6673E2C0-687C-4813-9CDF-C1D7AB877466}" srcOrd="2" destOrd="0" presId="urn:microsoft.com/office/officeart/2005/8/layout/equation1"/>
    <dgm:cxn modelId="{DC82742D-4EC2-42AE-861E-AFE2CACDB7A8}" type="presParOf" srcId="{263D1411-8B94-4BD3-86FE-2A81E0FA527D}" destId="{AAD7898C-5FD6-4578-A749-1FC8705C0B87}" srcOrd="3" destOrd="0" presId="urn:microsoft.com/office/officeart/2005/8/layout/equation1"/>
    <dgm:cxn modelId="{880364C0-B8EE-4CA2-BBF9-4ED105743CC9}" type="presParOf" srcId="{263D1411-8B94-4BD3-86FE-2A81E0FA527D}" destId="{10CBBA21-79EB-41F6-B412-F391EAA0507A}" srcOrd="4" destOrd="0" presId="urn:microsoft.com/office/officeart/2005/8/layout/equation1"/>
    <dgm:cxn modelId="{605F09AF-6F1F-439F-A9BE-56126684B4CC}" type="presParOf" srcId="{263D1411-8B94-4BD3-86FE-2A81E0FA527D}" destId="{7DF48E54-3BD7-422B-B7D0-B15DBFC5ACB4}" srcOrd="5" destOrd="0" presId="urn:microsoft.com/office/officeart/2005/8/layout/equation1"/>
    <dgm:cxn modelId="{8DE0BBA8-9999-4A40-8E72-D127F2EF6273}" type="presParOf" srcId="{263D1411-8B94-4BD3-86FE-2A81E0FA527D}" destId="{8B0DDA86-1B95-48DA-B6BA-3D7A249A161A}" srcOrd="6" destOrd="0" presId="urn:microsoft.com/office/officeart/2005/8/layout/equation1"/>
    <dgm:cxn modelId="{CD6BAFFC-A9B0-41DA-88B5-A0F554764567}" type="presParOf" srcId="{263D1411-8B94-4BD3-86FE-2A81E0FA527D}" destId="{A6376049-2292-4B32-ABDC-EAF619E7D27C}" srcOrd="7" destOrd="0" presId="urn:microsoft.com/office/officeart/2005/8/layout/equation1"/>
    <dgm:cxn modelId="{E2492B6E-2F81-442E-84F2-C95AFB0F8830}" type="presParOf" srcId="{263D1411-8B94-4BD3-86FE-2A81E0FA527D}" destId="{8654DA70-295E-47B4-95D9-098230C9A89A}" srcOrd="8" destOrd="0" presId="urn:microsoft.com/office/officeart/2005/8/layout/equation1"/>
    <dgm:cxn modelId="{B561FD97-1D72-4BB0-A57E-6BFEFC64AECD}" type="presParOf" srcId="{263D1411-8B94-4BD3-86FE-2A81E0FA527D}" destId="{D46D89DA-5BE8-4685-940C-3D53E21A4601}" srcOrd="9" destOrd="0" presId="urn:microsoft.com/office/officeart/2005/8/layout/equation1"/>
    <dgm:cxn modelId="{784EB207-23E9-4902-B058-39923F29008C}" type="presParOf" srcId="{263D1411-8B94-4BD3-86FE-2A81E0FA527D}" destId="{46BABBF9-D006-443D-8111-5C6F404BF7AA}" srcOrd="10" destOrd="0" presId="urn:microsoft.com/office/officeart/2005/8/layout/equation1"/>
    <dgm:cxn modelId="{2FFB14CB-1874-41D4-BDDC-8B5931450C93}" type="presParOf" srcId="{263D1411-8B94-4BD3-86FE-2A81E0FA527D}" destId="{79E14D49-221A-4119-A0CA-7F054AC847A2}" srcOrd="11" destOrd="0" presId="urn:microsoft.com/office/officeart/2005/8/layout/equation1"/>
    <dgm:cxn modelId="{0D1D8947-69ED-42CB-A1C4-A92AFE56906C}" type="presParOf" srcId="{263D1411-8B94-4BD3-86FE-2A81E0FA527D}" destId="{1E63E032-A34B-40F9-9996-7094989E1D20}"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924796-BDC3-405D-8635-AE34D000321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57EBDB80-F253-46BF-9E5A-2D1499E1E15A}">
      <dgm:prSet/>
      <dgm:spPr>
        <a:xfrm>
          <a:off x="0" y="16655"/>
          <a:ext cx="8335963" cy="643500"/>
        </a:xfrm>
      </dgm:spPr>
      <dgm:t>
        <a:bodyPr/>
        <a:lstStyle/>
        <a:p>
          <a:pPr rtl="0"/>
          <a:r>
            <a:rPr lang="pt-PT" dirty="0"/>
            <a:t>sys.dm_os_wait_stats</a:t>
          </a:r>
        </a:p>
      </dgm:t>
    </dgm:pt>
    <dgm:pt modelId="{8C7F44D3-9D51-4B9B-B6DB-46F0AAC7FC3C}" type="parTrans" cxnId="{75F4DFF6-3474-4E99-9CA6-FBB41C90AD5C}">
      <dgm:prSet/>
      <dgm:spPr/>
      <dgm:t>
        <a:bodyPr/>
        <a:lstStyle/>
        <a:p>
          <a:endParaRPr lang="en-US"/>
        </a:p>
      </dgm:t>
    </dgm:pt>
    <dgm:pt modelId="{3C7700C1-E7C7-4BB1-B2A2-8028AF369FE3}" type="sibTrans" cxnId="{75F4DFF6-3474-4E99-9CA6-FBB41C90AD5C}">
      <dgm:prSet/>
      <dgm:spPr/>
      <dgm:t>
        <a:bodyPr/>
        <a:lstStyle/>
        <a:p>
          <a:endParaRPr lang="en-US"/>
        </a:p>
      </dgm:t>
    </dgm:pt>
    <dgm:pt modelId="{9F9BB641-2FAB-4448-ADFE-0344A891994E}">
      <dgm:prSet/>
      <dgm:spPr>
        <a:xfrm>
          <a:off x="0" y="678449"/>
          <a:ext cx="8335963" cy="1371375"/>
        </a:xfrm>
      </dgm:spPr>
      <dgm:t>
        <a:bodyPr/>
        <a:lstStyle/>
        <a:p>
          <a:pPr rtl="0"/>
          <a:r>
            <a:rPr lang="en-US" dirty="0"/>
            <a:t>Returns information about all the waits encountered by threads that ran.</a:t>
          </a:r>
        </a:p>
      </dgm:t>
    </dgm:pt>
    <dgm:pt modelId="{575070E5-9C94-4B66-8407-4F6704436A63}" type="parTrans" cxnId="{A5E7F190-2776-40F0-8EA0-1E7F87B96C97}">
      <dgm:prSet/>
      <dgm:spPr/>
      <dgm:t>
        <a:bodyPr/>
        <a:lstStyle/>
        <a:p>
          <a:endParaRPr lang="en-US"/>
        </a:p>
      </dgm:t>
    </dgm:pt>
    <dgm:pt modelId="{07E36453-8A29-4AA7-8E47-DA7D9372F853}" type="sibTrans" cxnId="{A5E7F190-2776-40F0-8EA0-1E7F87B96C97}">
      <dgm:prSet/>
      <dgm:spPr/>
      <dgm:t>
        <a:bodyPr/>
        <a:lstStyle/>
        <a:p>
          <a:endParaRPr lang="en-US"/>
        </a:p>
      </dgm:t>
    </dgm:pt>
    <dgm:pt modelId="{63C1DFCD-C2BE-40CC-9A67-5EBC39657F1E}">
      <dgm:prSet/>
      <dgm:spPr>
        <a:xfrm>
          <a:off x="0" y="2049825"/>
          <a:ext cx="8335963" cy="643500"/>
        </a:xfrm>
      </dgm:spPr>
      <dgm:t>
        <a:bodyPr/>
        <a:lstStyle/>
        <a:p>
          <a:pPr rtl="0"/>
          <a:r>
            <a:rPr lang="pt-PT" dirty="0"/>
            <a:t>sys.dm_os_waiting_tasks</a:t>
          </a:r>
        </a:p>
      </dgm:t>
    </dgm:pt>
    <dgm:pt modelId="{7C920847-D1C2-43DD-AD58-1452ADE2643F}" type="parTrans" cxnId="{8C5EFD2C-0A3D-45AA-BFF9-8499B8405326}">
      <dgm:prSet/>
      <dgm:spPr/>
      <dgm:t>
        <a:bodyPr/>
        <a:lstStyle/>
        <a:p>
          <a:endParaRPr lang="en-US"/>
        </a:p>
      </dgm:t>
    </dgm:pt>
    <dgm:pt modelId="{D12D8CD5-7057-4FFF-8934-C6382F9DB915}" type="sibTrans" cxnId="{8C5EFD2C-0A3D-45AA-BFF9-8499B8405326}">
      <dgm:prSet/>
      <dgm:spPr/>
      <dgm:t>
        <a:bodyPr/>
        <a:lstStyle/>
        <a:p>
          <a:endParaRPr lang="en-US"/>
        </a:p>
      </dgm:t>
    </dgm:pt>
    <dgm:pt modelId="{9EDF0C33-87FD-4C95-BE09-E3673D0F4960}">
      <dgm:prSet/>
      <dgm:spPr>
        <a:xfrm>
          <a:off x="0" y="2693325"/>
          <a:ext cx="8335963" cy="672750"/>
        </a:xfrm>
      </dgm:spPr>
      <dgm:t>
        <a:bodyPr/>
        <a:lstStyle/>
        <a:p>
          <a:pPr rtl="0"/>
          <a:r>
            <a:rPr lang="en-US" dirty="0"/>
            <a:t>Returns information about the wait queue of tasks actively waiting on some resource.</a:t>
          </a:r>
        </a:p>
      </dgm:t>
    </dgm:pt>
    <dgm:pt modelId="{6FB6A413-4654-4D26-BE88-EF2191EC0B59}" type="parTrans" cxnId="{35DF8325-A25A-4C39-ADC6-53427D673CCD}">
      <dgm:prSet/>
      <dgm:spPr/>
      <dgm:t>
        <a:bodyPr/>
        <a:lstStyle/>
        <a:p>
          <a:endParaRPr lang="en-US"/>
        </a:p>
      </dgm:t>
    </dgm:pt>
    <dgm:pt modelId="{D3098B60-4B9E-4895-A0CA-EFCD3450C505}" type="sibTrans" cxnId="{35DF8325-A25A-4C39-ADC6-53427D673CCD}">
      <dgm:prSet/>
      <dgm:spPr/>
      <dgm:t>
        <a:bodyPr/>
        <a:lstStyle/>
        <a:p>
          <a:endParaRPr lang="en-US"/>
        </a:p>
      </dgm:t>
    </dgm:pt>
    <dgm:pt modelId="{B80D35A9-A3A0-4029-ADF0-AAC4EC82AC03}">
      <dgm:prSet/>
      <dgm:spPr>
        <a:xfrm>
          <a:off x="0" y="678449"/>
          <a:ext cx="8335963" cy="1371375"/>
        </a:xfrm>
      </dgm:spPr>
      <dgm:t>
        <a:bodyPr/>
        <a:lstStyle/>
        <a:p>
          <a:pPr rtl="0"/>
          <a:r>
            <a:rPr lang="en-US" dirty="0"/>
            <a:t>Includes wait type, number of tasks that waited in the specific wait type, total and max wait times, and the amount of signal waits.</a:t>
          </a:r>
        </a:p>
      </dgm:t>
    </dgm:pt>
    <dgm:pt modelId="{0235F7DF-71A5-417E-9C03-F856B0DD1EC6}" type="parTrans" cxnId="{D928EACA-1BE5-46D3-816D-E15941D5D675}">
      <dgm:prSet/>
      <dgm:spPr/>
      <dgm:t>
        <a:bodyPr/>
        <a:lstStyle/>
        <a:p>
          <a:endParaRPr lang="pt-PT"/>
        </a:p>
      </dgm:t>
    </dgm:pt>
    <dgm:pt modelId="{2523DDD6-974B-4D49-86D3-01B5FB4F4EFB}" type="sibTrans" cxnId="{D928EACA-1BE5-46D3-816D-E15941D5D675}">
      <dgm:prSet/>
      <dgm:spPr/>
      <dgm:t>
        <a:bodyPr/>
        <a:lstStyle/>
        <a:p>
          <a:endParaRPr lang="pt-PT"/>
        </a:p>
      </dgm:t>
    </dgm:pt>
    <dgm:pt modelId="{17E4BA11-76D8-4547-8A7C-4CA58D0DB03D}">
      <dgm:prSet/>
      <dgm:spPr>
        <a:xfrm>
          <a:off x="0" y="3366075"/>
          <a:ext cx="8335963" cy="643500"/>
        </a:xfrm>
      </dgm:spPr>
      <dgm:t>
        <a:bodyPr/>
        <a:lstStyle/>
        <a:p>
          <a:pPr rtl="0"/>
          <a:r>
            <a:rPr lang="en-US" dirty="0" err="1"/>
            <a:t>sys.dm_exec_requests</a:t>
          </a:r>
          <a:endParaRPr lang="en-US" dirty="0"/>
        </a:p>
      </dgm:t>
    </dgm:pt>
    <dgm:pt modelId="{14EE2F79-97D4-4807-97DF-D72DDCBD9834}" type="parTrans" cxnId="{C6C43BA1-04CB-4911-8C01-5745543B21E6}">
      <dgm:prSet/>
      <dgm:spPr/>
      <dgm:t>
        <a:bodyPr/>
        <a:lstStyle/>
        <a:p>
          <a:endParaRPr lang="pt-PT"/>
        </a:p>
      </dgm:t>
    </dgm:pt>
    <dgm:pt modelId="{F6EF99D1-E947-42B8-8FF8-68A2A390A7DA}" type="sibTrans" cxnId="{C6C43BA1-04CB-4911-8C01-5745543B21E6}">
      <dgm:prSet/>
      <dgm:spPr/>
      <dgm:t>
        <a:bodyPr/>
        <a:lstStyle/>
        <a:p>
          <a:endParaRPr lang="pt-PT"/>
        </a:p>
      </dgm:t>
    </dgm:pt>
    <dgm:pt modelId="{942A3FF6-3A1B-4650-895C-071B947EF8C6}">
      <dgm:prSet/>
      <dgm:spPr>
        <a:xfrm>
          <a:off x="0" y="4009575"/>
          <a:ext cx="8335963" cy="1060875"/>
        </a:xfrm>
      </dgm:spPr>
      <dgm:t>
        <a:bodyPr/>
        <a:lstStyle/>
        <a:p>
          <a:pPr rtl="0"/>
          <a:r>
            <a:rPr lang="en-US" dirty="0"/>
            <a:t>Returns information about each request that is in-flight.</a:t>
          </a:r>
        </a:p>
      </dgm:t>
    </dgm:pt>
    <dgm:pt modelId="{095BDA70-2815-4271-ACFB-C0875FF557A6}" type="parTrans" cxnId="{93148D54-DB23-4C89-B537-EB8B062A4917}">
      <dgm:prSet/>
      <dgm:spPr/>
      <dgm:t>
        <a:bodyPr/>
        <a:lstStyle/>
        <a:p>
          <a:endParaRPr lang="pt-PT"/>
        </a:p>
      </dgm:t>
    </dgm:pt>
    <dgm:pt modelId="{23886A03-44F4-4306-9242-88D11191ACE2}" type="sibTrans" cxnId="{93148D54-DB23-4C89-B537-EB8B062A4917}">
      <dgm:prSet/>
      <dgm:spPr/>
      <dgm:t>
        <a:bodyPr/>
        <a:lstStyle/>
        <a:p>
          <a:endParaRPr lang="pt-PT"/>
        </a:p>
      </dgm:t>
    </dgm:pt>
    <dgm:pt modelId="{123F71FC-B355-42BD-B969-9F3EFB6F2BBA}">
      <dgm:prSet/>
      <dgm:spPr>
        <a:xfrm>
          <a:off x="0" y="4009575"/>
          <a:ext cx="8335963" cy="1060875"/>
        </a:xfrm>
      </dgm:spPr>
      <dgm:t>
        <a:bodyPr/>
        <a:lstStyle/>
        <a:p>
          <a:pPr rtl="0"/>
          <a:r>
            <a:rPr lang="en-US" dirty="0"/>
            <a:t>Includes session owning the request and status of the request, which will reflect the status of one or more tasks assigned to the request.</a:t>
          </a:r>
        </a:p>
      </dgm:t>
    </dgm:pt>
    <dgm:pt modelId="{B258E78A-3BF2-4E4E-81C1-008F338747C8}" type="parTrans" cxnId="{74235EC6-161A-465B-B607-6A9762227703}">
      <dgm:prSet/>
      <dgm:spPr/>
      <dgm:t>
        <a:bodyPr/>
        <a:lstStyle/>
        <a:p>
          <a:endParaRPr lang="pt-PT"/>
        </a:p>
      </dgm:t>
    </dgm:pt>
    <dgm:pt modelId="{6CFA2A05-50F1-4CE0-AD34-44875D874BA5}" type="sibTrans" cxnId="{74235EC6-161A-465B-B607-6A9762227703}">
      <dgm:prSet/>
      <dgm:spPr/>
      <dgm:t>
        <a:bodyPr/>
        <a:lstStyle/>
        <a:p>
          <a:endParaRPr lang="pt-PT"/>
        </a:p>
      </dgm:t>
    </dgm:pt>
    <dgm:pt modelId="{19933C88-1E71-4DC9-BD8B-5302FE6957D6}" type="pres">
      <dgm:prSet presAssocID="{A0924796-BDC3-405D-8635-AE34D000321A}" presName="linear" presStyleCnt="0">
        <dgm:presLayoutVars>
          <dgm:dir/>
          <dgm:animLvl val="lvl"/>
          <dgm:resizeHandles val="exact"/>
        </dgm:presLayoutVars>
      </dgm:prSet>
      <dgm:spPr/>
    </dgm:pt>
    <dgm:pt modelId="{ACBC4954-B2E8-4CC5-969C-34FC3CECA582}" type="pres">
      <dgm:prSet presAssocID="{57EBDB80-F253-46BF-9E5A-2D1499E1E15A}" presName="parentLin" presStyleCnt="0"/>
      <dgm:spPr/>
    </dgm:pt>
    <dgm:pt modelId="{54C2CE82-B91E-4EC7-9449-4AE81A3E8996}" type="pres">
      <dgm:prSet presAssocID="{57EBDB80-F253-46BF-9E5A-2D1499E1E15A}" presName="parentLeftMargin" presStyleLbl="node1" presStyleIdx="0" presStyleCnt="3"/>
      <dgm:spPr/>
    </dgm:pt>
    <dgm:pt modelId="{C07A040C-EF9E-45F2-9214-97707786A867}" type="pres">
      <dgm:prSet presAssocID="{57EBDB80-F253-46BF-9E5A-2D1499E1E15A}" presName="parentText" presStyleLbl="node1" presStyleIdx="0" presStyleCnt="3">
        <dgm:presLayoutVars>
          <dgm:chMax val="0"/>
          <dgm:bulletEnabled val="1"/>
        </dgm:presLayoutVars>
      </dgm:prSet>
      <dgm:spPr/>
    </dgm:pt>
    <dgm:pt modelId="{195D2AE1-841F-4288-96DE-D9D57DE6DDB0}" type="pres">
      <dgm:prSet presAssocID="{57EBDB80-F253-46BF-9E5A-2D1499E1E15A}" presName="negativeSpace" presStyleCnt="0"/>
      <dgm:spPr/>
    </dgm:pt>
    <dgm:pt modelId="{E29B919B-8852-4200-8241-428B1FA32C75}" type="pres">
      <dgm:prSet presAssocID="{57EBDB80-F253-46BF-9E5A-2D1499E1E15A}" presName="childText" presStyleLbl="conFgAcc1" presStyleIdx="0" presStyleCnt="3">
        <dgm:presLayoutVars>
          <dgm:bulletEnabled val="1"/>
        </dgm:presLayoutVars>
      </dgm:prSet>
      <dgm:spPr/>
    </dgm:pt>
    <dgm:pt modelId="{4E0E3D7A-D142-4476-8CF5-E9D89D1BD3A2}" type="pres">
      <dgm:prSet presAssocID="{3C7700C1-E7C7-4BB1-B2A2-8028AF369FE3}" presName="spaceBetweenRectangles" presStyleCnt="0"/>
      <dgm:spPr/>
    </dgm:pt>
    <dgm:pt modelId="{6ACF6DA3-3984-41F5-B0C3-C1727FF4C8AC}" type="pres">
      <dgm:prSet presAssocID="{63C1DFCD-C2BE-40CC-9A67-5EBC39657F1E}" presName="parentLin" presStyleCnt="0"/>
      <dgm:spPr/>
    </dgm:pt>
    <dgm:pt modelId="{02AD1B8A-6FAE-4B03-8DAF-95A90786F9A0}" type="pres">
      <dgm:prSet presAssocID="{63C1DFCD-C2BE-40CC-9A67-5EBC39657F1E}" presName="parentLeftMargin" presStyleLbl="node1" presStyleIdx="0" presStyleCnt="3"/>
      <dgm:spPr/>
    </dgm:pt>
    <dgm:pt modelId="{83AE0A70-2509-45B2-A632-605C7EC79E8F}" type="pres">
      <dgm:prSet presAssocID="{63C1DFCD-C2BE-40CC-9A67-5EBC39657F1E}" presName="parentText" presStyleLbl="node1" presStyleIdx="1" presStyleCnt="3">
        <dgm:presLayoutVars>
          <dgm:chMax val="0"/>
          <dgm:bulletEnabled val="1"/>
        </dgm:presLayoutVars>
      </dgm:prSet>
      <dgm:spPr/>
    </dgm:pt>
    <dgm:pt modelId="{E251AF9D-8826-43DB-B446-B21489D31A54}" type="pres">
      <dgm:prSet presAssocID="{63C1DFCD-C2BE-40CC-9A67-5EBC39657F1E}" presName="negativeSpace" presStyleCnt="0"/>
      <dgm:spPr/>
    </dgm:pt>
    <dgm:pt modelId="{F5EC977E-C613-4B96-A43C-60E20366B299}" type="pres">
      <dgm:prSet presAssocID="{63C1DFCD-C2BE-40CC-9A67-5EBC39657F1E}" presName="childText" presStyleLbl="conFgAcc1" presStyleIdx="1" presStyleCnt="3">
        <dgm:presLayoutVars>
          <dgm:bulletEnabled val="1"/>
        </dgm:presLayoutVars>
      </dgm:prSet>
      <dgm:spPr/>
    </dgm:pt>
    <dgm:pt modelId="{1EF2708A-B615-4700-9D41-C2F43A922A11}" type="pres">
      <dgm:prSet presAssocID="{D12D8CD5-7057-4FFF-8934-C6382F9DB915}" presName="spaceBetweenRectangles" presStyleCnt="0"/>
      <dgm:spPr/>
    </dgm:pt>
    <dgm:pt modelId="{25D28F1E-FB1F-4F1C-B729-24FDC1C88269}" type="pres">
      <dgm:prSet presAssocID="{17E4BA11-76D8-4547-8A7C-4CA58D0DB03D}" presName="parentLin" presStyleCnt="0"/>
      <dgm:spPr/>
    </dgm:pt>
    <dgm:pt modelId="{C3B84640-F38D-45A0-8623-B6D2B8250F4F}" type="pres">
      <dgm:prSet presAssocID="{17E4BA11-76D8-4547-8A7C-4CA58D0DB03D}" presName="parentLeftMargin" presStyleLbl="node1" presStyleIdx="1" presStyleCnt="3"/>
      <dgm:spPr/>
    </dgm:pt>
    <dgm:pt modelId="{13D6AD74-28B3-40F7-860A-D3D90B551BB7}" type="pres">
      <dgm:prSet presAssocID="{17E4BA11-76D8-4547-8A7C-4CA58D0DB03D}" presName="parentText" presStyleLbl="node1" presStyleIdx="2" presStyleCnt="3">
        <dgm:presLayoutVars>
          <dgm:chMax val="0"/>
          <dgm:bulletEnabled val="1"/>
        </dgm:presLayoutVars>
      </dgm:prSet>
      <dgm:spPr/>
    </dgm:pt>
    <dgm:pt modelId="{31D0AF1A-45FC-4414-A90F-17973BCD7F9D}" type="pres">
      <dgm:prSet presAssocID="{17E4BA11-76D8-4547-8A7C-4CA58D0DB03D}" presName="negativeSpace" presStyleCnt="0"/>
      <dgm:spPr/>
    </dgm:pt>
    <dgm:pt modelId="{64039597-9573-42C8-9A8B-A77492C84F44}" type="pres">
      <dgm:prSet presAssocID="{17E4BA11-76D8-4547-8A7C-4CA58D0DB03D}" presName="childText" presStyleLbl="conFgAcc1" presStyleIdx="2" presStyleCnt="3">
        <dgm:presLayoutVars>
          <dgm:bulletEnabled val="1"/>
        </dgm:presLayoutVars>
      </dgm:prSet>
      <dgm:spPr/>
    </dgm:pt>
  </dgm:ptLst>
  <dgm:cxnLst>
    <dgm:cxn modelId="{8193FB07-2FF7-420E-93B2-8A5570561465}" type="presOf" srcId="{63C1DFCD-C2BE-40CC-9A67-5EBC39657F1E}" destId="{83AE0A70-2509-45B2-A632-605C7EC79E8F}" srcOrd="1" destOrd="0" presId="urn:microsoft.com/office/officeart/2005/8/layout/list1"/>
    <dgm:cxn modelId="{6EA9D80B-9327-42BD-8868-1887552E47CF}" type="presOf" srcId="{123F71FC-B355-42BD-B969-9F3EFB6F2BBA}" destId="{64039597-9573-42C8-9A8B-A77492C84F44}" srcOrd="0" destOrd="1" presId="urn:microsoft.com/office/officeart/2005/8/layout/list1"/>
    <dgm:cxn modelId="{005C4211-6BF3-4029-95E0-B8BE1B718473}" type="presOf" srcId="{B80D35A9-A3A0-4029-ADF0-AAC4EC82AC03}" destId="{E29B919B-8852-4200-8241-428B1FA32C75}" srcOrd="0" destOrd="1" presId="urn:microsoft.com/office/officeart/2005/8/layout/list1"/>
    <dgm:cxn modelId="{D0EF0525-CEC2-4362-A01D-B6E57527D99C}" type="presOf" srcId="{57EBDB80-F253-46BF-9E5A-2D1499E1E15A}" destId="{54C2CE82-B91E-4EC7-9449-4AE81A3E8996}" srcOrd="0" destOrd="0" presId="urn:microsoft.com/office/officeart/2005/8/layout/list1"/>
    <dgm:cxn modelId="{35DF8325-A25A-4C39-ADC6-53427D673CCD}" srcId="{63C1DFCD-C2BE-40CC-9A67-5EBC39657F1E}" destId="{9EDF0C33-87FD-4C95-BE09-E3673D0F4960}" srcOrd="0" destOrd="0" parTransId="{6FB6A413-4654-4D26-BE88-EF2191EC0B59}" sibTransId="{D3098B60-4B9E-4895-A0CA-EFCD3450C505}"/>
    <dgm:cxn modelId="{8C5EFD2C-0A3D-45AA-BFF9-8499B8405326}" srcId="{A0924796-BDC3-405D-8635-AE34D000321A}" destId="{63C1DFCD-C2BE-40CC-9A67-5EBC39657F1E}" srcOrd="1" destOrd="0" parTransId="{7C920847-D1C2-43DD-AD58-1452ADE2643F}" sibTransId="{D12D8CD5-7057-4FFF-8934-C6382F9DB915}"/>
    <dgm:cxn modelId="{30C5453A-56E3-4026-8B62-7CF304E1B676}" type="presOf" srcId="{57EBDB80-F253-46BF-9E5A-2D1499E1E15A}" destId="{C07A040C-EF9E-45F2-9214-97707786A867}" srcOrd="1" destOrd="0" presId="urn:microsoft.com/office/officeart/2005/8/layout/list1"/>
    <dgm:cxn modelId="{E6854F46-DFF4-45F6-9004-30CC7CAF3C97}" type="presOf" srcId="{9F9BB641-2FAB-4448-ADFE-0344A891994E}" destId="{E29B919B-8852-4200-8241-428B1FA32C75}" srcOrd="0" destOrd="0" presId="urn:microsoft.com/office/officeart/2005/8/layout/list1"/>
    <dgm:cxn modelId="{D0B2D949-80A6-40A8-9EAF-913380AB9DBE}" type="presOf" srcId="{942A3FF6-3A1B-4650-895C-071B947EF8C6}" destId="{64039597-9573-42C8-9A8B-A77492C84F44}" srcOrd="0" destOrd="0" presId="urn:microsoft.com/office/officeart/2005/8/layout/list1"/>
    <dgm:cxn modelId="{9211424A-D2A3-4A1F-8FFA-F5DA87CD3438}" type="presOf" srcId="{A0924796-BDC3-405D-8635-AE34D000321A}" destId="{19933C88-1E71-4DC9-BD8B-5302FE6957D6}" srcOrd="0" destOrd="0" presId="urn:microsoft.com/office/officeart/2005/8/layout/list1"/>
    <dgm:cxn modelId="{93148D54-DB23-4C89-B537-EB8B062A4917}" srcId="{17E4BA11-76D8-4547-8A7C-4CA58D0DB03D}" destId="{942A3FF6-3A1B-4650-895C-071B947EF8C6}" srcOrd="0" destOrd="0" parTransId="{095BDA70-2815-4271-ACFB-C0875FF557A6}" sibTransId="{23886A03-44F4-4306-9242-88D11191ACE2}"/>
    <dgm:cxn modelId="{83A26B58-DA1B-4DBB-AF79-2FB2853E7287}" type="presOf" srcId="{63C1DFCD-C2BE-40CC-9A67-5EBC39657F1E}" destId="{02AD1B8A-6FAE-4B03-8DAF-95A90786F9A0}" srcOrd="0" destOrd="0" presId="urn:microsoft.com/office/officeart/2005/8/layout/list1"/>
    <dgm:cxn modelId="{A5E7F190-2776-40F0-8EA0-1E7F87B96C97}" srcId="{57EBDB80-F253-46BF-9E5A-2D1499E1E15A}" destId="{9F9BB641-2FAB-4448-ADFE-0344A891994E}" srcOrd="0" destOrd="0" parTransId="{575070E5-9C94-4B66-8407-4F6704436A63}" sibTransId="{07E36453-8A29-4AA7-8E47-DA7D9372F853}"/>
    <dgm:cxn modelId="{C6C43BA1-04CB-4911-8C01-5745543B21E6}" srcId="{A0924796-BDC3-405D-8635-AE34D000321A}" destId="{17E4BA11-76D8-4547-8A7C-4CA58D0DB03D}" srcOrd="2" destOrd="0" parTransId="{14EE2F79-97D4-4807-97DF-D72DDCBD9834}" sibTransId="{F6EF99D1-E947-42B8-8FF8-68A2A390A7DA}"/>
    <dgm:cxn modelId="{74235EC6-161A-465B-B607-6A9762227703}" srcId="{17E4BA11-76D8-4547-8A7C-4CA58D0DB03D}" destId="{123F71FC-B355-42BD-B969-9F3EFB6F2BBA}" srcOrd="1" destOrd="0" parTransId="{B258E78A-3BF2-4E4E-81C1-008F338747C8}" sibTransId="{6CFA2A05-50F1-4CE0-AD34-44875D874BA5}"/>
    <dgm:cxn modelId="{0EFDB6C9-F8F1-4F5E-AEC5-D3F4DC36DBB2}" type="presOf" srcId="{17E4BA11-76D8-4547-8A7C-4CA58D0DB03D}" destId="{C3B84640-F38D-45A0-8623-B6D2B8250F4F}" srcOrd="0" destOrd="0" presId="urn:microsoft.com/office/officeart/2005/8/layout/list1"/>
    <dgm:cxn modelId="{D928EACA-1BE5-46D3-816D-E15941D5D675}" srcId="{57EBDB80-F253-46BF-9E5A-2D1499E1E15A}" destId="{B80D35A9-A3A0-4029-ADF0-AAC4EC82AC03}" srcOrd="1" destOrd="0" parTransId="{0235F7DF-71A5-417E-9C03-F856B0DD1EC6}" sibTransId="{2523DDD6-974B-4D49-86D3-01B5FB4F4EFB}"/>
    <dgm:cxn modelId="{5C706EF3-E870-41FA-9FCE-F71A0FF9A730}" type="presOf" srcId="{9EDF0C33-87FD-4C95-BE09-E3673D0F4960}" destId="{F5EC977E-C613-4B96-A43C-60E20366B299}" srcOrd="0" destOrd="0" presId="urn:microsoft.com/office/officeart/2005/8/layout/list1"/>
    <dgm:cxn modelId="{75F4DFF6-3474-4E99-9CA6-FBB41C90AD5C}" srcId="{A0924796-BDC3-405D-8635-AE34D000321A}" destId="{57EBDB80-F253-46BF-9E5A-2D1499E1E15A}" srcOrd="0" destOrd="0" parTransId="{8C7F44D3-9D51-4B9B-B6DB-46F0AAC7FC3C}" sibTransId="{3C7700C1-E7C7-4BB1-B2A2-8028AF369FE3}"/>
    <dgm:cxn modelId="{731494FF-12D2-4877-92C6-981307C6DF32}" type="presOf" srcId="{17E4BA11-76D8-4547-8A7C-4CA58D0DB03D}" destId="{13D6AD74-28B3-40F7-860A-D3D90B551BB7}" srcOrd="1" destOrd="0" presId="urn:microsoft.com/office/officeart/2005/8/layout/list1"/>
    <dgm:cxn modelId="{FFFDE9CF-F993-49C5-8546-B267A0D2E3CC}" type="presParOf" srcId="{19933C88-1E71-4DC9-BD8B-5302FE6957D6}" destId="{ACBC4954-B2E8-4CC5-969C-34FC3CECA582}" srcOrd="0" destOrd="0" presId="urn:microsoft.com/office/officeart/2005/8/layout/list1"/>
    <dgm:cxn modelId="{EBEC4C88-546F-4E2B-A26C-766877F60EE8}" type="presParOf" srcId="{ACBC4954-B2E8-4CC5-969C-34FC3CECA582}" destId="{54C2CE82-B91E-4EC7-9449-4AE81A3E8996}" srcOrd="0" destOrd="0" presId="urn:microsoft.com/office/officeart/2005/8/layout/list1"/>
    <dgm:cxn modelId="{48C95517-DD34-4DD2-9F84-510BB18A113E}" type="presParOf" srcId="{ACBC4954-B2E8-4CC5-969C-34FC3CECA582}" destId="{C07A040C-EF9E-45F2-9214-97707786A867}" srcOrd="1" destOrd="0" presId="urn:microsoft.com/office/officeart/2005/8/layout/list1"/>
    <dgm:cxn modelId="{D4205CAE-E972-4F22-AE56-5A20CF312D72}" type="presParOf" srcId="{19933C88-1E71-4DC9-BD8B-5302FE6957D6}" destId="{195D2AE1-841F-4288-96DE-D9D57DE6DDB0}" srcOrd="1" destOrd="0" presId="urn:microsoft.com/office/officeart/2005/8/layout/list1"/>
    <dgm:cxn modelId="{44EB41D8-010F-4B17-95AF-278707A92DAB}" type="presParOf" srcId="{19933C88-1E71-4DC9-BD8B-5302FE6957D6}" destId="{E29B919B-8852-4200-8241-428B1FA32C75}" srcOrd="2" destOrd="0" presId="urn:microsoft.com/office/officeart/2005/8/layout/list1"/>
    <dgm:cxn modelId="{F39DE50A-5EB6-4A16-917D-D294E7CB79C9}" type="presParOf" srcId="{19933C88-1E71-4DC9-BD8B-5302FE6957D6}" destId="{4E0E3D7A-D142-4476-8CF5-E9D89D1BD3A2}" srcOrd="3" destOrd="0" presId="urn:microsoft.com/office/officeart/2005/8/layout/list1"/>
    <dgm:cxn modelId="{9741235F-0047-4A35-BAE6-CBF68EDA4BB8}" type="presParOf" srcId="{19933C88-1E71-4DC9-BD8B-5302FE6957D6}" destId="{6ACF6DA3-3984-41F5-B0C3-C1727FF4C8AC}" srcOrd="4" destOrd="0" presId="urn:microsoft.com/office/officeart/2005/8/layout/list1"/>
    <dgm:cxn modelId="{340A7B64-80B8-4978-AAAB-8F4C2680609D}" type="presParOf" srcId="{6ACF6DA3-3984-41F5-B0C3-C1727FF4C8AC}" destId="{02AD1B8A-6FAE-4B03-8DAF-95A90786F9A0}" srcOrd="0" destOrd="0" presId="urn:microsoft.com/office/officeart/2005/8/layout/list1"/>
    <dgm:cxn modelId="{500BD6AE-1F74-4777-87DA-88E3264DF83D}" type="presParOf" srcId="{6ACF6DA3-3984-41F5-B0C3-C1727FF4C8AC}" destId="{83AE0A70-2509-45B2-A632-605C7EC79E8F}" srcOrd="1" destOrd="0" presId="urn:microsoft.com/office/officeart/2005/8/layout/list1"/>
    <dgm:cxn modelId="{FF4ADCA6-D788-428E-AD94-6F5DD17D63E3}" type="presParOf" srcId="{19933C88-1E71-4DC9-BD8B-5302FE6957D6}" destId="{E251AF9D-8826-43DB-B446-B21489D31A54}" srcOrd="5" destOrd="0" presId="urn:microsoft.com/office/officeart/2005/8/layout/list1"/>
    <dgm:cxn modelId="{6762693C-6236-44B9-BABD-C42B9751937D}" type="presParOf" srcId="{19933C88-1E71-4DC9-BD8B-5302FE6957D6}" destId="{F5EC977E-C613-4B96-A43C-60E20366B299}" srcOrd="6" destOrd="0" presId="urn:microsoft.com/office/officeart/2005/8/layout/list1"/>
    <dgm:cxn modelId="{56ACFC74-4872-433F-A412-08CABEC5E3E0}" type="presParOf" srcId="{19933C88-1E71-4DC9-BD8B-5302FE6957D6}" destId="{1EF2708A-B615-4700-9D41-C2F43A922A11}" srcOrd="7" destOrd="0" presId="urn:microsoft.com/office/officeart/2005/8/layout/list1"/>
    <dgm:cxn modelId="{67EBCD3E-893F-4E67-A062-E317E3C84BD7}" type="presParOf" srcId="{19933C88-1E71-4DC9-BD8B-5302FE6957D6}" destId="{25D28F1E-FB1F-4F1C-B729-24FDC1C88269}" srcOrd="8" destOrd="0" presId="urn:microsoft.com/office/officeart/2005/8/layout/list1"/>
    <dgm:cxn modelId="{DA07E68A-DF44-4EEC-AB6C-82B4AA8CD0EA}" type="presParOf" srcId="{25D28F1E-FB1F-4F1C-B729-24FDC1C88269}" destId="{C3B84640-F38D-45A0-8623-B6D2B8250F4F}" srcOrd="0" destOrd="0" presId="urn:microsoft.com/office/officeart/2005/8/layout/list1"/>
    <dgm:cxn modelId="{80F5BA94-2A3E-409B-B27C-CE2C5D2D34CE}" type="presParOf" srcId="{25D28F1E-FB1F-4F1C-B729-24FDC1C88269}" destId="{13D6AD74-28B3-40F7-860A-D3D90B551BB7}" srcOrd="1" destOrd="0" presId="urn:microsoft.com/office/officeart/2005/8/layout/list1"/>
    <dgm:cxn modelId="{61A0E98E-19B9-46CC-B1D2-CB7C4B907697}" type="presParOf" srcId="{19933C88-1E71-4DC9-BD8B-5302FE6957D6}" destId="{31D0AF1A-45FC-4414-A90F-17973BCD7F9D}" srcOrd="9" destOrd="0" presId="urn:microsoft.com/office/officeart/2005/8/layout/list1"/>
    <dgm:cxn modelId="{C1F9E4A4-6763-4939-AA03-BE9935DE0102}" type="presParOf" srcId="{19933C88-1E71-4DC9-BD8B-5302FE6957D6}" destId="{64039597-9573-42C8-9A8B-A77492C84F4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1BF663-8A3B-4DAB-8D19-9A62BC754AC0}" type="doc">
      <dgm:prSet loTypeId="urn:microsoft.com/office/officeart/2008/layout/LinedList" loCatId="list" qsTypeId="urn:microsoft.com/office/officeart/2005/8/quickstyle/simple3" qsCatId="simple" csTypeId="urn:microsoft.com/office/officeart/2005/8/colors/accent5_2" csCatId="accent5" phldr="1"/>
      <dgm:spPr/>
      <dgm:t>
        <a:bodyPr/>
        <a:lstStyle/>
        <a:p>
          <a:endParaRPr lang="en-US"/>
        </a:p>
      </dgm:t>
    </dgm:pt>
    <dgm:pt modelId="{DB064213-8B34-41E7-A293-D37CF61E82C7}">
      <dgm:prSet custT="1"/>
      <dgm:spPr/>
      <dgm:t>
        <a:bodyPr/>
        <a:lstStyle/>
        <a:p>
          <a:pPr algn="ctr"/>
          <a:r>
            <a:rPr lang="en-US" sz="3600" dirty="0"/>
            <a:t>Aaron Bertrand – Top Wait Types </a:t>
          </a:r>
          <a:r>
            <a:rPr lang="en-US" sz="3600" dirty="0">
              <a:hlinkClick xmlns:r="http://schemas.openxmlformats.org/officeDocument/2006/relationships" r:id="rId1"/>
            </a:rPr>
            <a:t>https://sqlperformance.com/2018/10/sql-performance/top-wait-stats</a:t>
          </a:r>
          <a:endParaRPr lang="en-US" sz="3600" dirty="0"/>
        </a:p>
      </dgm:t>
    </dgm:pt>
    <dgm:pt modelId="{67BECFCD-0460-4DC2-97FE-0CB2D094CF98}" type="parTrans" cxnId="{599F6387-49A1-4337-B18D-DD72D8B7A0FD}">
      <dgm:prSet/>
      <dgm:spPr/>
      <dgm:t>
        <a:bodyPr/>
        <a:lstStyle/>
        <a:p>
          <a:pPr algn="ctr"/>
          <a:endParaRPr lang="en-US" sz="3600"/>
        </a:p>
      </dgm:t>
    </dgm:pt>
    <dgm:pt modelId="{F4D258C8-AFC4-4C02-9B5D-532F606EF765}" type="sibTrans" cxnId="{599F6387-49A1-4337-B18D-DD72D8B7A0FD}">
      <dgm:prSet/>
      <dgm:spPr/>
      <dgm:t>
        <a:bodyPr/>
        <a:lstStyle/>
        <a:p>
          <a:pPr algn="ctr"/>
          <a:endParaRPr lang="en-US" sz="3600"/>
        </a:p>
      </dgm:t>
    </dgm:pt>
    <dgm:pt modelId="{A7C95ECE-EDD8-46AA-AB41-C077A9F7D3F8}">
      <dgm:prSet custT="1"/>
      <dgm:spPr/>
      <dgm:t>
        <a:bodyPr/>
        <a:lstStyle/>
        <a:p>
          <a:pPr algn="ctr"/>
          <a:r>
            <a:rPr lang="en-US" sz="3600" dirty="0"/>
            <a:t>Paul Randal – SQL Skills Wait Types Library </a:t>
          </a:r>
          <a:r>
            <a:rPr lang="en-US" sz="3600" dirty="0">
              <a:hlinkClick xmlns:r="http://schemas.openxmlformats.org/officeDocument/2006/relationships" r:id="rId2"/>
            </a:rPr>
            <a:t>https://www.sqlskills.com/help/waits/</a:t>
          </a:r>
          <a:endParaRPr lang="en-US" sz="3600" dirty="0"/>
        </a:p>
      </dgm:t>
    </dgm:pt>
    <dgm:pt modelId="{5168DE14-FA5F-4285-90CA-D9C474296021}" type="parTrans" cxnId="{817A77E8-568E-4D90-9B9C-7F0F22A7AAD6}">
      <dgm:prSet/>
      <dgm:spPr/>
      <dgm:t>
        <a:bodyPr/>
        <a:lstStyle/>
        <a:p>
          <a:pPr algn="ctr"/>
          <a:endParaRPr lang="en-US" sz="3600"/>
        </a:p>
      </dgm:t>
    </dgm:pt>
    <dgm:pt modelId="{696D33B4-7C1B-4993-B9BC-9FC422B912A6}" type="sibTrans" cxnId="{817A77E8-568E-4D90-9B9C-7F0F22A7AAD6}">
      <dgm:prSet/>
      <dgm:spPr/>
      <dgm:t>
        <a:bodyPr/>
        <a:lstStyle/>
        <a:p>
          <a:pPr algn="ctr"/>
          <a:endParaRPr lang="en-US" sz="3600"/>
        </a:p>
      </dgm:t>
    </dgm:pt>
    <dgm:pt modelId="{63425A77-1708-421B-B0D4-6417A85C20ED}" type="pres">
      <dgm:prSet presAssocID="{111BF663-8A3B-4DAB-8D19-9A62BC754AC0}" presName="vert0" presStyleCnt="0">
        <dgm:presLayoutVars>
          <dgm:dir/>
          <dgm:animOne val="branch"/>
          <dgm:animLvl val="lvl"/>
        </dgm:presLayoutVars>
      </dgm:prSet>
      <dgm:spPr/>
    </dgm:pt>
    <dgm:pt modelId="{9D87F789-DFE6-44F4-8E5E-71E4A744CB52}" type="pres">
      <dgm:prSet presAssocID="{DB064213-8B34-41E7-A293-D37CF61E82C7}" presName="thickLine" presStyleLbl="alignNode1" presStyleIdx="0" presStyleCnt="2" custLinFactNeighborX="721" custLinFactNeighborY="-9346"/>
      <dgm:spPr/>
    </dgm:pt>
    <dgm:pt modelId="{80B9E0DA-D2D6-4CF6-BBB7-623056D7C219}" type="pres">
      <dgm:prSet presAssocID="{DB064213-8B34-41E7-A293-D37CF61E82C7}" presName="horz1" presStyleCnt="0"/>
      <dgm:spPr/>
    </dgm:pt>
    <dgm:pt modelId="{ED11F7B8-06E0-4993-AB44-28A6764FC2AF}" type="pres">
      <dgm:prSet presAssocID="{DB064213-8B34-41E7-A293-D37CF61E82C7}" presName="tx1" presStyleLbl="revTx" presStyleIdx="0" presStyleCnt="2"/>
      <dgm:spPr/>
    </dgm:pt>
    <dgm:pt modelId="{2FA89616-ABCC-4EC7-B0C3-C9D6C6E2C3B2}" type="pres">
      <dgm:prSet presAssocID="{DB064213-8B34-41E7-A293-D37CF61E82C7}" presName="vert1" presStyleCnt="0"/>
      <dgm:spPr/>
    </dgm:pt>
    <dgm:pt modelId="{04FA338E-0DB5-4024-B1C6-4F4E0889B3A0}" type="pres">
      <dgm:prSet presAssocID="{A7C95ECE-EDD8-46AA-AB41-C077A9F7D3F8}" presName="thickLine" presStyleLbl="alignNode1" presStyleIdx="1" presStyleCnt="2" custLinFactNeighborX="848" custLinFactNeighborY="-18575"/>
      <dgm:spPr>
        <a:ln w="38100">
          <a:solidFill>
            <a:schemeClr val="accent4">
              <a:lumMod val="75000"/>
            </a:schemeClr>
          </a:solidFill>
        </a:ln>
      </dgm:spPr>
    </dgm:pt>
    <dgm:pt modelId="{64487CB4-F8A5-4446-89F5-4D0FB64CDC59}" type="pres">
      <dgm:prSet presAssocID="{A7C95ECE-EDD8-46AA-AB41-C077A9F7D3F8}" presName="horz1" presStyleCnt="0"/>
      <dgm:spPr/>
    </dgm:pt>
    <dgm:pt modelId="{13251EE6-82F1-40FA-8F1D-885623A2FD01}" type="pres">
      <dgm:prSet presAssocID="{A7C95ECE-EDD8-46AA-AB41-C077A9F7D3F8}" presName="tx1" presStyleLbl="revTx" presStyleIdx="1" presStyleCnt="2" custScaleY="69094"/>
      <dgm:spPr/>
    </dgm:pt>
    <dgm:pt modelId="{E45A66EF-A430-47D3-8961-E8D72EF9EA0D}" type="pres">
      <dgm:prSet presAssocID="{A7C95ECE-EDD8-46AA-AB41-C077A9F7D3F8}" presName="vert1" presStyleCnt="0"/>
      <dgm:spPr/>
    </dgm:pt>
  </dgm:ptLst>
  <dgm:cxnLst>
    <dgm:cxn modelId="{599F6387-49A1-4337-B18D-DD72D8B7A0FD}" srcId="{111BF663-8A3B-4DAB-8D19-9A62BC754AC0}" destId="{DB064213-8B34-41E7-A293-D37CF61E82C7}" srcOrd="0" destOrd="0" parTransId="{67BECFCD-0460-4DC2-97FE-0CB2D094CF98}" sibTransId="{F4D258C8-AFC4-4C02-9B5D-532F606EF765}"/>
    <dgm:cxn modelId="{04EE87B9-13B3-4828-BC79-914E308B55CD}" type="presOf" srcId="{111BF663-8A3B-4DAB-8D19-9A62BC754AC0}" destId="{63425A77-1708-421B-B0D4-6417A85C20ED}" srcOrd="0" destOrd="0" presId="urn:microsoft.com/office/officeart/2008/layout/LinedList"/>
    <dgm:cxn modelId="{FE695DBA-BE1A-4DE4-B5F6-35867574156C}" type="presOf" srcId="{A7C95ECE-EDD8-46AA-AB41-C077A9F7D3F8}" destId="{13251EE6-82F1-40FA-8F1D-885623A2FD01}" srcOrd="0" destOrd="0" presId="urn:microsoft.com/office/officeart/2008/layout/LinedList"/>
    <dgm:cxn modelId="{FEF34EC2-C2C6-4F0A-B7DD-21EE08AF66AC}" type="presOf" srcId="{DB064213-8B34-41E7-A293-D37CF61E82C7}" destId="{ED11F7B8-06E0-4993-AB44-28A6764FC2AF}" srcOrd="0" destOrd="0" presId="urn:microsoft.com/office/officeart/2008/layout/LinedList"/>
    <dgm:cxn modelId="{817A77E8-568E-4D90-9B9C-7F0F22A7AAD6}" srcId="{111BF663-8A3B-4DAB-8D19-9A62BC754AC0}" destId="{A7C95ECE-EDD8-46AA-AB41-C077A9F7D3F8}" srcOrd="1" destOrd="0" parTransId="{5168DE14-FA5F-4285-90CA-D9C474296021}" sibTransId="{696D33B4-7C1B-4993-B9BC-9FC422B912A6}"/>
    <dgm:cxn modelId="{DC709FB8-28BF-4910-9C82-3453BDF071BC}" type="presParOf" srcId="{63425A77-1708-421B-B0D4-6417A85C20ED}" destId="{9D87F789-DFE6-44F4-8E5E-71E4A744CB52}" srcOrd="0" destOrd="0" presId="urn:microsoft.com/office/officeart/2008/layout/LinedList"/>
    <dgm:cxn modelId="{08DBCB06-A429-4413-AF91-5FF885EBD3C5}" type="presParOf" srcId="{63425A77-1708-421B-B0D4-6417A85C20ED}" destId="{80B9E0DA-D2D6-4CF6-BBB7-623056D7C219}" srcOrd="1" destOrd="0" presId="urn:microsoft.com/office/officeart/2008/layout/LinedList"/>
    <dgm:cxn modelId="{09C48997-A5CD-4F98-B63F-9DCD47D33ECF}" type="presParOf" srcId="{80B9E0DA-D2D6-4CF6-BBB7-623056D7C219}" destId="{ED11F7B8-06E0-4993-AB44-28A6764FC2AF}" srcOrd="0" destOrd="0" presId="urn:microsoft.com/office/officeart/2008/layout/LinedList"/>
    <dgm:cxn modelId="{D24723DE-CB93-4A12-A469-04CB0E878634}" type="presParOf" srcId="{80B9E0DA-D2D6-4CF6-BBB7-623056D7C219}" destId="{2FA89616-ABCC-4EC7-B0C3-C9D6C6E2C3B2}" srcOrd="1" destOrd="0" presId="urn:microsoft.com/office/officeart/2008/layout/LinedList"/>
    <dgm:cxn modelId="{345B3F7F-2B10-4C69-AD6F-8418BE0D2B7E}" type="presParOf" srcId="{63425A77-1708-421B-B0D4-6417A85C20ED}" destId="{04FA338E-0DB5-4024-B1C6-4F4E0889B3A0}" srcOrd="2" destOrd="0" presId="urn:microsoft.com/office/officeart/2008/layout/LinedList"/>
    <dgm:cxn modelId="{03D31201-1367-4FC5-A10D-54EF8DDA1300}" type="presParOf" srcId="{63425A77-1708-421B-B0D4-6417A85C20ED}" destId="{64487CB4-F8A5-4446-89F5-4D0FB64CDC59}" srcOrd="3" destOrd="0" presId="urn:microsoft.com/office/officeart/2008/layout/LinedList"/>
    <dgm:cxn modelId="{9B138E13-44BD-4889-B128-689D8792121A}" type="presParOf" srcId="{64487CB4-F8A5-4446-89F5-4D0FB64CDC59}" destId="{13251EE6-82F1-40FA-8F1D-885623A2FD01}" srcOrd="0" destOrd="0" presId="urn:microsoft.com/office/officeart/2008/layout/LinedList"/>
    <dgm:cxn modelId="{1BF6D5AF-6353-4345-9610-85C592B5FE07}" type="presParOf" srcId="{64487CB4-F8A5-4446-89F5-4D0FB64CDC59}" destId="{E45A66EF-A430-47D3-8961-E8D72EF9EA0D}" srcOrd="1" destOrd="0" presId="urn:microsoft.com/office/officeart/2008/layout/LinedList"/>
  </dgm:cxnLst>
  <dgm:bg/>
  <dgm:whole>
    <a:ln w="57150">
      <a:solidFill>
        <a:schemeClr val="accent4">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5EADFC-2FAC-4D5E-A6D5-3BC03456B5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75F6F73-FCFC-4DC0-AD75-ED259207FD52}">
      <dgm:prSet custT="1"/>
      <dgm:spPr/>
      <dgm:t>
        <a:bodyPr/>
        <a:lstStyle/>
        <a:p>
          <a:r>
            <a:rPr lang="en-US" sz="3200" baseline="0"/>
            <a:t>SQL Server will flush the log buffer to the log file</a:t>
          </a:r>
          <a:endParaRPr lang="en-US" sz="3200" dirty="0"/>
        </a:p>
      </dgm:t>
    </dgm:pt>
    <dgm:pt modelId="{016FAE5A-306C-47F1-9775-927808989621}" type="parTrans" cxnId="{C31C0E7B-3525-4DAA-BA3B-3553E7C9497B}">
      <dgm:prSet/>
      <dgm:spPr/>
      <dgm:t>
        <a:bodyPr/>
        <a:lstStyle/>
        <a:p>
          <a:endParaRPr lang="en-US"/>
        </a:p>
      </dgm:t>
    </dgm:pt>
    <dgm:pt modelId="{B694F62B-1755-4A2D-925A-C6F7D715882A}" type="sibTrans" cxnId="{C31C0E7B-3525-4DAA-BA3B-3553E7C9497B}">
      <dgm:prSet/>
      <dgm:spPr/>
      <dgm:t>
        <a:bodyPr/>
        <a:lstStyle/>
        <a:p>
          <a:endParaRPr lang="en-US"/>
        </a:p>
      </dgm:t>
    </dgm:pt>
    <dgm:pt modelId="{5A3B8D5C-6FD2-4A8A-951A-EE65A7782C45}">
      <dgm:prSet custT="1"/>
      <dgm:spPr/>
      <dgm:t>
        <a:bodyPr/>
        <a:lstStyle/>
        <a:p>
          <a:r>
            <a:rPr lang="en-US" sz="2400" baseline="0"/>
            <a:t>SQL Server gets a commit request of a transaction that changes data.</a:t>
          </a:r>
          <a:endParaRPr lang="en-US" sz="2400" dirty="0"/>
        </a:p>
      </dgm:t>
    </dgm:pt>
    <dgm:pt modelId="{F3957295-B2F7-4DEF-938E-C041F411F020}" type="parTrans" cxnId="{8E8B1D30-99E2-40B0-B5EE-1B11A59026D1}">
      <dgm:prSet/>
      <dgm:spPr/>
      <dgm:t>
        <a:bodyPr/>
        <a:lstStyle/>
        <a:p>
          <a:endParaRPr lang="en-US"/>
        </a:p>
      </dgm:t>
    </dgm:pt>
    <dgm:pt modelId="{EA02A364-318F-441C-866A-59DF60DFFE76}" type="sibTrans" cxnId="{8E8B1D30-99E2-40B0-B5EE-1B11A59026D1}">
      <dgm:prSet/>
      <dgm:spPr/>
      <dgm:t>
        <a:bodyPr/>
        <a:lstStyle/>
        <a:p>
          <a:endParaRPr lang="en-US"/>
        </a:p>
      </dgm:t>
    </dgm:pt>
    <dgm:pt modelId="{F332BC46-E0CB-4A71-97F1-F186D1A527B5}">
      <dgm:prSet custT="1"/>
      <dgm:spPr/>
      <dgm:t>
        <a:bodyPr/>
        <a:lstStyle/>
        <a:p>
          <a:r>
            <a:rPr lang="en-US" sz="2400" baseline="0"/>
            <a:t>The log buffer fills up. (Max size 60kb.)</a:t>
          </a:r>
          <a:endParaRPr lang="en-US" sz="2400" dirty="0"/>
        </a:p>
      </dgm:t>
    </dgm:pt>
    <dgm:pt modelId="{F224F40A-8DA4-4A07-914B-718936D40C22}" type="parTrans" cxnId="{D311C514-B75F-4CFE-8D69-CB67DE248189}">
      <dgm:prSet/>
      <dgm:spPr/>
      <dgm:t>
        <a:bodyPr/>
        <a:lstStyle/>
        <a:p>
          <a:endParaRPr lang="en-US"/>
        </a:p>
      </dgm:t>
    </dgm:pt>
    <dgm:pt modelId="{B680B321-C17F-4226-B07C-F2346CD3FD8D}" type="sibTrans" cxnId="{D311C514-B75F-4CFE-8D69-CB67DE248189}">
      <dgm:prSet/>
      <dgm:spPr/>
      <dgm:t>
        <a:bodyPr/>
        <a:lstStyle/>
        <a:p>
          <a:endParaRPr lang="en-US"/>
        </a:p>
      </dgm:t>
    </dgm:pt>
    <dgm:pt modelId="{098E019B-6BCE-46E9-AF83-C28DB7B2B120}">
      <dgm:prSet custT="1"/>
      <dgm:spPr/>
      <dgm:t>
        <a:bodyPr/>
        <a:lstStyle/>
        <a:p>
          <a:r>
            <a:rPr lang="en-US" sz="2400" baseline="0"/>
            <a:t>SQL Server needs to harden dirty data pages (checkpoints)</a:t>
          </a:r>
          <a:endParaRPr lang="en-US" sz="2400" dirty="0"/>
        </a:p>
      </dgm:t>
    </dgm:pt>
    <dgm:pt modelId="{90121E53-C160-45FF-9FF5-2ED9851C7580}" type="parTrans" cxnId="{730DB5B7-7DDE-4C17-A497-BD1B9FBC2991}">
      <dgm:prSet/>
      <dgm:spPr/>
      <dgm:t>
        <a:bodyPr/>
        <a:lstStyle/>
        <a:p>
          <a:endParaRPr lang="en-US"/>
        </a:p>
      </dgm:t>
    </dgm:pt>
    <dgm:pt modelId="{B2821825-C4AA-4916-8BF3-CC9879DB8AD0}" type="sibTrans" cxnId="{730DB5B7-7DDE-4C17-A497-BD1B9FBC2991}">
      <dgm:prSet/>
      <dgm:spPr/>
      <dgm:t>
        <a:bodyPr/>
        <a:lstStyle/>
        <a:p>
          <a:endParaRPr lang="en-US"/>
        </a:p>
      </dgm:t>
    </dgm:pt>
    <dgm:pt modelId="{4E6A14CE-D16B-4589-90CD-78297D7492D3}">
      <dgm:prSet custT="1"/>
      <dgm:spPr/>
      <dgm:t>
        <a:bodyPr/>
        <a:lstStyle/>
        <a:p>
          <a:r>
            <a:rPr lang="en-US" sz="2400" baseline="0"/>
            <a:t>Manually request a log buffer flush using the sys.sp_flush_log procedure</a:t>
          </a:r>
          <a:endParaRPr lang="en-US" sz="2400" dirty="0"/>
        </a:p>
      </dgm:t>
    </dgm:pt>
    <dgm:pt modelId="{3519050B-094E-41C1-BA75-B20BCAD50627}" type="parTrans" cxnId="{8F91FEA6-4FF9-469B-AF6E-BD5BDA97E903}">
      <dgm:prSet/>
      <dgm:spPr/>
      <dgm:t>
        <a:bodyPr/>
        <a:lstStyle/>
        <a:p>
          <a:endParaRPr lang="en-US"/>
        </a:p>
      </dgm:t>
    </dgm:pt>
    <dgm:pt modelId="{DBB35BCE-4C01-4E34-A282-91ED28788AC1}" type="sibTrans" cxnId="{8F91FEA6-4FF9-469B-AF6E-BD5BDA97E903}">
      <dgm:prSet/>
      <dgm:spPr/>
      <dgm:t>
        <a:bodyPr/>
        <a:lstStyle/>
        <a:p>
          <a:endParaRPr lang="en-US"/>
        </a:p>
      </dgm:t>
    </dgm:pt>
    <dgm:pt modelId="{9AB92BAE-00FE-48B7-98F0-A94F53DB542D}">
      <dgm:prSet custT="1"/>
      <dgm:spPr/>
      <dgm:t>
        <a:bodyPr/>
        <a:lstStyle/>
        <a:p>
          <a:r>
            <a:rPr lang="en-US" sz="3200" baseline="0"/>
            <a:t>Log buffer flushing results in a WRITELOG wait type.</a:t>
          </a:r>
          <a:endParaRPr lang="en-US" sz="3200" dirty="0"/>
        </a:p>
      </dgm:t>
    </dgm:pt>
    <dgm:pt modelId="{F71DE4A1-BF95-42BA-8178-36785FF80657}" type="parTrans" cxnId="{C6CC31DA-A95E-4B91-95F2-1C77D11B0E1F}">
      <dgm:prSet/>
      <dgm:spPr/>
      <dgm:t>
        <a:bodyPr/>
        <a:lstStyle/>
        <a:p>
          <a:endParaRPr lang="en-US"/>
        </a:p>
      </dgm:t>
    </dgm:pt>
    <dgm:pt modelId="{4D0DCD73-E2A7-4F75-843B-14C3CD1F44D1}" type="sibTrans" cxnId="{C6CC31DA-A95E-4B91-95F2-1C77D11B0E1F}">
      <dgm:prSet/>
      <dgm:spPr/>
      <dgm:t>
        <a:bodyPr/>
        <a:lstStyle/>
        <a:p>
          <a:endParaRPr lang="en-US"/>
        </a:p>
      </dgm:t>
    </dgm:pt>
    <dgm:pt modelId="{C1D1552C-6320-4BC1-860B-3DEB5F6F7969}" type="pres">
      <dgm:prSet presAssocID="{605EADFC-2FAC-4D5E-A6D5-3BC03456B58E}" presName="linear" presStyleCnt="0">
        <dgm:presLayoutVars>
          <dgm:animLvl val="lvl"/>
          <dgm:resizeHandles val="exact"/>
        </dgm:presLayoutVars>
      </dgm:prSet>
      <dgm:spPr/>
    </dgm:pt>
    <dgm:pt modelId="{BD3D046F-8B4E-4968-BA21-B8542A4D65D5}" type="pres">
      <dgm:prSet presAssocID="{175F6F73-FCFC-4DC0-AD75-ED259207FD52}" presName="parentText" presStyleLbl="node1" presStyleIdx="0" presStyleCnt="2" custLinFactNeighborY="-15438">
        <dgm:presLayoutVars>
          <dgm:chMax val="0"/>
          <dgm:bulletEnabled val="1"/>
        </dgm:presLayoutVars>
      </dgm:prSet>
      <dgm:spPr/>
    </dgm:pt>
    <dgm:pt modelId="{90C5942A-676D-4C7E-971D-5ADE5985D74D}" type="pres">
      <dgm:prSet presAssocID="{175F6F73-FCFC-4DC0-AD75-ED259207FD52}" presName="childText" presStyleLbl="revTx" presStyleIdx="0" presStyleCnt="1" custLinFactNeighborY="-21900">
        <dgm:presLayoutVars>
          <dgm:bulletEnabled val="1"/>
        </dgm:presLayoutVars>
      </dgm:prSet>
      <dgm:spPr/>
    </dgm:pt>
    <dgm:pt modelId="{D145050A-2D0A-48DE-B8EB-0A9036A8EE26}" type="pres">
      <dgm:prSet presAssocID="{9AB92BAE-00FE-48B7-98F0-A94F53DB542D}" presName="parentText" presStyleLbl="node1" presStyleIdx="1" presStyleCnt="2" custLinFactNeighborY="-13446">
        <dgm:presLayoutVars>
          <dgm:chMax val="0"/>
          <dgm:bulletEnabled val="1"/>
        </dgm:presLayoutVars>
      </dgm:prSet>
      <dgm:spPr/>
    </dgm:pt>
  </dgm:ptLst>
  <dgm:cxnLst>
    <dgm:cxn modelId="{AA40CD07-9884-4426-BC0B-199E7C856F25}" type="presOf" srcId="{605EADFC-2FAC-4D5E-A6D5-3BC03456B58E}" destId="{C1D1552C-6320-4BC1-860B-3DEB5F6F7969}" srcOrd="0" destOrd="0" presId="urn:microsoft.com/office/officeart/2005/8/layout/vList2"/>
    <dgm:cxn modelId="{D311C514-B75F-4CFE-8D69-CB67DE248189}" srcId="{175F6F73-FCFC-4DC0-AD75-ED259207FD52}" destId="{F332BC46-E0CB-4A71-97F1-F186D1A527B5}" srcOrd="1" destOrd="0" parTransId="{F224F40A-8DA4-4A07-914B-718936D40C22}" sibTransId="{B680B321-C17F-4226-B07C-F2346CD3FD8D}"/>
    <dgm:cxn modelId="{C31B8C23-1647-47C5-9316-D49FF05433C4}" type="presOf" srcId="{098E019B-6BCE-46E9-AF83-C28DB7B2B120}" destId="{90C5942A-676D-4C7E-971D-5ADE5985D74D}" srcOrd="0" destOrd="2" presId="urn:microsoft.com/office/officeart/2005/8/layout/vList2"/>
    <dgm:cxn modelId="{8E8B1D30-99E2-40B0-B5EE-1B11A59026D1}" srcId="{175F6F73-FCFC-4DC0-AD75-ED259207FD52}" destId="{5A3B8D5C-6FD2-4A8A-951A-EE65A7782C45}" srcOrd="0" destOrd="0" parTransId="{F3957295-B2F7-4DEF-938E-C041F411F020}" sibTransId="{EA02A364-318F-441C-866A-59DF60DFFE76}"/>
    <dgm:cxn modelId="{0FE47D68-DDDC-4B9B-AFBC-69C7ECFE1B91}" type="presOf" srcId="{175F6F73-FCFC-4DC0-AD75-ED259207FD52}" destId="{BD3D046F-8B4E-4968-BA21-B8542A4D65D5}" srcOrd="0" destOrd="0" presId="urn:microsoft.com/office/officeart/2005/8/layout/vList2"/>
    <dgm:cxn modelId="{06FE714E-2540-4D01-95A1-F4952AC96F73}" type="presOf" srcId="{9AB92BAE-00FE-48B7-98F0-A94F53DB542D}" destId="{D145050A-2D0A-48DE-B8EB-0A9036A8EE26}" srcOrd="0" destOrd="0" presId="urn:microsoft.com/office/officeart/2005/8/layout/vList2"/>
    <dgm:cxn modelId="{C31C0E7B-3525-4DAA-BA3B-3553E7C9497B}" srcId="{605EADFC-2FAC-4D5E-A6D5-3BC03456B58E}" destId="{175F6F73-FCFC-4DC0-AD75-ED259207FD52}" srcOrd="0" destOrd="0" parTransId="{016FAE5A-306C-47F1-9775-927808989621}" sibTransId="{B694F62B-1755-4A2D-925A-C6F7D715882A}"/>
    <dgm:cxn modelId="{8F91FEA6-4FF9-469B-AF6E-BD5BDA97E903}" srcId="{175F6F73-FCFC-4DC0-AD75-ED259207FD52}" destId="{4E6A14CE-D16B-4589-90CD-78297D7492D3}" srcOrd="3" destOrd="0" parTransId="{3519050B-094E-41C1-BA75-B20BCAD50627}" sibTransId="{DBB35BCE-4C01-4E34-A282-91ED28788AC1}"/>
    <dgm:cxn modelId="{730DB5B7-7DDE-4C17-A497-BD1B9FBC2991}" srcId="{175F6F73-FCFC-4DC0-AD75-ED259207FD52}" destId="{098E019B-6BCE-46E9-AF83-C28DB7B2B120}" srcOrd="2" destOrd="0" parTransId="{90121E53-C160-45FF-9FF5-2ED9851C7580}" sibTransId="{B2821825-C4AA-4916-8BF3-CC9879DB8AD0}"/>
    <dgm:cxn modelId="{FB0994BF-BC29-468D-B74A-D5996EDA2D9F}" type="presOf" srcId="{5A3B8D5C-6FD2-4A8A-951A-EE65A7782C45}" destId="{90C5942A-676D-4C7E-971D-5ADE5985D74D}" srcOrd="0" destOrd="0" presId="urn:microsoft.com/office/officeart/2005/8/layout/vList2"/>
    <dgm:cxn modelId="{C6CC31DA-A95E-4B91-95F2-1C77D11B0E1F}" srcId="{605EADFC-2FAC-4D5E-A6D5-3BC03456B58E}" destId="{9AB92BAE-00FE-48B7-98F0-A94F53DB542D}" srcOrd="1" destOrd="0" parTransId="{F71DE4A1-BF95-42BA-8178-36785FF80657}" sibTransId="{4D0DCD73-E2A7-4F75-843B-14C3CD1F44D1}"/>
    <dgm:cxn modelId="{CFD736F2-37CB-4F08-BC25-D5D21CBA94B3}" type="presOf" srcId="{4E6A14CE-D16B-4589-90CD-78297D7492D3}" destId="{90C5942A-676D-4C7E-971D-5ADE5985D74D}" srcOrd="0" destOrd="3" presId="urn:microsoft.com/office/officeart/2005/8/layout/vList2"/>
    <dgm:cxn modelId="{F3295BFD-0019-48EC-8CEA-52C1208DAD1A}" type="presOf" srcId="{F332BC46-E0CB-4A71-97F1-F186D1A527B5}" destId="{90C5942A-676D-4C7E-971D-5ADE5985D74D}" srcOrd="0" destOrd="1" presId="urn:microsoft.com/office/officeart/2005/8/layout/vList2"/>
    <dgm:cxn modelId="{D30DBB7B-51BB-4C41-AC99-E303DAB7D947}" type="presParOf" srcId="{C1D1552C-6320-4BC1-860B-3DEB5F6F7969}" destId="{BD3D046F-8B4E-4968-BA21-B8542A4D65D5}" srcOrd="0" destOrd="0" presId="urn:microsoft.com/office/officeart/2005/8/layout/vList2"/>
    <dgm:cxn modelId="{8486871E-4827-4F11-A937-D437DA7E1F41}" type="presParOf" srcId="{C1D1552C-6320-4BC1-860B-3DEB5F6F7969}" destId="{90C5942A-676D-4C7E-971D-5ADE5985D74D}" srcOrd="1" destOrd="0" presId="urn:microsoft.com/office/officeart/2005/8/layout/vList2"/>
    <dgm:cxn modelId="{C77DF2B0-B930-428E-A46D-3E77BBA52C9E}" type="presParOf" srcId="{C1D1552C-6320-4BC1-860B-3DEB5F6F7969}" destId="{D145050A-2D0A-48DE-B8EB-0A9036A8EE2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040105-1E92-4AB6-BB5C-3C4E7EC363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464C63-4435-4BD9-8BC4-6FF8EE571A22}">
      <dgm:prSet phldrT="[Text]" custT="1"/>
      <dgm:spPr/>
      <dgm:t>
        <a:bodyPr/>
        <a:lstStyle/>
        <a:p>
          <a:r>
            <a:rPr lang="en-US" sz="2400"/>
            <a:t>Stores 8 kilobytes (KB) pages of data to avoid repeated disk I/O.</a:t>
          </a:r>
          <a:endParaRPr lang="en-US" sz="2400" dirty="0"/>
        </a:p>
      </dgm:t>
    </dgm:pt>
    <dgm:pt modelId="{19308289-4E4E-4B5B-95A8-8C099CE2E876}" type="parTrans" cxnId="{BF640412-4851-42E3-96FC-D39337C2D935}">
      <dgm:prSet/>
      <dgm:spPr/>
      <dgm:t>
        <a:bodyPr/>
        <a:lstStyle/>
        <a:p>
          <a:endParaRPr lang="en-US"/>
        </a:p>
      </dgm:t>
    </dgm:pt>
    <dgm:pt modelId="{EE731859-F98E-4AC0-B65B-10DAAE071F54}" type="sibTrans" cxnId="{BF640412-4851-42E3-96FC-D39337C2D935}">
      <dgm:prSet/>
      <dgm:spPr/>
      <dgm:t>
        <a:bodyPr/>
        <a:lstStyle/>
        <a:p>
          <a:endParaRPr lang="en-US"/>
        </a:p>
      </dgm:t>
    </dgm:pt>
    <dgm:pt modelId="{67E17738-299F-4FD5-83A3-C7B1C8E6B2C5}">
      <dgm:prSet phldrT="[Text]" custT="1"/>
      <dgm:spPr/>
      <dgm:t>
        <a:bodyPr/>
        <a:lstStyle/>
        <a:p>
          <a:r>
            <a:rPr lang="en-US" sz="2400"/>
            <a:t>Pages held in the buffer until the space is needed by something else.</a:t>
          </a:r>
          <a:endParaRPr lang="en-US" sz="2400" dirty="0"/>
        </a:p>
      </dgm:t>
    </dgm:pt>
    <dgm:pt modelId="{99E992C1-87A1-463C-8807-ECFE2ADA73FF}" type="parTrans" cxnId="{4B0CA908-C5A1-4896-9A5B-F679016F67D6}">
      <dgm:prSet/>
      <dgm:spPr/>
      <dgm:t>
        <a:bodyPr/>
        <a:lstStyle/>
        <a:p>
          <a:endParaRPr lang="en-US"/>
        </a:p>
      </dgm:t>
    </dgm:pt>
    <dgm:pt modelId="{AAA0D5D7-8ED2-4B87-ADB1-D44B93C98229}" type="sibTrans" cxnId="{4B0CA908-C5A1-4896-9A5B-F679016F67D6}">
      <dgm:prSet/>
      <dgm:spPr/>
      <dgm:t>
        <a:bodyPr/>
        <a:lstStyle/>
        <a:p>
          <a:endParaRPr lang="en-US"/>
        </a:p>
      </dgm:t>
    </dgm:pt>
    <dgm:pt modelId="{AADD6B1B-92A4-446B-84B1-B0C734E955D2}">
      <dgm:prSet phldrT="[Text]" custT="1"/>
      <dgm:spPr/>
      <dgm:t>
        <a:bodyPr/>
        <a:lstStyle/>
        <a:p>
          <a:r>
            <a:rPr lang="en-US" sz="2400" dirty="0"/>
            <a:t>Lazy Writer searches for eligible buffers.</a:t>
          </a:r>
        </a:p>
      </dgm:t>
    </dgm:pt>
    <dgm:pt modelId="{18E0E943-6484-4C97-842A-8A16F82E89C8}" type="parTrans" cxnId="{17EC358D-B099-4CEE-B916-679D6CDEC914}">
      <dgm:prSet/>
      <dgm:spPr/>
      <dgm:t>
        <a:bodyPr/>
        <a:lstStyle/>
        <a:p>
          <a:endParaRPr lang="en-US"/>
        </a:p>
      </dgm:t>
    </dgm:pt>
    <dgm:pt modelId="{CB03AA14-A9EF-4741-A0B4-CB24A730B870}" type="sibTrans" cxnId="{17EC358D-B099-4CEE-B916-679D6CDEC914}">
      <dgm:prSet/>
      <dgm:spPr/>
      <dgm:t>
        <a:bodyPr/>
        <a:lstStyle/>
        <a:p>
          <a:endParaRPr lang="en-US"/>
        </a:p>
      </dgm:t>
    </dgm:pt>
    <dgm:pt modelId="{F96BD1CD-A516-4C87-A961-EF4E45DAE639}">
      <dgm:prSet phldrT="[Text]" custT="1"/>
      <dgm:spPr/>
      <dgm:t>
        <a:bodyPr/>
        <a:lstStyle/>
        <a:p>
          <a:r>
            <a:rPr lang="en-US" sz="2400" dirty="0"/>
            <a:t>If the buffer is dirty, an asynchronous write (lazy write) is posted so that the buffer can later be freed.</a:t>
          </a:r>
        </a:p>
      </dgm:t>
    </dgm:pt>
    <dgm:pt modelId="{0E32A75C-A249-43AB-8AF3-5FB533E591C9}" type="parTrans" cxnId="{A391CB16-A64C-439A-80E6-13E3800832DF}">
      <dgm:prSet/>
      <dgm:spPr/>
      <dgm:t>
        <a:bodyPr/>
        <a:lstStyle/>
        <a:p>
          <a:endParaRPr lang="en-US"/>
        </a:p>
      </dgm:t>
    </dgm:pt>
    <dgm:pt modelId="{0BF20044-B1B3-4DB0-A7AB-5C40649EE601}" type="sibTrans" cxnId="{A391CB16-A64C-439A-80E6-13E3800832DF}">
      <dgm:prSet/>
      <dgm:spPr/>
      <dgm:t>
        <a:bodyPr/>
        <a:lstStyle/>
        <a:p>
          <a:endParaRPr lang="en-US"/>
        </a:p>
      </dgm:t>
    </dgm:pt>
    <dgm:pt modelId="{821ED3F8-05FB-4161-989E-A5073C719AA8}">
      <dgm:prSet phldrT="[Text]" custT="1"/>
      <dgm:spPr/>
      <dgm:t>
        <a:bodyPr/>
        <a:lstStyle/>
        <a:p>
          <a:r>
            <a:rPr lang="en-US" sz="2400" dirty="0"/>
            <a:t>If the buffer is not dirty, it is freed.</a:t>
          </a:r>
        </a:p>
      </dgm:t>
    </dgm:pt>
    <dgm:pt modelId="{B50F9A41-0B7C-4C9A-9861-71BC952B7820}" type="parTrans" cxnId="{A9D1EC4A-0943-48FD-86B0-B51673DAA92D}">
      <dgm:prSet/>
      <dgm:spPr/>
      <dgm:t>
        <a:bodyPr/>
        <a:lstStyle/>
        <a:p>
          <a:endParaRPr lang="en-US"/>
        </a:p>
      </dgm:t>
    </dgm:pt>
    <dgm:pt modelId="{57CB635D-D1A1-47A3-A56E-45160AB8002B}" type="sibTrans" cxnId="{A9D1EC4A-0943-48FD-86B0-B51673DAA92D}">
      <dgm:prSet/>
      <dgm:spPr/>
      <dgm:t>
        <a:bodyPr/>
        <a:lstStyle/>
        <a:p>
          <a:endParaRPr lang="en-US"/>
        </a:p>
      </dgm:t>
    </dgm:pt>
    <dgm:pt modelId="{DDF3A48C-9044-4623-9CDC-0F23F895C60C}" type="pres">
      <dgm:prSet presAssocID="{56040105-1E92-4AB6-BB5C-3C4E7EC36311}" presName="linear" presStyleCnt="0">
        <dgm:presLayoutVars>
          <dgm:animLvl val="lvl"/>
          <dgm:resizeHandles val="exact"/>
        </dgm:presLayoutVars>
      </dgm:prSet>
      <dgm:spPr/>
    </dgm:pt>
    <dgm:pt modelId="{AAE66C88-09DA-40B7-823E-7E7CC6D7DE8E}" type="pres">
      <dgm:prSet presAssocID="{0F464C63-4435-4BD9-8BC4-6FF8EE571A22}" presName="parentText" presStyleLbl="node1" presStyleIdx="0" presStyleCnt="2">
        <dgm:presLayoutVars>
          <dgm:chMax val="0"/>
          <dgm:bulletEnabled val="1"/>
        </dgm:presLayoutVars>
      </dgm:prSet>
      <dgm:spPr/>
    </dgm:pt>
    <dgm:pt modelId="{243A05DC-3C79-4F85-8091-E770D7B8BE1C}" type="pres">
      <dgm:prSet presAssocID="{0F464C63-4435-4BD9-8BC4-6FF8EE571A22}" presName="childText" presStyleLbl="revTx" presStyleIdx="0" presStyleCnt="2">
        <dgm:presLayoutVars>
          <dgm:bulletEnabled val="1"/>
        </dgm:presLayoutVars>
      </dgm:prSet>
      <dgm:spPr/>
    </dgm:pt>
    <dgm:pt modelId="{8A8E48AC-E044-4373-91C2-A5EBBB4E8D5D}" type="pres">
      <dgm:prSet presAssocID="{AADD6B1B-92A4-446B-84B1-B0C734E955D2}" presName="parentText" presStyleLbl="node1" presStyleIdx="1" presStyleCnt="2">
        <dgm:presLayoutVars>
          <dgm:chMax val="0"/>
          <dgm:bulletEnabled val="1"/>
        </dgm:presLayoutVars>
      </dgm:prSet>
      <dgm:spPr/>
    </dgm:pt>
    <dgm:pt modelId="{D9796843-2685-4002-815D-6B4869E1BB94}" type="pres">
      <dgm:prSet presAssocID="{AADD6B1B-92A4-446B-84B1-B0C734E955D2}" presName="childText" presStyleLbl="revTx" presStyleIdx="1" presStyleCnt="2">
        <dgm:presLayoutVars>
          <dgm:bulletEnabled val="1"/>
        </dgm:presLayoutVars>
      </dgm:prSet>
      <dgm:spPr/>
    </dgm:pt>
  </dgm:ptLst>
  <dgm:cxnLst>
    <dgm:cxn modelId="{4B0CA908-C5A1-4896-9A5B-F679016F67D6}" srcId="{0F464C63-4435-4BD9-8BC4-6FF8EE571A22}" destId="{67E17738-299F-4FD5-83A3-C7B1C8E6B2C5}" srcOrd="0" destOrd="0" parTransId="{99E992C1-87A1-463C-8807-ECFE2ADA73FF}" sibTransId="{AAA0D5D7-8ED2-4B87-ADB1-D44B93C98229}"/>
    <dgm:cxn modelId="{BF640412-4851-42E3-96FC-D39337C2D935}" srcId="{56040105-1E92-4AB6-BB5C-3C4E7EC36311}" destId="{0F464C63-4435-4BD9-8BC4-6FF8EE571A22}" srcOrd="0" destOrd="0" parTransId="{19308289-4E4E-4B5B-95A8-8C099CE2E876}" sibTransId="{EE731859-F98E-4AC0-B65B-10DAAE071F54}"/>
    <dgm:cxn modelId="{A391CB16-A64C-439A-80E6-13E3800832DF}" srcId="{AADD6B1B-92A4-446B-84B1-B0C734E955D2}" destId="{F96BD1CD-A516-4C87-A961-EF4E45DAE639}" srcOrd="0" destOrd="0" parTransId="{0E32A75C-A249-43AB-8AF3-5FB533E591C9}" sibTransId="{0BF20044-B1B3-4DB0-A7AB-5C40649EE601}"/>
    <dgm:cxn modelId="{3DC8395B-D9FB-4DD2-8F77-7A889AF4AADF}" type="presOf" srcId="{67E17738-299F-4FD5-83A3-C7B1C8E6B2C5}" destId="{243A05DC-3C79-4F85-8091-E770D7B8BE1C}" srcOrd="0" destOrd="0" presId="urn:microsoft.com/office/officeart/2005/8/layout/vList2"/>
    <dgm:cxn modelId="{A9D1EC4A-0943-48FD-86B0-B51673DAA92D}" srcId="{AADD6B1B-92A4-446B-84B1-B0C734E955D2}" destId="{821ED3F8-05FB-4161-989E-A5073C719AA8}" srcOrd="1" destOrd="0" parTransId="{B50F9A41-0B7C-4C9A-9861-71BC952B7820}" sibTransId="{57CB635D-D1A1-47A3-A56E-45160AB8002B}"/>
    <dgm:cxn modelId="{2556426F-8645-4D00-90FD-A9750614858C}" type="presOf" srcId="{821ED3F8-05FB-4161-989E-A5073C719AA8}" destId="{D9796843-2685-4002-815D-6B4869E1BB94}" srcOrd="0" destOrd="1" presId="urn:microsoft.com/office/officeart/2005/8/layout/vList2"/>
    <dgm:cxn modelId="{17EC358D-B099-4CEE-B916-679D6CDEC914}" srcId="{56040105-1E92-4AB6-BB5C-3C4E7EC36311}" destId="{AADD6B1B-92A4-446B-84B1-B0C734E955D2}" srcOrd="1" destOrd="0" parTransId="{18E0E943-6484-4C97-842A-8A16F82E89C8}" sibTransId="{CB03AA14-A9EF-4741-A0B4-CB24A730B870}"/>
    <dgm:cxn modelId="{EBE5D091-8C65-4C2F-B304-B55C9A6948DA}" type="presOf" srcId="{F96BD1CD-A516-4C87-A961-EF4E45DAE639}" destId="{D9796843-2685-4002-815D-6B4869E1BB94}" srcOrd="0" destOrd="0" presId="urn:microsoft.com/office/officeart/2005/8/layout/vList2"/>
    <dgm:cxn modelId="{9B26F8A3-336E-43D5-BD5E-17BCDEFF4B4A}" type="presOf" srcId="{AADD6B1B-92A4-446B-84B1-B0C734E955D2}" destId="{8A8E48AC-E044-4373-91C2-A5EBBB4E8D5D}" srcOrd="0" destOrd="0" presId="urn:microsoft.com/office/officeart/2005/8/layout/vList2"/>
    <dgm:cxn modelId="{22696FEC-5C34-482A-A30B-04FE55D86FF2}" type="presOf" srcId="{56040105-1E92-4AB6-BB5C-3C4E7EC36311}" destId="{DDF3A48C-9044-4623-9CDC-0F23F895C60C}" srcOrd="0" destOrd="0" presId="urn:microsoft.com/office/officeart/2005/8/layout/vList2"/>
    <dgm:cxn modelId="{29559FF1-6A81-4F72-8B56-D683DE35F12B}" type="presOf" srcId="{0F464C63-4435-4BD9-8BC4-6FF8EE571A22}" destId="{AAE66C88-09DA-40B7-823E-7E7CC6D7DE8E}" srcOrd="0" destOrd="0" presId="urn:microsoft.com/office/officeart/2005/8/layout/vList2"/>
    <dgm:cxn modelId="{81ED60A1-122F-4799-8791-37E21D06D28B}" type="presParOf" srcId="{DDF3A48C-9044-4623-9CDC-0F23F895C60C}" destId="{AAE66C88-09DA-40B7-823E-7E7CC6D7DE8E}" srcOrd="0" destOrd="0" presId="urn:microsoft.com/office/officeart/2005/8/layout/vList2"/>
    <dgm:cxn modelId="{EDDF6EA8-1AB5-4B4D-BFDE-33F5358383A4}" type="presParOf" srcId="{DDF3A48C-9044-4623-9CDC-0F23F895C60C}" destId="{243A05DC-3C79-4F85-8091-E770D7B8BE1C}" srcOrd="1" destOrd="0" presId="urn:microsoft.com/office/officeart/2005/8/layout/vList2"/>
    <dgm:cxn modelId="{C56A4E03-EA3D-4993-A3FD-11E2CCD2A4D2}" type="presParOf" srcId="{DDF3A48C-9044-4623-9CDC-0F23F895C60C}" destId="{8A8E48AC-E044-4373-91C2-A5EBBB4E8D5D}" srcOrd="2" destOrd="0" presId="urn:microsoft.com/office/officeart/2005/8/layout/vList2"/>
    <dgm:cxn modelId="{FE80356A-B135-4155-8341-301CCF192171}" type="presParOf" srcId="{DDF3A48C-9044-4623-9CDC-0F23F895C60C}" destId="{D9796843-2685-4002-815D-6B4869E1BB9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1CE2C-8281-4680-B20A-F4384783D7A9}">
      <dsp:nvSpPr>
        <dsp:cNvPr id="0" name=""/>
        <dsp:cNvSpPr/>
      </dsp:nvSpPr>
      <dsp:spPr>
        <a:xfrm>
          <a:off x="0" y="57383"/>
          <a:ext cx="11097333"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Application layer between Microsoft SQL Server components and the Windows Operating System.</a:t>
          </a:r>
          <a:endParaRPr lang="en-US" sz="2000" kern="1200" dirty="0"/>
        </a:p>
      </dsp:txBody>
      <dsp:txXfrm>
        <a:off x="41465" y="98848"/>
        <a:ext cx="11014403" cy="766490"/>
      </dsp:txXfrm>
    </dsp:sp>
    <dsp:sp modelId="{70A4E46F-F7D1-41A2-8155-8CEB0C66CEAB}">
      <dsp:nvSpPr>
        <dsp:cNvPr id="0" name=""/>
        <dsp:cNvSpPr/>
      </dsp:nvSpPr>
      <dsp:spPr>
        <a:xfrm>
          <a:off x="0" y="970163"/>
          <a:ext cx="11097333"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Centralizes resource allocation to provide more efficient management and accounting.</a:t>
          </a:r>
          <a:endParaRPr lang="en-US" sz="2000" kern="1200"/>
        </a:p>
      </dsp:txBody>
      <dsp:txXfrm>
        <a:off x="41465" y="1011628"/>
        <a:ext cx="11014403" cy="766490"/>
      </dsp:txXfrm>
    </dsp:sp>
    <dsp:sp modelId="{8F6557ED-EA5A-4C57-BD7E-815F3B29B97F}">
      <dsp:nvSpPr>
        <dsp:cNvPr id="0" name=""/>
        <dsp:cNvSpPr/>
      </dsp:nvSpPr>
      <dsp:spPr>
        <a:xfrm>
          <a:off x="0" y="1882943"/>
          <a:ext cx="11097333"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The SQLOS is used by the SQL Server relational database engine for system-level services.</a:t>
          </a:r>
          <a:endParaRPr lang="en-US" sz="2000" kern="1200" dirty="0"/>
        </a:p>
      </dsp:txBody>
      <dsp:txXfrm>
        <a:off x="41465" y="1924408"/>
        <a:ext cx="11014403" cy="766490"/>
      </dsp:txXfrm>
    </dsp:sp>
    <dsp:sp modelId="{12C92250-5AAC-404E-836C-E71243683BFE}">
      <dsp:nvSpPr>
        <dsp:cNvPr id="0" name=""/>
        <dsp:cNvSpPr/>
      </dsp:nvSpPr>
      <dsp:spPr>
        <a:xfrm>
          <a:off x="0" y="2795723"/>
          <a:ext cx="11097333" cy="8494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Abstracts the concepts of resource management from components, providing:</a:t>
          </a:r>
          <a:endParaRPr lang="en-US" sz="2000" kern="1200"/>
        </a:p>
      </dsp:txBody>
      <dsp:txXfrm>
        <a:off x="41465" y="2837188"/>
        <a:ext cx="11014403" cy="766490"/>
      </dsp:txXfrm>
    </dsp:sp>
    <dsp:sp modelId="{776B8DDC-FCA5-4A7B-8C53-01F47D0BFE82}">
      <dsp:nvSpPr>
        <dsp:cNvPr id="0" name=""/>
        <dsp:cNvSpPr/>
      </dsp:nvSpPr>
      <dsp:spPr>
        <a:xfrm>
          <a:off x="0" y="3645144"/>
          <a:ext cx="11097333"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baseline="0"/>
            <a:t>Scheduling and synchronization support</a:t>
          </a:r>
          <a:endParaRPr lang="en-US" sz="1700" kern="1200"/>
        </a:p>
        <a:p>
          <a:pPr marL="171450" lvl="1" indent="-171450" algn="l" defTabSz="755650">
            <a:lnSpc>
              <a:spcPct val="90000"/>
            </a:lnSpc>
            <a:spcBef>
              <a:spcPct val="0"/>
            </a:spcBef>
            <a:spcAft>
              <a:spcPct val="20000"/>
            </a:spcAft>
            <a:buChar char="•"/>
          </a:pPr>
          <a:r>
            <a:rPr lang="en-US" sz="1700" b="1" kern="1200" baseline="0"/>
            <a:t>Memory management and caching</a:t>
          </a:r>
          <a:endParaRPr lang="en-US" sz="1700" kern="1200"/>
        </a:p>
        <a:p>
          <a:pPr marL="171450" lvl="1" indent="-171450" algn="l" defTabSz="755650">
            <a:lnSpc>
              <a:spcPct val="90000"/>
            </a:lnSpc>
            <a:spcBef>
              <a:spcPct val="0"/>
            </a:spcBef>
            <a:spcAft>
              <a:spcPct val="20000"/>
            </a:spcAft>
            <a:buChar char="•"/>
          </a:pPr>
          <a:r>
            <a:rPr lang="en-US" sz="1700" b="1" kern="1200" baseline="0"/>
            <a:t>Resource governance</a:t>
          </a:r>
          <a:endParaRPr lang="en-US" sz="1700" kern="1200"/>
        </a:p>
        <a:p>
          <a:pPr marL="171450" lvl="1" indent="-171450" algn="l" defTabSz="755650">
            <a:lnSpc>
              <a:spcPct val="90000"/>
            </a:lnSpc>
            <a:spcBef>
              <a:spcPct val="0"/>
            </a:spcBef>
            <a:spcAft>
              <a:spcPct val="20000"/>
            </a:spcAft>
            <a:buChar char="•"/>
          </a:pPr>
          <a:r>
            <a:rPr lang="en-US" sz="1700" b="1" kern="1200" baseline="0"/>
            <a:t>Diagnostics and debug infrastructure</a:t>
          </a:r>
          <a:endParaRPr lang="en-US" sz="1700" kern="1200"/>
        </a:p>
        <a:p>
          <a:pPr marL="171450" lvl="1" indent="-171450" algn="l" defTabSz="755650">
            <a:lnSpc>
              <a:spcPct val="90000"/>
            </a:lnSpc>
            <a:spcBef>
              <a:spcPct val="0"/>
            </a:spcBef>
            <a:spcAft>
              <a:spcPct val="20000"/>
            </a:spcAft>
            <a:buChar char="•"/>
          </a:pPr>
          <a:r>
            <a:rPr lang="en-US" sz="1700" b="1" kern="1200" baseline="0"/>
            <a:t>Scalability and performance optimization</a:t>
          </a:r>
          <a:endParaRPr lang="en-US" sz="1700" kern="1200"/>
        </a:p>
      </dsp:txBody>
      <dsp:txXfrm>
        <a:off x="0" y="3645144"/>
        <a:ext cx="11097333" cy="1593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805E4-2107-49A3-BD77-3C70BA121985}">
      <dsp:nvSpPr>
        <dsp:cNvPr id="0" name=""/>
        <dsp:cNvSpPr/>
      </dsp:nvSpPr>
      <dsp:spPr>
        <a:xfrm>
          <a:off x="0" y="23986"/>
          <a:ext cx="10103203" cy="9523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Automatic</a:t>
          </a:r>
          <a:r>
            <a:rPr lang="en-US" sz="2200" kern="1200" dirty="0"/>
            <a:t> (default) – Database engine issues checkpoints automatically based on the server level “recovery interval” configuration option</a:t>
          </a:r>
        </a:p>
      </dsp:txBody>
      <dsp:txXfrm>
        <a:off x="46491" y="70477"/>
        <a:ext cx="10010221" cy="859398"/>
      </dsp:txXfrm>
    </dsp:sp>
    <dsp:sp modelId="{95DD3C3F-6913-4DF8-BA60-D5B77EE51AD0}">
      <dsp:nvSpPr>
        <dsp:cNvPr id="0" name=""/>
        <dsp:cNvSpPr/>
      </dsp:nvSpPr>
      <dsp:spPr>
        <a:xfrm>
          <a:off x="0" y="1039726"/>
          <a:ext cx="10103203" cy="9523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Indirect</a:t>
          </a:r>
          <a:r>
            <a:rPr lang="en-US" sz="2200" kern="1200" dirty="0"/>
            <a:t> (new in SQL Server 2012) – Database engine issues checkpoints automatically based on the database level TARGET_RECOVERY_TIME</a:t>
          </a:r>
        </a:p>
      </dsp:txBody>
      <dsp:txXfrm>
        <a:off x="46491" y="1086217"/>
        <a:ext cx="10010221" cy="859398"/>
      </dsp:txXfrm>
    </dsp:sp>
    <dsp:sp modelId="{AE6B6D19-C792-4D73-A9A4-722404BFC6F5}">
      <dsp:nvSpPr>
        <dsp:cNvPr id="0" name=""/>
        <dsp:cNvSpPr/>
      </dsp:nvSpPr>
      <dsp:spPr>
        <a:xfrm>
          <a:off x="0" y="1992106"/>
          <a:ext cx="10103203"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777"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p>
      </dsp:txBody>
      <dsp:txXfrm>
        <a:off x="0" y="1992106"/>
        <a:ext cx="10103203" cy="364320"/>
      </dsp:txXfrm>
    </dsp:sp>
    <dsp:sp modelId="{191229E1-A669-4C80-929D-90658F54B41C}">
      <dsp:nvSpPr>
        <dsp:cNvPr id="0" name=""/>
        <dsp:cNvSpPr/>
      </dsp:nvSpPr>
      <dsp:spPr>
        <a:xfrm>
          <a:off x="0" y="2356427"/>
          <a:ext cx="10103203" cy="9523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Manual</a:t>
          </a:r>
          <a:r>
            <a:rPr lang="en-US" sz="2200" kern="1200" dirty="0"/>
            <a:t> – Issued in the current database for your connection when you execute the T-SQL CHECKPOINT command</a:t>
          </a:r>
        </a:p>
      </dsp:txBody>
      <dsp:txXfrm>
        <a:off x="46491" y="2402918"/>
        <a:ext cx="10010221" cy="859398"/>
      </dsp:txXfrm>
    </dsp:sp>
    <dsp:sp modelId="{9FB0B889-7813-4D35-8556-384C3E45CE9B}">
      <dsp:nvSpPr>
        <dsp:cNvPr id="0" name=""/>
        <dsp:cNvSpPr/>
      </dsp:nvSpPr>
      <dsp:spPr>
        <a:xfrm>
          <a:off x="0" y="3372167"/>
          <a:ext cx="10103203" cy="9523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Internal</a:t>
          </a:r>
          <a:r>
            <a:rPr lang="en-US" sz="2200" kern="1200" dirty="0"/>
            <a:t> – Issued by various server operations</a:t>
          </a:r>
        </a:p>
      </dsp:txBody>
      <dsp:txXfrm>
        <a:off x="46491" y="3418658"/>
        <a:ext cx="10010221" cy="8593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4E3F3-1233-495B-837B-AFD29A435DFA}">
      <dsp:nvSpPr>
        <dsp:cNvPr id="0" name=""/>
        <dsp:cNvSpPr/>
      </dsp:nvSpPr>
      <dsp:spPr>
        <a:xfrm>
          <a:off x="0" y="757451"/>
          <a:ext cx="11272284" cy="1991340"/>
        </a:xfrm>
        <a:prstGeom prst="roundRect">
          <a:avLst/>
        </a:prstGeom>
        <a:solidFill>
          <a:schemeClr val="accent3">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baseline="0" dirty="0">
              <a:latin typeface="Segoe UI"/>
              <a:ea typeface="+mn-ea"/>
              <a:cs typeface="+mn-cs"/>
            </a:rPr>
            <a:t>PFS and IAM are used to determine when an object needs a new extent allocated</a:t>
          </a:r>
          <a:endParaRPr lang="en-US" sz="4600" kern="1200" dirty="0">
            <a:latin typeface="Segoe UI"/>
            <a:ea typeface="+mn-ea"/>
            <a:cs typeface="+mn-cs"/>
          </a:endParaRPr>
        </a:p>
      </dsp:txBody>
      <dsp:txXfrm>
        <a:off x="97209" y="854660"/>
        <a:ext cx="11077866" cy="1796922"/>
      </dsp:txXfrm>
    </dsp:sp>
    <dsp:sp modelId="{C09D7D0C-E4C3-4C24-A372-02217BCD0EBA}">
      <dsp:nvSpPr>
        <dsp:cNvPr id="0" name=""/>
        <dsp:cNvSpPr/>
      </dsp:nvSpPr>
      <dsp:spPr>
        <a:xfrm>
          <a:off x="0" y="2881271"/>
          <a:ext cx="11272284" cy="1991340"/>
        </a:xfrm>
        <a:prstGeom prst="roundRect">
          <a:avLst/>
        </a:prstGeom>
        <a:solidFill>
          <a:schemeClr val="accent3">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baseline="0" dirty="0">
              <a:latin typeface="Segoe UI"/>
              <a:ea typeface="+mn-ea"/>
              <a:cs typeface="+mn-cs"/>
            </a:rPr>
            <a:t>GAMs and SGAMs are used to allocate the extent</a:t>
          </a:r>
          <a:endParaRPr lang="en-US" sz="4600" kern="1200" dirty="0">
            <a:latin typeface="Segoe UI"/>
            <a:ea typeface="+mn-ea"/>
            <a:cs typeface="+mn-cs"/>
          </a:endParaRPr>
        </a:p>
      </dsp:txBody>
      <dsp:txXfrm>
        <a:off x="97209" y="2978480"/>
        <a:ext cx="11077866" cy="17969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63552-03A9-4B58-92DC-A92FAE514C1F}">
      <dsp:nvSpPr>
        <dsp:cNvPr id="0" name=""/>
        <dsp:cNvSpPr/>
      </dsp:nvSpPr>
      <dsp:spPr>
        <a:xfrm rot="5400000">
          <a:off x="7072868" y="-2957038"/>
          <a:ext cx="946636" cy="710229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Assigns CPUs for SQL Server use</a:t>
          </a:r>
          <a:endParaRPr lang="en-US" sz="1500" kern="1200"/>
        </a:p>
        <a:p>
          <a:pPr marL="114300" lvl="1" indent="-114300" algn="l" defTabSz="666750">
            <a:lnSpc>
              <a:spcPct val="90000"/>
            </a:lnSpc>
            <a:spcBef>
              <a:spcPct val="0"/>
            </a:spcBef>
            <a:spcAft>
              <a:spcPct val="15000"/>
            </a:spcAft>
            <a:buChar char="•"/>
          </a:pPr>
          <a:r>
            <a:rPr lang="en-US" sz="1500" kern="1200" baseline="0"/>
            <a:t>Set via sp_configure or Alter Server Configuration</a:t>
          </a:r>
          <a:endParaRPr lang="en-US" sz="1500" kern="1200"/>
        </a:p>
        <a:p>
          <a:pPr marL="114300" lvl="1" indent="-114300" algn="l" defTabSz="666750">
            <a:lnSpc>
              <a:spcPct val="90000"/>
            </a:lnSpc>
            <a:spcBef>
              <a:spcPct val="0"/>
            </a:spcBef>
            <a:spcAft>
              <a:spcPct val="15000"/>
            </a:spcAft>
            <a:buChar char="•"/>
          </a:pPr>
          <a:r>
            <a:rPr lang="en-US" sz="1500" kern="1200" dirty="0"/>
            <a:t>Only required in specific scenarios</a:t>
          </a:r>
        </a:p>
      </dsp:txBody>
      <dsp:txXfrm rot="-5400000">
        <a:off x="3995040" y="167001"/>
        <a:ext cx="7056082" cy="854214"/>
      </dsp:txXfrm>
    </dsp:sp>
    <dsp:sp modelId="{14EDB1D3-1B6D-42F3-A18A-8F1B7C1B8D4F}">
      <dsp:nvSpPr>
        <dsp:cNvPr id="0" name=""/>
        <dsp:cNvSpPr/>
      </dsp:nvSpPr>
      <dsp:spPr>
        <a:xfrm>
          <a:off x="0" y="2460"/>
          <a:ext cx="3995039" cy="1183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a:t>Affinity Mask</a:t>
          </a:r>
          <a:endParaRPr lang="en-US" sz="2800" kern="1200"/>
        </a:p>
      </dsp:txBody>
      <dsp:txXfrm>
        <a:off x="57764" y="60224"/>
        <a:ext cx="3879511" cy="1067767"/>
      </dsp:txXfrm>
    </dsp:sp>
    <dsp:sp modelId="{E284ED2E-BE76-443D-9061-D1D23D755A4E}">
      <dsp:nvSpPr>
        <dsp:cNvPr id="0" name=""/>
        <dsp:cNvSpPr/>
      </dsp:nvSpPr>
      <dsp:spPr>
        <a:xfrm rot="5400000">
          <a:off x="7072868" y="-1714578"/>
          <a:ext cx="946636" cy="710229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kern="1200" dirty="0">
              <a:latin typeface="+mn-lt"/>
            </a:rPr>
            <a:t>Maximum number of processors that are used for the execution of a query in a parallel plan. This option determines the number of threads that are used for the query plan operators that perform the work in parallel. </a:t>
          </a:r>
          <a:endParaRPr lang="en-US" sz="1500" kern="1200" dirty="0"/>
        </a:p>
      </dsp:txBody>
      <dsp:txXfrm rot="-5400000">
        <a:off x="3995040" y="1409461"/>
        <a:ext cx="7056082" cy="854214"/>
      </dsp:txXfrm>
    </dsp:sp>
    <dsp:sp modelId="{1AF58E77-9F49-4F5F-B653-8F36EA006238}">
      <dsp:nvSpPr>
        <dsp:cNvPr id="0" name=""/>
        <dsp:cNvSpPr/>
      </dsp:nvSpPr>
      <dsp:spPr>
        <a:xfrm>
          <a:off x="0" y="1244920"/>
          <a:ext cx="3995039" cy="1183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Max Degree of Parallelism (MAXDOP)</a:t>
          </a:r>
        </a:p>
      </dsp:txBody>
      <dsp:txXfrm>
        <a:off x="57764" y="1302684"/>
        <a:ext cx="3879511" cy="1067767"/>
      </dsp:txXfrm>
    </dsp:sp>
    <dsp:sp modelId="{F3B52152-8BE4-43A5-9164-5A2FE59E7C12}">
      <dsp:nvSpPr>
        <dsp:cNvPr id="0" name=""/>
        <dsp:cNvSpPr/>
      </dsp:nvSpPr>
      <dsp:spPr>
        <a:xfrm rot="5400000">
          <a:off x="7072868" y="-472117"/>
          <a:ext cx="946636" cy="710229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Only queries with a cost that is higher than this value will be considered for parallelism</a:t>
          </a:r>
          <a:endParaRPr lang="en-US" sz="1500" kern="1200"/>
        </a:p>
        <a:p>
          <a:pPr marL="114300" lvl="1" indent="-114300" algn="l" defTabSz="666750">
            <a:lnSpc>
              <a:spcPct val="90000"/>
            </a:lnSpc>
            <a:spcBef>
              <a:spcPct val="0"/>
            </a:spcBef>
            <a:spcAft>
              <a:spcPct val="15000"/>
            </a:spcAft>
            <a:buChar char="•"/>
          </a:pPr>
          <a:r>
            <a:rPr lang="en-US" sz="1500" kern="1200"/>
            <a:t>Only required when dealing with excessive parallelism</a:t>
          </a:r>
        </a:p>
      </dsp:txBody>
      <dsp:txXfrm rot="-5400000">
        <a:off x="3995040" y="2651922"/>
        <a:ext cx="7056082" cy="854214"/>
      </dsp:txXfrm>
    </dsp:sp>
    <dsp:sp modelId="{A7E91A73-299E-4C90-8883-28F8F8CA2E4D}">
      <dsp:nvSpPr>
        <dsp:cNvPr id="0" name=""/>
        <dsp:cNvSpPr/>
      </dsp:nvSpPr>
      <dsp:spPr>
        <a:xfrm>
          <a:off x="0" y="2487380"/>
          <a:ext cx="3995039" cy="1183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a:t>Cost Threshold for Parallelism</a:t>
          </a:r>
          <a:endParaRPr lang="en-US" sz="2800" kern="1200"/>
        </a:p>
      </dsp:txBody>
      <dsp:txXfrm>
        <a:off x="57764" y="2545144"/>
        <a:ext cx="3879511" cy="1067767"/>
      </dsp:txXfrm>
    </dsp:sp>
    <dsp:sp modelId="{E703C97D-3FA6-4B02-B5DB-D8F9896B4E74}">
      <dsp:nvSpPr>
        <dsp:cNvPr id="0" name=""/>
        <dsp:cNvSpPr/>
      </dsp:nvSpPr>
      <dsp:spPr>
        <a:xfrm rot="5400000">
          <a:off x="7072868" y="770342"/>
          <a:ext cx="946636" cy="710229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Number of threads SQL Server can allocate</a:t>
          </a:r>
          <a:endParaRPr lang="en-US" sz="1500" kern="1200"/>
        </a:p>
        <a:p>
          <a:pPr marL="114300" lvl="1" indent="-114300" algn="l" defTabSz="666750">
            <a:lnSpc>
              <a:spcPct val="90000"/>
            </a:lnSpc>
            <a:spcBef>
              <a:spcPct val="0"/>
            </a:spcBef>
            <a:spcAft>
              <a:spcPct val="15000"/>
            </a:spcAft>
            <a:buChar char="•"/>
          </a:pPr>
          <a:r>
            <a:rPr lang="en-US" sz="1500" kern="1200" baseline="0"/>
            <a:t>Recommended value is 0. SQL Server will dynamically set the Max based on CPUs and CPU architecture</a:t>
          </a:r>
          <a:endParaRPr lang="en-US" sz="1500" kern="1200"/>
        </a:p>
      </dsp:txBody>
      <dsp:txXfrm rot="-5400000">
        <a:off x="3995040" y="3894382"/>
        <a:ext cx="7056082" cy="854214"/>
      </dsp:txXfrm>
    </dsp:sp>
    <dsp:sp modelId="{8E673850-EA23-40B8-AD3D-D7522D99D648}">
      <dsp:nvSpPr>
        <dsp:cNvPr id="0" name=""/>
        <dsp:cNvSpPr/>
      </dsp:nvSpPr>
      <dsp:spPr>
        <a:xfrm>
          <a:off x="0" y="3729841"/>
          <a:ext cx="3995039" cy="1183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a:t>Max Worker Threads</a:t>
          </a:r>
          <a:endParaRPr lang="en-US" sz="2800" kern="1200"/>
        </a:p>
      </dsp:txBody>
      <dsp:txXfrm>
        <a:off x="57764" y="3787605"/>
        <a:ext cx="3879511" cy="10677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41B4A-DFAD-4E95-9962-2C093565E9BF}">
      <dsp:nvSpPr>
        <dsp:cNvPr id="0" name=""/>
        <dsp:cNvSpPr/>
      </dsp:nvSpPr>
      <dsp:spPr>
        <a:xfrm>
          <a:off x="4222"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Narrow</a:t>
          </a:r>
        </a:p>
      </dsp:txBody>
      <dsp:txXfrm>
        <a:off x="4222" y="348445"/>
        <a:ext cx="2538742" cy="720000"/>
      </dsp:txXfrm>
    </dsp:sp>
    <dsp:sp modelId="{3054F010-4FBC-416B-9ABF-97AD6E9C8F0D}">
      <dsp:nvSpPr>
        <dsp:cNvPr id="0" name=""/>
        <dsp:cNvSpPr/>
      </dsp:nvSpPr>
      <dsp:spPr>
        <a:xfrm>
          <a:off x="4222"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Use a data type with a small number of bytes to conserver space in tables and indexes</a:t>
          </a:r>
        </a:p>
      </dsp:txBody>
      <dsp:txXfrm>
        <a:off x="4222" y="1068445"/>
        <a:ext cx="2538742" cy="3431250"/>
      </dsp:txXfrm>
    </dsp:sp>
    <dsp:sp modelId="{763147AF-1FF9-485A-9729-4A680B954A40}">
      <dsp:nvSpPr>
        <dsp:cNvPr id="0" name=""/>
        <dsp:cNvSpPr/>
      </dsp:nvSpPr>
      <dsp:spPr>
        <a:xfrm>
          <a:off x="2898389"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Unique</a:t>
          </a:r>
        </a:p>
      </dsp:txBody>
      <dsp:txXfrm>
        <a:off x="2898389" y="348445"/>
        <a:ext cx="2538742" cy="720000"/>
      </dsp:txXfrm>
    </dsp:sp>
    <dsp:sp modelId="{BD48AE27-377F-404D-87E4-1FBB0CF4A686}">
      <dsp:nvSpPr>
        <dsp:cNvPr id="0" name=""/>
        <dsp:cNvSpPr/>
      </dsp:nvSpPr>
      <dsp:spPr>
        <a:xfrm>
          <a:off x="2898389"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To avoid SQL adding a 4-byte uniquifier</a:t>
          </a:r>
          <a:endParaRPr lang="en-US" sz="2500" kern="1200" dirty="0"/>
        </a:p>
      </dsp:txBody>
      <dsp:txXfrm>
        <a:off x="2898389" y="1068445"/>
        <a:ext cx="2538742" cy="3431250"/>
      </dsp:txXfrm>
    </dsp:sp>
    <dsp:sp modelId="{34B2FABE-8128-4E75-B0F4-F292E9EA6E19}">
      <dsp:nvSpPr>
        <dsp:cNvPr id="0" name=""/>
        <dsp:cNvSpPr/>
      </dsp:nvSpPr>
      <dsp:spPr>
        <a:xfrm>
          <a:off x="5792556"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Static</a:t>
          </a:r>
        </a:p>
      </dsp:txBody>
      <dsp:txXfrm>
        <a:off x="5792556" y="348445"/>
        <a:ext cx="2538742" cy="720000"/>
      </dsp:txXfrm>
    </dsp:sp>
    <dsp:sp modelId="{BB2779C5-2B1E-4DDB-AC32-7413C221669E}">
      <dsp:nvSpPr>
        <dsp:cNvPr id="0" name=""/>
        <dsp:cNvSpPr/>
      </dsp:nvSpPr>
      <dsp:spPr>
        <a:xfrm>
          <a:off x="5792556"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Allows data to stay constant without constant changes which could lead to page splits</a:t>
          </a:r>
          <a:endParaRPr lang="en-US" sz="2500" kern="1200" dirty="0"/>
        </a:p>
      </dsp:txBody>
      <dsp:txXfrm>
        <a:off x="5792556" y="1068445"/>
        <a:ext cx="2538742" cy="3431250"/>
      </dsp:txXfrm>
    </dsp:sp>
    <dsp:sp modelId="{6B9C340A-4C2D-4897-B4C9-C697ACEFEFF6}">
      <dsp:nvSpPr>
        <dsp:cNvPr id="0" name=""/>
        <dsp:cNvSpPr/>
      </dsp:nvSpPr>
      <dsp:spPr>
        <a:xfrm>
          <a:off x="8686722"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Increasing</a:t>
          </a:r>
        </a:p>
      </dsp:txBody>
      <dsp:txXfrm>
        <a:off x="8686722" y="348445"/>
        <a:ext cx="2538742" cy="720000"/>
      </dsp:txXfrm>
    </dsp:sp>
    <dsp:sp modelId="{FF30CCCE-2AE3-4D84-8D37-03DD4AB19273}">
      <dsp:nvSpPr>
        <dsp:cNvPr id="0" name=""/>
        <dsp:cNvSpPr/>
      </dsp:nvSpPr>
      <dsp:spPr>
        <a:xfrm>
          <a:off x="8686722"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Allows better write performance and reduces fragmentation issues</a:t>
          </a:r>
          <a:endParaRPr lang="en-US" sz="2500" kern="1200" dirty="0"/>
        </a:p>
      </dsp:txBody>
      <dsp:txXfrm>
        <a:off x="8686722" y="1068445"/>
        <a:ext cx="2538742" cy="34312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6FDA3-5755-4DE2-8B90-3C47EE141844}">
      <dsp:nvSpPr>
        <dsp:cNvPr id="0" name=""/>
        <dsp:cNvSpPr/>
      </dsp:nvSpPr>
      <dsp:spPr>
        <a:xfrm>
          <a:off x="0" y="90144"/>
          <a:ext cx="11097333" cy="617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SQL Server 2012</a:t>
          </a:r>
          <a:endParaRPr lang="en-US" sz="2400" kern="1200"/>
        </a:p>
      </dsp:txBody>
      <dsp:txXfrm>
        <a:off x="30157" y="120301"/>
        <a:ext cx="11037019" cy="557445"/>
      </dsp:txXfrm>
    </dsp:sp>
    <dsp:sp modelId="{C165FB1E-E29C-4F3E-AF34-47A1F505CA01}">
      <dsp:nvSpPr>
        <dsp:cNvPr id="0" name=""/>
        <dsp:cNvSpPr/>
      </dsp:nvSpPr>
      <dsp:spPr>
        <a:xfrm>
          <a:off x="0" y="707904"/>
          <a:ext cx="11097333"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Only Non-Clustered, Non-Updatable Columnstore Indexes.</a:t>
          </a:r>
          <a:endParaRPr lang="en-US" sz="1900" kern="1200" dirty="0"/>
        </a:p>
        <a:p>
          <a:pPr marL="171450" lvl="1" indent="-171450" algn="l" defTabSz="844550">
            <a:lnSpc>
              <a:spcPct val="90000"/>
            </a:lnSpc>
            <a:spcBef>
              <a:spcPct val="0"/>
            </a:spcBef>
            <a:spcAft>
              <a:spcPct val="20000"/>
            </a:spcAft>
            <a:buChar char="•"/>
          </a:pPr>
          <a:r>
            <a:rPr lang="en-US" sz="1900" kern="1200" baseline="0"/>
            <a:t>Only available in Enterprise Edition.</a:t>
          </a:r>
          <a:endParaRPr lang="en-US" sz="1900" kern="1200"/>
        </a:p>
      </dsp:txBody>
      <dsp:txXfrm>
        <a:off x="0" y="707904"/>
        <a:ext cx="11097333" cy="707940"/>
      </dsp:txXfrm>
    </dsp:sp>
    <dsp:sp modelId="{08989DC2-25A6-4E23-929B-1E36EABBF708}">
      <dsp:nvSpPr>
        <dsp:cNvPr id="0" name=""/>
        <dsp:cNvSpPr/>
      </dsp:nvSpPr>
      <dsp:spPr>
        <a:xfrm>
          <a:off x="0" y="1415844"/>
          <a:ext cx="11097333" cy="617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SQL Server 2014</a:t>
          </a:r>
          <a:endParaRPr lang="en-US" sz="2400" kern="1200"/>
        </a:p>
      </dsp:txBody>
      <dsp:txXfrm>
        <a:off x="30157" y="1446001"/>
        <a:ext cx="11037019" cy="557445"/>
      </dsp:txXfrm>
    </dsp:sp>
    <dsp:sp modelId="{8E6E80D6-6366-4C92-92F3-64C222E15966}">
      <dsp:nvSpPr>
        <dsp:cNvPr id="0" name=""/>
        <dsp:cNvSpPr/>
      </dsp:nvSpPr>
      <dsp:spPr>
        <a:xfrm>
          <a:off x="0" y="2033604"/>
          <a:ext cx="11097333"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Introduced Updatable, Clustered Columnstore Indexes</a:t>
          </a:r>
          <a:endParaRPr lang="en-US" sz="1900" kern="1200" dirty="0"/>
        </a:p>
        <a:p>
          <a:pPr marL="171450" lvl="1" indent="-171450" algn="l" defTabSz="844550">
            <a:lnSpc>
              <a:spcPct val="90000"/>
            </a:lnSpc>
            <a:spcBef>
              <a:spcPct val="0"/>
            </a:spcBef>
            <a:spcAft>
              <a:spcPct val="20000"/>
            </a:spcAft>
            <a:buChar char="•"/>
          </a:pPr>
          <a:r>
            <a:rPr lang="en-US" sz="1900" kern="1200" baseline="0"/>
            <a:t>Only available in Enterprise Edition.</a:t>
          </a:r>
          <a:endParaRPr lang="en-US" sz="1900" kern="1200"/>
        </a:p>
      </dsp:txBody>
      <dsp:txXfrm>
        <a:off x="0" y="2033604"/>
        <a:ext cx="11097333" cy="707940"/>
      </dsp:txXfrm>
    </dsp:sp>
    <dsp:sp modelId="{3460D7B7-5749-4F63-9630-7BA718D59350}">
      <dsp:nvSpPr>
        <dsp:cNvPr id="0" name=""/>
        <dsp:cNvSpPr/>
      </dsp:nvSpPr>
      <dsp:spPr>
        <a:xfrm>
          <a:off x="0" y="2741544"/>
          <a:ext cx="11097333" cy="617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SQL Server 2016</a:t>
          </a:r>
          <a:endParaRPr lang="en-US" sz="2400" kern="1200"/>
        </a:p>
      </dsp:txBody>
      <dsp:txXfrm>
        <a:off x="30157" y="2771701"/>
        <a:ext cx="11037019" cy="557445"/>
      </dsp:txXfrm>
    </dsp:sp>
    <dsp:sp modelId="{9FD71129-32E2-4679-8217-4997ED0A8B01}">
      <dsp:nvSpPr>
        <dsp:cNvPr id="0" name=""/>
        <dsp:cNvSpPr/>
      </dsp:nvSpPr>
      <dsp:spPr>
        <a:xfrm>
          <a:off x="0" y="3359304"/>
          <a:ext cx="11097333"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Introduced Updatable, Non-Clustered Columnstore Indexes</a:t>
          </a:r>
          <a:endParaRPr lang="en-US" sz="1900" kern="1200" dirty="0"/>
        </a:p>
        <a:p>
          <a:pPr marL="171450" lvl="1" indent="-171450" algn="l" defTabSz="844550">
            <a:lnSpc>
              <a:spcPct val="90000"/>
            </a:lnSpc>
            <a:spcBef>
              <a:spcPct val="0"/>
            </a:spcBef>
            <a:spcAft>
              <a:spcPct val="20000"/>
            </a:spcAft>
            <a:buChar char="•"/>
          </a:pPr>
          <a:r>
            <a:rPr lang="en-US" sz="1900" kern="1200" baseline="0"/>
            <a:t>Available on Standard Edition. (Service Pack 1)</a:t>
          </a:r>
          <a:endParaRPr lang="en-US" sz="1900" kern="1200"/>
        </a:p>
      </dsp:txBody>
      <dsp:txXfrm>
        <a:off x="0" y="3359304"/>
        <a:ext cx="11097333" cy="707940"/>
      </dsp:txXfrm>
    </dsp:sp>
    <dsp:sp modelId="{9BB7BBE9-6421-4A14-94FF-A1C5D4F22222}">
      <dsp:nvSpPr>
        <dsp:cNvPr id="0" name=""/>
        <dsp:cNvSpPr/>
      </dsp:nvSpPr>
      <dsp:spPr>
        <a:xfrm>
          <a:off x="0" y="4067244"/>
          <a:ext cx="11097333" cy="617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SQL Server 2019</a:t>
          </a:r>
          <a:endParaRPr lang="en-US" sz="2400" kern="1200"/>
        </a:p>
      </dsp:txBody>
      <dsp:txXfrm>
        <a:off x="30157" y="4097401"/>
        <a:ext cx="11037019" cy="557445"/>
      </dsp:txXfrm>
    </dsp:sp>
    <dsp:sp modelId="{A7D2D948-6252-415F-8042-1663AC7E4DA7}">
      <dsp:nvSpPr>
        <dsp:cNvPr id="0" name=""/>
        <dsp:cNvSpPr/>
      </dsp:nvSpPr>
      <dsp:spPr>
        <a:xfrm>
          <a:off x="0" y="4685004"/>
          <a:ext cx="11097333"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Online rebuilds for Clustered Columnstore Indexes.</a:t>
          </a:r>
          <a:endParaRPr lang="en-US" sz="1900" kern="1200" dirty="0"/>
        </a:p>
      </dsp:txBody>
      <dsp:txXfrm>
        <a:off x="0" y="4685004"/>
        <a:ext cx="11097333" cy="3974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0141"/>
          <a:ext cx="10567438"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950" y="53091"/>
        <a:ext cx="10481538" cy="793940"/>
      </dsp:txXfrm>
    </dsp:sp>
    <dsp:sp modelId="{E0E1D3EC-81AB-4DDF-9698-FB3E21CBBA67}">
      <dsp:nvSpPr>
        <dsp:cNvPr id="0" name=""/>
        <dsp:cNvSpPr/>
      </dsp:nvSpPr>
      <dsp:spPr>
        <a:xfrm>
          <a:off x="0" y="1025341"/>
          <a:ext cx="10567438"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950" y="1068291"/>
        <a:ext cx="10481538" cy="793940"/>
      </dsp:txXfrm>
    </dsp:sp>
    <dsp:sp modelId="{7857B639-65CC-486C-8EFD-A918198FC586}">
      <dsp:nvSpPr>
        <dsp:cNvPr id="0" name=""/>
        <dsp:cNvSpPr/>
      </dsp:nvSpPr>
      <dsp:spPr>
        <a:xfrm>
          <a:off x="0" y="2040541"/>
          <a:ext cx="10567438"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950" y="2083491"/>
        <a:ext cx="10481538" cy="793940"/>
      </dsp:txXfrm>
    </dsp:sp>
    <dsp:sp modelId="{524A67A9-B79C-4B23-9404-C87D61A30585}">
      <dsp:nvSpPr>
        <dsp:cNvPr id="0" name=""/>
        <dsp:cNvSpPr/>
      </dsp:nvSpPr>
      <dsp:spPr>
        <a:xfrm>
          <a:off x="0" y="3055741"/>
          <a:ext cx="10567438"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950" y="3098691"/>
        <a:ext cx="10481538" cy="793940"/>
      </dsp:txXfrm>
    </dsp:sp>
    <dsp:sp modelId="{4542E025-F95B-427C-9891-4B9526118B82}">
      <dsp:nvSpPr>
        <dsp:cNvPr id="0" name=""/>
        <dsp:cNvSpPr/>
      </dsp:nvSpPr>
      <dsp:spPr>
        <a:xfrm>
          <a:off x="0" y="4070941"/>
          <a:ext cx="10567438" cy="8798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950" y="4113891"/>
        <a:ext cx="10481538" cy="7939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2378"/>
          <a:ext cx="11339090" cy="617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30157" y="82535"/>
        <a:ext cx="11278776" cy="557446"/>
      </dsp:txXfrm>
    </dsp:sp>
    <dsp:sp modelId="{E7753C57-A5F5-46E1-B7BB-82581E003E85}">
      <dsp:nvSpPr>
        <dsp:cNvPr id="0" name=""/>
        <dsp:cNvSpPr/>
      </dsp:nvSpPr>
      <dsp:spPr>
        <a:xfrm>
          <a:off x="0" y="670138"/>
          <a:ext cx="11339090" cy="734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0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70138"/>
        <a:ext cx="11339090" cy="734332"/>
      </dsp:txXfrm>
    </dsp:sp>
    <dsp:sp modelId="{AD3DC3D7-B755-496C-B049-673782A48B7E}">
      <dsp:nvSpPr>
        <dsp:cNvPr id="0" name=""/>
        <dsp:cNvSpPr/>
      </dsp:nvSpPr>
      <dsp:spPr>
        <a:xfrm>
          <a:off x="0" y="1404471"/>
          <a:ext cx="11339090" cy="617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30157" y="1434628"/>
        <a:ext cx="11278776" cy="557446"/>
      </dsp:txXfrm>
    </dsp:sp>
    <dsp:sp modelId="{F4979A52-6910-4680-A30D-AF6E5F6F6BEB}">
      <dsp:nvSpPr>
        <dsp:cNvPr id="0" name=""/>
        <dsp:cNvSpPr/>
      </dsp:nvSpPr>
      <dsp:spPr>
        <a:xfrm>
          <a:off x="0" y="2022231"/>
          <a:ext cx="11339090" cy="734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0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2022231"/>
        <a:ext cx="11339090" cy="734332"/>
      </dsp:txXfrm>
    </dsp:sp>
    <dsp:sp modelId="{00D08612-0E1E-47DC-8CA9-705E272E1D3D}">
      <dsp:nvSpPr>
        <dsp:cNvPr id="0" name=""/>
        <dsp:cNvSpPr/>
      </dsp:nvSpPr>
      <dsp:spPr>
        <a:xfrm>
          <a:off x="0" y="2756563"/>
          <a:ext cx="11339090" cy="617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30157" y="2786720"/>
        <a:ext cx="11278776" cy="557446"/>
      </dsp:txXfrm>
    </dsp:sp>
    <dsp:sp modelId="{E0A24385-0B6B-4B50-BE74-56A56D95DC41}">
      <dsp:nvSpPr>
        <dsp:cNvPr id="0" name=""/>
        <dsp:cNvSpPr/>
      </dsp:nvSpPr>
      <dsp:spPr>
        <a:xfrm>
          <a:off x="0" y="3374323"/>
          <a:ext cx="11339090" cy="734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0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74323"/>
        <a:ext cx="11339090" cy="734332"/>
      </dsp:txXfrm>
    </dsp:sp>
    <dsp:sp modelId="{4DCA75EA-7FE7-4098-A98C-5F17DD83CF52}">
      <dsp:nvSpPr>
        <dsp:cNvPr id="0" name=""/>
        <dsp:cNvSpPr/>
      </dsp:nvSpPr>
      <dsp:spPr>
        <a:xfrm>
          <a:off x="0" y="4108656"/>
          <a:ext cx="11339090" cy="617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30157" y="4138813"/>
        <a:ext cx="11278776" cy="557446"/>
      </dsp:txXfrm>
    </dsp:sp>
    <dsp:sp modelId="{4D843B81-431E-4829-9E03-521C00A76FD2}">
      <dsp:nvSpPr>
        <dsp:cNvPr id="0" name=""/>
        <dsp:cNvSpPr/>
      </dsp:nvSpPr>
      <dsp:spPr>
        <a:xfrm>
          <a:off x="0" y="4821456"/>
          <a:ext cx="11339090" cy="61776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30157" y="4851613"/>
        <a:ext cx="11278776" cy="5574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589D-BD4A-49AE-87C3-4C0A359F4B92}">
      <dsp:nvSpPr>
        <dsp:cNvPr id="0" name=""/>
        <dsp:cNvSpPr/>
      </dsp:nvSpPr>
      <dsp:spPr>
        <a:xfrm>
          <a:off x="0" y="438375"/>
          <a:ext cx="11299721" cy="736312"/>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984" tIns="354076" rIns="87698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The compiled plan.</a:t>
          </a:r>
          <a:endParaRPr lang="en-US" sz="1700" kern="1200" dirty="0"/>
        </a:p>
      </dsp:txBody>
      <dsp:txXfrm>
        <a:off x="0" y="438375"/>
        <a:ext cx="11299721" cy="736312"/>
      </dsp:txXfrm>
    </dsp:sp>
    <dsp:sp modelId="{FE5D72FD-32BF-4AE2-ACA8-290580A168D3}">
      <dsp:nvSpPr>
        <dsp:cNvPr id="0" name=""/>
        <dsp:cNvSpPr/>
      </dsp:nvSpPr>
      <dsp:spPr>
        <a:xfrm>
          <a:off x="564986" y="187455"/>
          <a:ext cx="7909804"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972" tIns="0" rIns="298972"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Estimated Execution Plan (Before Execution)</a:t>
          </a:r>
        </a:p>
      </dsp:txBody>
      <dsp:txXfrm>
        <a:off x="589484" y="211953"/>
        <a:ext cx="7860808" cy="452844"/>
      </dsp:txXfrm>
    </dsp:sp>
    <dsp:sp modelId="{A5DC065D-A216-4D8A-8BAA-A263DD53A95C}">
      <dsp:nvSpPr>
        <dsp:cNvPr id="0" name=""/>
        <dsp:cNvSpPr/>
      </dsp:nvSpPr>
      <dsp:spPr>
        <a:xfrm>
          <a:off x="0" y="1517408"/>
          <a:ext cx="11299721" cy="1552950"/>
        </a:xfrm>
        <a:prstGeom prst="rect">
          <a:avLst/>
        </a:prstGeom>
        <a:solidFill>
          <a:schemeClr val="lt1">
            <a:alpha val="90000"/>
            <a:hueOff val="0"/>
            <a:satOff val="0"/>
            <a:lumOff val="0"/>
            <a:alphaOff val="0"/>
          </a:schemeClr>
        </a:solidFill>
        <a:ln w="25400" cap="flat" cmpd="sng" algn="ctr">
          <a:solidFill>
            <a:schemeClr val="accent4">
              <a:hueOff val="34942"/>
              <a:satOff val="-9343"/>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984" tIns="354076" rIns="876984"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 </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available after the execution completes, such as execution warnings, or in newer versions of the Database Engine, the elapsed and CPU time used during execution.</a:t>
          </a:r>
        </a:p>
      </dsp:txBody>
      <dsp:txXfrm>
        <a:off x="0" y="1517408"/>
        <a:ext cx="11299721" cy="1552950"/>
      </dsp:txXfrm>
    </dsp:sp>
    <dsp:sp modelId="{1FB297A9-E852-47A8-AEAB-9200D7CC69EB}">
      <dsp:nvSpPr>
        <dsp:cNvPr id="0" name=""/>
        <dsp:cNvSpPr/>
      </dsp:nvSpPr>
      <dsp:spPr>
        <a:xfrm>
          <a:off x="564986" y="1266488"/>
          <a:ext cx="7909804" cy="501840"/>
        </a:xfrm>
        <a:prstGeom prst="roundRect">
          <a:avLst/>
        </a:prstGeom>
        <a:solidFill>
          <a:schemeClr val="accent4">
            <a:hueOff val="34942"/>
            <a:satOff val="-9343"/>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972" tIns="0" rIns="298972"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rPr>
            <a:t>Actual Execution Plan (After Execution)</a:t>
          </a:r>
        </a:p>
      </dsp:txBody>
      <dsp:txXfrm>
        <a:off x="589484" y="1290986"/>
        <a:ext cx="7860808" cy="452844"/>
      </dsp:txXfrm>
    </dsp:sp>
    <dsp:sp modelId="{4B56EDFF-9421-4654-A094-7450365BA1B6}">
      <dsp:nvSpPr>
        <dsp:cNvPr id="0" name=""/>
        <dsp:cNvSpPr/>
      </dsp:nvSpPr>
      <dsp:spPr>
        <a:xfrm>
          <a:off x="0" y="3413078"/>
          <a:ext cx="11299721" cy="1606500"/>
        </a:xfrm>
        <a:prstGeom prst="rect">
          <a:avLst/>
        </a:prstGeom>
        <a:solidFill>
          <a:schemeClr val="lt1">
            <a:alpha val="90000"/>
            <a:hueOff val="0"/>
            <a:satOff val="0"/>
            <a:lumOff val="0"/>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984" tIns="354076" rIns="876984"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during execution progress and is updated every second. Runtime information includes for example the actual number of rows flowing through the operators.</a:t>
          </a:r>
        </a:p>
        <a:p>
          <a:pPr marL="0" lvl="1" indent="0" algn="l" defTabSz="755650">
            <a:lnSpc>
              <a:spcPct val="90000"/>
            </a:lnSpc>
            <a:spcBef>
              <a:spcPct val="0"/>
            </a:spcBef>
            <a:spcAft>
              <a:spcPct val="15000"/>
            </a:spcAft>
            <a:buFont typeface="Arial" panose="020B0604020202020204" pitchFamily="34" charset="0"/>
            <a:buChar char="•"/>
          </a:pPr>
          <a:r>
            <a:rPr lang="en-US" sz="1700" kern="1200" dirty="0"/>
            <a:t>Enables rapid identification of potential bottlenecks.</a:t>
          </a:r>
          <a:endParaRPr lang="en-US" sz="1700" b="0" i="0" kern="1200" dirty="0"/>
        </a:p>
      </dsp:txBody>
      <dsp:txXfrm>
        <a:off x="0" y="3413078"/>
        <a:ext cx="11299721" cy="1606500"/>
      </dsp:txXfrm>
    </dsp:sp>
    <dsp:sp modelId="{F1481B12-F96B-4E05-BC6B-8478930FEF5C}">
      <dsp:nvSpPr>
        <dsp:cNvPr id="0" name=""/>
        <dsp:cNvSpPr/>
      </dsp:nvSpPr>
      <dsp:spPr>
        <a:xfrm>
          <a:off x="564986" y="3162158"/>
          <a:ext cx="7909804" cy="50184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972" tIns="0" rIns="298972"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sp:txBody>
      <dsp:txXfrm>
        <a:off x="589484" y="3186656"/>
        <a:ext cx="7860808" cy="45284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8CD27-6FE4-4C45-A599-AB30A53D1F90}">
      <dsp:nvSpPr>
        <dsp:cNvPr id="0" name=""/>
        <dsp:cNvSpPr/>
      </dsp:nvSpPr>
      <dsp:spPr>
        <a:xfrm rot="5400000">
          <a:off x="7261460" y="-3193958"/>
          <a:ext cx="571593" cy="710330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 Information about possible issues with the plan</a:t>
          </a:r>
        </a:p>
      </dsp:txBody>
      <dsp:txXfrm rot="-5400000">
        <a:off x="3995607" y="99798"/>
        <a:ext cx="7075397" cy="515787"/>
      </dsp:txXfrm>
    </dsp:sp>
    <dsp:sp modelId="{4AE43E97-FB53-4403-A36B-ED89BA5E2A3D}">
      <dsp:nvSpPr>
        <dsp:cNvPr id="0" name=""/>
        <dsp:cNvSpPr/>
      </dsp:nvSpPr>
      <dsp:spPr>
        <a:xfrm>
          <a:off x="0" y="445"/>
          <a:ext cx="3995606" cy="71449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Warnings</a:t>
          </a:r>
        </a:p>
      </dsp:txBody>
      <dsp:txXfrm>
        <a:off x="34879" y="35324"/>
        <a:ext cx="3925848" cy="644733"/>
      </dsp:txXfrm>
    </dsp:sp>
    <dsp:sp modelId="{41900930-F161-4C60-8F70-C2218867567C}">
      <dsp:nvSpPr>
        <dsp:cNvPr id="0" name=""/>
        <dsp:cNvSpPr/>
      </dsp:nvSpPr>
      <dsp:spPr>
        <a:xfrm rot="5400000">
          <a:off x="7261460" y="-2443742"/>
          <a:ext cx="571593" cy="7103300"/>
        </a:xfrm>
        <a:prstGeom prst="round2SameRect">
          <a:avLst/>
        </a:prstGeom>
        <a:solidFill>
          <a:schemeClr val="accent4">
            <a:tint val="40000"/>
            <a:alpha val="90000"/>
            <a:hueOff val="-9570"/>
            <a:satOff val="-6064"/>
            <a:lumOff val="-651"/>
            <a:alphaOff val="0"/>
          </a:schemeClr>
        </a:solidFill>
        <a:ln w="9525" cap="flat" cmpd="sng" algn="ctr">
          <a:solidFill>
            <a:schemeClr val="accent4">
              <a:tint val="40000"/>
              <a:alpha val="90000"/>
              <a:hueOff val="-9570"/>
              <a:satOff val="-6064"/>
              <a:lumOff val="-65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Overall properties of the plan</a:t>
          </a:r>
        </a:p>
      </dsp:txBody>
      <dsp:txXfrm rot="-5400000">
        <a:off x="3995607" y="850014"/>
        <a:ext cx="7075397" cy="515787"/>
      </dsp:txXfrm>
    </dsp:sp>
    <dsp:sp modelId="{92CDE636-6E71-484D-ADFA-5280F171838A}">
      <dsp:nvSpPr>
        <dsp:cNvPr id="0" name=""/>
        <dsp:cNvSpPr/>
      </dsp:nvSpPr>
      <dsp:spPr>
        <a:xfrm>
          <a:off x="0" y="750662"/>
          <a:ext cx="3995606" cy="714491"/>
        </a:xfrm>
        <a:prstGeom prst="roundRect">
          <a:avLst/>
        </a:prstGeom>
        <a:gradFill rotWithShape="0">
          <a:gsLst>
            <a:gs pos="0">
              <a:schemeClr val="accent4">
                <a:hueOff val="11647"/>
                <a:satOff val="-3114"/>
                <a:lumOff val="-2026"/>
                <a:alphaOff val="0"/>
                <a:shade val="51000"/>
                <a:satMod val="130000"/>
              </a:schemeClr>
            </a:gs>
            <a:gs pos="80000">
              <a:schemeClr val="accent4">
                <a:hueOff val="11647"/>
                <a:satOff val="-3114"/>
                <a:lumOff val="-2026"/>
                <a:alphaOff val="0"/>
                <a:shade val="93000"/>
                <a:satMod val="130000"/>
              </a:schemeClr>
            </a:gs>
            <a:gs pos="100000">
              <a:schemeClr val="accent4">
                <a:hueOff val="11647"/>
                <a:satOff val="-3114"/>
                <a:lumOff val="-202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Top Left Operator</a:t>
          </a:r>
        </a:p>
      </dsp:txBody>
      <dsp:txXfrm>
        <a:off x="34879" y="785541"/>
        <a:ext cx="3925848" cy="644733"/>
      </dsp:txXfrm>
    </dsp:sp>
    <dsp:sp modelId="{13698870-782A-45EE-AED1-BB1E52E3B37F}">
      <dsp:nvSpPr>
        <dsp:cNvPr id="0" name=""/>
        <dsp:cNvSpPr/>
      </dsp:nvSpPr>
      <dsp:spPr>
        <a:xfrm rot="5400000">
          <a:off x="7261460" y="-1693526"/>
          <a:ext cx="571593" cy="7103300"/>
        </a:xfrm>
        <a:prstGeom prst="round2SameRect">
          <a:avLst/>
        </a:prstGeom>
        <a:solidFill>
          <a:schemeClr val="accent4">
            <a:tint val="40000"/>
            <a:alpha val="90000"/>
            <a:hueOff val="-19140"/>
            <a:satOff val="-12128"/>
            <a:lumOff val="-1302"/>
            <a:alphaOff val="0"/>
          </a:schemeClr>
        </a:solidFill>
        <a:ln w="9525" cap="flat" cmpd="sng" algn="ctr">
          <a:solidFill>
            <a:schemeClr val="accent4">
              <a:tint val="40000"/>
              <a:alpha val="90000"/>
              <a:hueOff val="-19140"/>
              <a:satOff val="-12128"/>
              <a:lumOff val="-130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Look from most expensive to least expensive </a:t>
          </a:r>
        </a:p>
      </dsp:txBody>
      <dsp:txXfrm rot="-5400000">
        <a:off x="3995607" y="1600230"/>
        <a:ext cx="7075397" cy="515787"/>
      </dsp:txXfrm>
    </dsp:sp>
    <dsp:sp modelId="{33AC449B-96B7-443A-927E-458459D1710A}">
      <dsp:nvSpPr>
        <dsp:cNvPr id="0" name=""/>
        <dsp:cNvSpPr/>
      </dsp:nvSpPr>
      <dsp:spPr>
        <a:xfrm>
          <a:off x="0" y="1500878"/>
          <a:ext cx="3995606" cy="714491"/>
        </a:xfrm>
        <a:prstGeom prst="roundRect">
          <a:avLst/>
        </a:prstGeom>
        <a:gradFill rotWithShape="0">
          <a:gsLst>
            <a:gs pos="0">
              <a:schemeClr val="accent4">
                <a:hueOff val="23295"/>
                <a:satOff val="-6229"/>
                <a:lumOff val="-4052"/>
                <a:alphaOff val="0"/>
                <a:shade val="51000"/>
                <a:satMod val="130000"/>
              </a:schemeClr>
            </a:gs>
            <a:gs pos="80000">
              <a:schemeClr val="accent4">
                <a:hueOff val="23295"/>
                <a:satOff val="-6229"/>
                <a:lumOff val="-4052"/>
                <a:alphaOff val="0"/>
                <a:shade val="93000"/>
                <a:satMod val="130000"/>
              </a:schemeClr>
            </a:gs>
            <a:gs pos="100000">
              <a:schemeClr val="accent4">
                <a:hueOff val="23295"/>
                <a:satOff val="-6229"/>
                <a:lumOff val="-40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Expensive Operators</a:t>
          </a:r>
        </a:p>
      </dsp:txBody>
      <dsp:txXfrm>
        <a:off x="34879" y="1535757"/>
        <a:ext cx="3925848" cy="644733"/>
      </dsp:txXfrm>
    </dsp:sp>
    <dsp:sp modelId="{F0091AC7-9449-4A99-B735-0368E7408969}">
      <dsp:nvSpPr>
        <dsp:cNvPr id="0" name=""/>
        <dsp:cNvSpPr/>
      </dsp:nvSpPr>
      <dsp:spPr>
        <a:xfrm rot="5400000">
          <a:off x="7261460" y="-943309"/>
          <a:ext cx="571593" cy="7103300"/>
        </a:xfrm>
        <a:prstGeom prst="round2SameRect">
          <a:avLst/>
        </a:prstGeom>
        <a:solidFill>
          <a:schemeClr val="accent4">
            <a:tint val="40000"/>
            <a:alpha val="90000"/>
            <a:hueOff val="-28710"/>
            <a:satOff val="-18193"/>
            <a:lumOff val="-1954"/>
            <a:alphaOff val="0"/>
          </a:schemeClr>
        </a:solidFill>
        <a:ln w="9525" cap="flat" cmpd="sng" algn="ctr">
          <a:solidFill>
            <a:schemeClr val="accent4">
              <a:tint val="40000"/>
              <a:alpha val="90000"/>
              <a:hueOff val="-28710"/>
              <a:satOff val="-18193"/>
              <a:lumOff val="-1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Thicker arrows mean more data is being passed</a:t>
          </a:r>
        </a:p>
      </dsp:txBody>
      <dsp:txXfrm rot="-5400000">
        <a:off x="3995607" y="2350447"/>
        <a:ext cx="7075397" cy="515787"/>
      </dsp:txXfrm>
    </dsp:sp>
    <dsp:sp modelId="{899ABCB6-3A2A-4D1A-9901-63B0DADC747D}">
      <dsp:nvSpPr>
        <dsp:cNvPr id="0" name=""/>
        <dsp:cNvSpPr/>
      </dsp:nvSpPr>
      <dsp:spPr>
        <a:xfrm>
          <a:off x="0" y="2251094"/>
          <a:ext cx="3995606" cy="714491"/>
        </a:xfrm>
        <a:prstGeom prst="roundRect">
          <a:avLst/>
        </a:prstGeom>
        <a:gradFill rotWithShape="0">
          <a:gsLst>
            <a:gs pos="0">
              <a:schemeClr val="accent4">
                <a:hueOff val="34942"/>
                <a:satOff val="-9343"/>
                <a:lumOff val="-6078"/>
                <a:alphaOff val="0"/>
                <a:shade val="51000"/>
                <a:satMod val="130000"/>
              </a:schemeClr>
            </a:gs>
            <a:gs pos="80000">
              <a:schemeClr val="accent4">
                <a:hueOff val="34942"/>
                <a:satOff val="-9343"/>
                <a:lumOff val="-6078"/>
                <a:alphaOff val="0"/>
                <a:shade val="93000"/>
                <a:satMod val="130000"/>
              </a:schemeClr>
            </a:gs>
            <a:gs pos="100000">
              <a:schemeClr val="accent4">
                <a:hueOff val="34942"/>
                <a:satOff val="-9343"/>
                <a:lumOff val="-6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Data Flow Statistics</a:t>
          </a:r>
        </a:p>
      </dsp:txBody>
      <dsp:txXfrm>
        <a:off x="34879" y="2285973"/>
        <a:ext cx="3925848" cy="644733"/>
      </dsp:txXfrm>
    </dsp:sp>
    <dsp:sp modelId="{21C18D60-9C10-42B5-B4E8-495F584864C0}">
      <dsp:nvSpPr>
        <dsp:cNvPr id="0" name=""/>
        <dsp:cNvSpPr/>
      </dsp:nvSpPr>
      <dsp:spPr>
        <a:xfrm rot="5400000">
          <a:off x="7261460" y="-193093"/>
          <a:ext cx="571593" cy="7103300"/>
        </a:xfrm>
        <a:prstGeom prst="round2SameRect">
          <a:avLst/>
        </a:prstGeom>
        <a:solidFill>
          <a:schemeClr val="accent4">
            <a:tint val="40000"/>
            <a:alpha val="90000"/>
            <a:hueOff val="-38281"/>
            <a:satOff val="-24257"/>
            <a:lumOff val="-2605"/>
            <a:alphaOff val="0"/>
          </a:schemeClr>
        </a:solidFill>
        <a:ln w="9525" cap="flat" cmpd="sng" algn="ctr">
          <a:solidFill>
            <a:schemeClr val="accent4">
              <a:tint val="40000"/>
              <a:alpha val="90000"/>
              <a:hueOff val="-38281"/>
              <a:satOff val="-24257"/>
              <a:lumOff val="-260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 Possible to create index that covers query</a:t>
          </a:r>
        </a:p>
      </dsp:txBody>
      <dsp:txXfrm rot="-5400000">
        <a:off x="3995607" y="3100663"/>
        <a:ext cx="7075397" cy="515787"/>
      </dsp:txXfrm>
    </dsp:sp>
    <dsp:sp modelId="{D34A0017-3EC3-46EE-A30F-1F4FE7472AB8}">
      <dsp:nvSpPr>
        <dsp:cNvPr id="0" name=""/>
        <dsp:cNvSpPr/>
      </dsp:nvSpPr>
      <dsp:spPr>
        <a:xfrm>
          <a:off x="0" y="3001310"/>
          <a:ext cx="3995606" cy="714491"/>
        </a:xfrm>
        <a:prstGeom prst="roundRect">
          <a:avLst/>
        </a:prstGeom>
        <a:gradFill rotWithShape="0">
          <a:gsLst>
            <a:gs pos="0">
              <a:schemeClr val="accent4">
                <a:hueOff val="46589"/>
                <a:satOff val="-12457"/>
                <a:lumOff val="-8104"/>
                <a:alphaOff val="0"/>
                <a:shade val="51000"/>
                <a:satMod val="130000"/>
              </a:schemeClr>
            </a:gs>
            <a:gs pos="80000">
              <a:schemeClr val="accent4">
                <a:hueOff val="46589"/>
                <a:satOff val="-12457"/>
                <a:lumOff val="-8104"/>
                <a:alphaOff val="0"/>
                <a:shade val="93000"/>
                <a:satMod val="130000"/>
              </a:schemeClr>
            </a:gs>
            <a:gs pos="100000">
              <a:schemeClr val="accent4">
                <a:hueOff val="46589"/>
                <a:satOff val="-12457"/>
                <a:lumOff val="-81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Nested Loop Operator</a:t>
          </a:r>
        </a:p>
      </dsp:txBody>
      <dsp:txXfrm>
        <a:off x="34879" y="3036189"/>
        <a:ext cx="3925848" cy="644733"/>
      </dsp:txXfrm>
    </dsp:sp>
    <dsp:sp modelId="{1CE2E7D0-D490-47CE-BB21-3D353AAE3264}">
      <dsp:nvSpPr>
        <dsp:cNvPr id="0" name=""/>
        <dsp:cNvSpPr/>
      </dsp:nvSpPr>
      <dsp:spPr>
        <a:xfrm rot="5400000">
          <a:off x="7261460" y="557122"/>
          <a:ext cx="571593" cy="7103300"/>
        </a:xfrm>
        <a:prstGeom prst="round2SameRect">
          <a:avLst/>
        </a:prstGeom>
        <a:solidFill>
          <a:schemeClr val="accent4">
            <a:tint val="40000"/>
            <a:alpha val="90000"/>
            <a:hueOff val="-47851"/>
            <a:satOff val="-30321"/>
            <a:lumOff val="-3256"/>
            <a:alphaOff val="0"/>
          </a:schemeClr>
        </a:solidFill>
        <a:ln w="9525" cap="flat" cmpd="sng" algn="ctr">
          <a:solidFill>
            <a:schemeClr val="accent4">
              <a:tint val="40000"/>
              <a:alpha val="90000"/>
              <a:hueOff val="-47851"/>
              <a:satOff val="-30321"/>
              <a:lumOff val="-3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Not necessarily bad, but could indicate I/O issues</a:t>
          </a:r>
        </a:p>
      </dsp:txBody>
      <dsp:txXfrm rot="-5400000">
        <a:off x="3995607" y="3850879"/>
        <a:ext cx="7075397" cy="515787"/>
      </dsp:txXfrm>
    </dsp:sp>
    <dsp:sp modelId="{4DFD05B1-1F52-4F13-B2D3-4DE9B38D0067}">
      <dsp:nvSpPr>
        <dsp:cNvPr id="0" name=""/>
        <dsp:cNvSpPr/>
      </dsp:nvSpPr>
      <dsp:spPr>
        <a:xfrm>
          <a:off x="0" y="3751527"/>
          <a:ext cx="3995606" cy="714491"/>
        </a:xfrm>
        <a:prstGeom prst="roundRect">
          <a:avLst/>
        </a:prstGeom>
        <a:gradFill rotWithShape="0">
          <a:gsLst>
            <a:gs pos="0">
              <a:schemeClr val="accent4">
                <a:hueOff val="58237"/>
                <a:satOff val="-15572"/>
                <a:lumOff val="-10130"/>
                <a:alphaOff val="0"/>
                <a:shade val="51000"/>
                <a:satMod val="130000"/>
              </a:schemeClr>
            </a:gs>
            <a:gs pos="80000">
              <a:schemeClr val="accent4">
                <a:hueOff val="58237"/>
                <a:satOff val="-15572"/>
                <a:lumOff val="-10130"/>
                <a:alphaOff val="0"/>
                <a:shade val="93000"/>
                <a:satMod val="130000"/>
              </a:schemeClr>
            </a:gs>
            <a:gs pos="100000">
              <a:schemeClr val="accent4">
                <a:hueOff val="58237"/>
                <a:satOff val="-15572"/>
                <a:lumOff val="-101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Scans vs Seeks</a:t>
          </a:r>
        </a:p>
      </dsp:txBody>
      <dsp:txXfrm>
        <a:off x="34879" y="3786406"/>
        <a:ext cx="3925848" cy="644733"/>
      </dsp:txXfrm>
    </dsp:sp>
    <dsp:sp modelId="{9CB52848-0D1C-452B-95DC-F4C966BA6AF7}">
      <dsp:nvSpPr>
        <dsp:cNvPr id="0" name=""/>
        <dsp:cNvSpPr/>
      </dsp:nvSpPr>
      <dsp:spPr>
        <a:xfrm rot="5400000">
          <a:off x="7261460" y="1307339"/>
          <a:ext cx="571593" cy="7103300"/>
        </a:xfrm>
        <a:prstGeom prst="round2SameRect">
          <a:avLst/>
        </a:prstGeom>
        <a:solidFill>
          <a:schemeClr val="accent4">
            <a:tint val="40000"/>
            <a:alpha val="90000"/>
            <a:hueOff val="-57421"/>
            <a:satOff val="-36385"/>
            <a:lumOff val="-3907"/>
            <a:alphaOff val="0"/>
          </a:schemeClr>
        </a:solidFill>
        <a:ln w="9525" cap="flat" cmpd="sng" algn="ctr">
          <a:solidFill>
            <a:schemeClr val="accent4">
              <a:tint val="40000"/>
              <a:alpha val="90000"/>
              <a:hueOff val="-57421"/>
              <a:satOff val="-36385"/>
              <a:lumOff val="-390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Statistics could be stale or invalid</a:t>
          </a:r>
        </a:p>
      </dsp:txBody>
      <dsp:txXfrm rot="-5400000">
        <a:off x="3995607" y="4601096"/>
        <a:ext cx="7075397" cy="515787"/>
      </dsp:txXfrm>
    </dsp:sp>
    <dsp:sp modelId="{E496839C-6423-430D-A204-0A8CC52CFCA7}">
      <dsp:nvSpPr>
        <dsp:cNvPr id="0" name=""/>
        <dsp:cNvSpPr/>
      </dsp:nvSpPr>
      <dsp:spPr>
        <a:xfrm>
          <a:off x="0" y="4501743"/>
          <a:ext cx="3995606" cy="714491"/>
        </a:xfrm>
        <a:prstGeom prst="roundRect">
          <a:avLst/>
        </a:prstGeom>
        <a:gradFill rotWithShape="0">
          <a:gsLst>
            <a:gs pos="0">
              <a:schemeClr val="accent4">
                <a:hueOff val="69884"/>
                <a:satOff val="-18686"/>
                <a:lumOff val="-12156"/>
                <a:alphaOff val="0"/>
                <a:shade val="51000"/>
                <a:satMod val="130000"/>
              </a:schemeClr>
            </a:gs>
            <a:gs pos="80000">
              <a:schemeClr val="accent4">
                <a:hueOff val="69884"/>
                <a:satOff val="-18686"/>
                <a:lumOff val="-12156"/>
                <a:alphaOff val="0"/>
                <a:shade val="93000"/>
                <a:satMod val="130000"/>
              </a:schemeClr>
            </a:gs>
            <a:gs pos="100000">
              <a:schemeClr val="accent4">
                <a:hueOff val="69884"/>
                <a:satOff val="-18686"/>
                <a:lumOff val="-1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Skewed Estimates</a:t>
          </a:r>
        </a:p>
      </dsp:txBody>
      <dsp:txXfrm>
        <a:off x="34879" y="4536622"/>
        <a:ext cx="3925848" cy="64473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E0E80-2378-4D99-89D0-C09E72FD1EE6}">
      <dsp:nvSpPr>
        <dsp:cNvPr id="0" name=""/>
        <dsp:cNvSpPr/>
      </dsp:nvSpPr>
      <dsp:spPr>
        <a:xfrm>
          <a:off x="4325147" y="2571071"/>
          <a:ext cx="2452033" cy="245203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Plan Cache</a:t>
          </a:r>
        </a:p>
      </dsp:txBody>
      <dsp:txXfrm>
        <a:off x="4684239" y="2930163"/>
        <a:ext cx="1733849" cy="1733849"/>
      </dsp:txXfrm>
    </dsp:sp>
    <dsp:sp modelId="{440A85D4-C187-4147-9B5E-069F6688779C}">
      <dsp:nvSpPr>
        <dsp:cNvPr id="0" name=""/>
        <dsp:cNvSpPr/>
      </dsp:nvSpPr>
      <dsp:spPr>
        <a:xfrm rot="11178849">
          <a:off x="1583796" y="3152855"/>
          <a:ext cx="2605943" cy="6988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229391-D73B-413C-A662-5FD4C1CBC77B}">
      <dsp:nvSpPr>
        <dsp:cNvPr id="0" name=""/>
        <dsp:cNvSpPr/>
      </dsp:nvSpPr>
      <dsp:spPr>
        <a:xfrm>
          <a:off x="0" y="1903968"/>
          <a:ext cx="3183401" cy="291000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rgbClr val="107C10"/>
              </a:solidFill>
            </a:rPr>
            <a:t>sys.dm_exec_query_stats </a:t>
          </a:r>
          <a:r>
            <a:rPr lang="en-US" sz="1800" kern="1200"/>
            <a:t>contains execution statistics for each query in the cache.  Expensive plans can be found by aggregating columns such as CPU, Reads and Elapsed Time.</a:t>
          </a:r>
        </a:p>
      </dsp:txBody>
      <dsp:txXfrm>
        <a:off x="85231" y="1989199"/>
        <a:ext cx="3012939" cy="2739538"/>
      </dsp:txXfrm>
    </dsp:sp>
    <dsp:sp modelId="{65B825B0-9589-4D9E-B4C5-704A0F4D24BD}">
      <dsp:nvSpPr>
        <dsp:cNvPr id="0" name=""/>
        <dsp:cNvSpPr/>
      </dsp:nvSpPr>
      <dsp:spPr>
        <a:xfrm rot="14099766">
          <a:off x="3102858" y="1470647"/>
          <a:ext cx="2127552" cy="6988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F3AA17-ED35-4685-BDD3-B67F08497455}">
      <dsp:nvSpPr>
        <dsp:cNvPr id="0" name=""/>
        <dsp:cNvSpPr/>
      </dsp:nvSpPr>
      <dsp:spPr>
        <a:xfrm>
          <a:off x="1777000" y="428099"/>
          <a:ext cx="3558836" cy="10412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107C10"/>
              </a:solidFill>
            </a:rPr>
            <a:t>sys.dm_exec_sql_text </a:t>
          </a:r>
          <a:r>
            <a:rPr lang="en-US" sz="1900" kern="1200"/>
            <a:t>includes the query text for each plan in the cache.</a:t>
          </a:r>
        </a:p>
      </dsp:txBody>
      <dsp:txXfrm>
        <a:off x="1807496" y="458595"/>
        <a:ext cx="3497844" cy="980226"/>
      </dsp:txXfrm>
    </dsp:sp>
    <dsp:sp modelId="{36555578-7E4F-4683-A9A0-39F11E2DD339}">
      <dsp:nvSpPr>
        <dsp:cNvPr id="0" name=""/>
        <dsp:cNvSpPr/>
      </dsp:nvSpPr>
      <dsp:spPr>
        <a:xfrm rot="19347743">
          <a:off x="6385744" y="1885031"/>
          <a:ext cx="2398254" cy="6988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3C9BB2-B1ED-4982-A7BB-6477C61B8B84}">
      <dsp:nvSpPr>
        <dsp:cNvPr id="0" name=""/>
        <dsp:cNvSpPr/>
      </dsp:nvSpPr>
      <dsp:spPr>
        <a:xfrm>
          <a:off x="6908907" y="572066"/>
          <a:ext cx="3253633" cy="186354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the Showplan in XML format may </a:t>
          </a:r>
          <a:r>
            <a:rPr lang="en-US" sz="1800" kern="1200"/>
            <a:t>be found in the cache, they can be viewed via </a:t>
          </a:r>
          <a:r>
            <a:rPr lang="en-US" sz="1800" b="1" kern="1200">
              <a:solidFill>
                <a:srgbClr val="107C10"/>
              </a:solidFill>
            </a:rPr>
            <a:t>sys.dm_exec_query_plan.</a:t>
          </a:r>
        </a:p>
      </dsp:txBody>
      <dsp:txXfrm>
        <a:off x="6963488" y="626647"/>
        <a:ext cx="3144471" cy="1754383"/>
      </dsp:txXfrm>
    </dsp:sp>
    <dsp:sp modelId="{D4334AB0-4EBF-4008-82E0-3373065ECC1B}">
      <dsp:nvSpPr>
        <dsp:cNvPr id="0" name=""/>
        <dsp:cNvSpPr/>
      </dsp:nvSpPr>
      <dsp:spPr>
        <a:xfrm rot="21495092">
          <a:off x="6926379" y="3366240"/>
          <a:ext cx="2584850" cy="6988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808F85-39A9-480E-BF9F-9CF5160D8660}">
      <dsp:nvSpPr>
        <dsp:cNvPr id="0" name=""/>
        <dsp:cNvSpPr/>
      </dsp:nvSpPr>
      <dsp:spPr>
        <a:xfrm>
          <a:off x="7923923" y="2744448"/>
          <a:ext cx="3173408" cy="186354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107C10"/>
              </a:solidFill>
            </a:rPr>
            <a:t>sys.dm_exec_cached_plans </a:t>
          </a:r>
          <a:r>
            <a:rPr lang="en-US" sz="1900" kern="1200"/>
            <a:t>contains a row for each plan in the cache with information about the cache object.</a:t>
          </a:r>
        </a:p>
      </dsp:txBody>
      <dsp:txXfrm>
        <a:off x="7978504" y="2799029"/>
        <a:ext cx="3064246" cy="1754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FE222-2D5A-4A1B-9046-4D065BA79C36}">
      <dsp:nvSpPr>
        <dsp:cNvPr id="0" name=""/>
        <dsp:cNvSpPr/>
      </dsp:nvSpPr>
      <dsp:spPr>
        <a:xfrm>
          <a:off x="54" y="4153"/>
          <a:ext cx="5226518" cy="748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Management</a:t>
          </a:r>
        </a:p>
      </dsp:txBody>
      <dsp:txXfrm>
        <a:off x="54" y="4153"/>
        <a:ext cx="5226518" cy="748800"/>
      </dsp:txXfrm>
    </dsp:sp>
    <dsp:sp modelId="{E00CBA4F-BD30-43E5-804F-0C1AFABFED89}">
      <dsp:nvSpPr>
        <dsp:cNvPr id="0" name=""/>
        <dsp:cNvSpPr/>
      </dsp:nvSpPr>
      <dsp:spPr>
        <a:xfrm>
          <a:off x="54" y="752953"/>
          <a:ext cx="5226518" cy="47104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mj-lt"/>
            </a:rPr>
            <a:t>Memory Manager</a:t>
          </a:r>
          <a:endParaRPr lang="en-US" sz="2600" kern="1200" dirty="0"/>
        </a:p>
        <a:p>
          <a:pPr marL="228600" lvl="1" indent="-228600" algn="l" defTabSz="1155700">
            <a:lnSpc>
              <a:spcPct val="90000"/>
            </a:lnSpc>
            <a:spcBef>
              <a:spcPct val="0"/>
            </a:spcBef>
            <a:spcAft>
              <a:spcPct val="15000"/>
            </a:spcAft>
            <a:buChar char="•"/>
          </a:pPr>
          <a:r>
            <a:rPr lang="en-US" sz="2600" kern="1200" dirty="0">
              <a:latin typeface="+mj-lt"/>
            </a:rPr>
            <a:t>Process Scheduler</a:t>
          </a:r>
        </a:p>
        <a:p>
          <a:pPr marL="228600" lvl="1" indent="-228600" algn="l" defTabSz="1155700">
            <a:lnSpc>
              <a:spcPct val="90000"/>
            </a:lnSpc>
            <a:spcBef>
              <a:spcPct val="0"/>
            </a:spcBef>
            <a:spcAft>
              <a:spcPct val="15000"/>
            </a:spcAft>
            <a:buChar char="•"/>
          </a:pPr>
          <a:r>
            <a:rPr lang="en-US" sz="2600" kern="1200">
              <a:latin typeface="+mj-lt"/>
            </a:rPr>
            <a:t>Synchronization</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dirty="0">
              <a:latin typeface="+mj-lt"/>
            </a:rPr>
            <a:t>I/O</a:t>
          </a:r>
        </a:p>
        <a:p>
          <a:pPr marL="228600" lvl="1" indent="-228600" algn="l" defTabSz="1155700">
            <a:lnSpc>
              <a:spcPct val="90000"/>
            </a:lnSpc>
            <a:spcBef>
              <a:spcPct val="0"/>
            </a:spcBef>
            <a:spcAft>
              <a:spcPct val="15000"/>
            </a:spcAft>
            <a:buChar char="•"/>
          </a:pPr>
          <a:r>
            <a:rPr lang="en-US" sz="2600" kern="1200" dirty="0">
              <a:latin typeface="+mj-lt"/>
            </a:rPr>
            <a:t>Support for Non-Uniform Memory Access (NUMA) and Resource Governor</a:t>
          </a:r>
        </a:p>
      </dsp:txBody>
      <dsp:txXfrm>
        <a:off x="54" y="752953"/>
        <a:ext cx="5226518" cy="4710420"/>
      </dsp:txXfrm>
    </dsp:sp>
    <dsp:sp modelId="{45D8A25D-87CA-4E0A-85F2-3D16A7C72C1D}">
      <dsp:nvSpPr>
        <dsp:cNvPr id="0" name=""/>
        <dsp:cNvSpPr/>
      </dsp:nvSpPr>
      <dsp:spPr>
        <a:xfrm>
          <a:off x="5958285" y="4153"/>
          <a:ext cx="5226518" cy="748800"/>
        </a:xfrm>
        <a:prstGeom prst="rect">
          <a:avLst/>
        </a:prstGeom>
        <a:solidFill>
          <a:schemeClr val="accent4">
            <a:hueOff val="69884"/>
            <a:satOff val="-18686"/>
            <a:lumOff val="-12156"/>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Monitoring</a:t>
          </a:r>
        </a:p>
      </dsp:txBody>
      <dsp:txXfrm>
        <a:off x="5958285" y="4153"/>
        <a:ext cx="5226518" cy="748800"/>
      </dsp:txXfrm>
    </dsp:sp>
    <dsp:sp modelId="{AD34648F-7D87-49A8-ACEF-388E87F344EC}">
      <dsp:nvSpPr>
        <dsp:cNvPr id="0" name=""/>
        <dsp:cNvSpPr/>
      </dsp:nvSpPr>
      <dsp:spPr>
        <a:xfrm>
          <a:off x="5958285" y="752953"/>
          <a:ext cx="5226518" cy="4710420"/>
        </a:xfrm>
        <a:prstGeom prst="rect">
          <a:avLst/>
        </a:prstGeom>
        <a:solidFill>
          <a:schemeClr val="accent4">
            <a:tint val="40000"/>
            <a:alpha val="90000"/>
            <a:hueOff val="-57421"/>
            <a:satOff val="-36385"/>
            <a:lumOff val="-3907"/>
            <a:alphaOff val="0"/>
          </a:schemeClr>
        </a:solidFill>
        <a:ln w="25400" cap="flat" cmpd="sng" algn="ctr">
          <a:solidFill>
            <a:schemeClr val="accent4">
              <a:tint val="40000"/>
              <a:alpha val="90000"/>
              <a:hueOff val="-57421"/>
              <a:satOff val="-36385"/>
              <a:lumOff val="-39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mj-lt"/>
            </a:rPr>
            <a:t>Resource Monitor</a:t>
          </a:r>
          <a:endParaRPr lang="en-US" sz="2600" kern="1200" dirty="0"/>
        </a:p>
        <a:p>
          <a:pPr marL="228600" lvl="1" indent="-228600" algn="l" defTabSz="1155700">
            <a:lnSpc>
              <a:spcPct val="90000"/>
            </a:lnSpc>
            <a:spcBef>
              <a:spcPct val="0"/>
            </a:spcBef>
            <a:spcAft>
              <a:spcPct val="15000"/>
            </a:spcAft>
            <a:buChar char="•"/>
          </a:pPr>
          <a:r>
            <a:rPr lang="en-US" sz="2600" kern="1200">
              <a:latin typeface="+mj-lt"/>
            </a:rPr>
            <a:t>Deadlock Monitor</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Scheduler Monitor</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Lazy Writer (Buffer Pool management)</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Dynamic Management Views (DMVs)</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Extended Events</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dirty="0">
              <a:latin typeface="+mj-lt"/>
            </a:rPr>
            <a:t>Dedicated Administrator Connection (DAC)</a:t>
          </a:r>
          <a:endParaRPr lang="en-US" sz="2600" kern="1200" dirty="0"/>
        </a:p>
      </dsp:txBody>
      <dsp:txXfrm>
        <a:off x="5958285" y="752953"/>
        <a:ext cx="5226518" cy="4710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C90E9-1622-49BB-A182-28FAD8B80E3C}">
      <dsp:nvSpPr>
        <dsp:cNvPr id="0" name=""/>
        <dsp:cNvSpPr/>
      </dsp:nvSpPr>
      <dsp:spPr>
        <a:xfrm>
          <a:off x="0" y="54877"/>
          <a:ext cx="11607803" cy="720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baseline="0"/>
            <a:t>Batch</a:t>
          </a:r>
          <a:endParaRPr lang="en-US" sz="2800" kern="1200"/>
        </a:p>
      </dsp:txBody>
      <dsp:txXfrm>
        <a:off x="35183" y="90060"/>
        <a:ext cx="11537437" cy="650354"/>
      </dsp:txXfrm>
    </dsp:sp>
    <dsp:sp modelId="{C4D172BD-3A27-46B8-886B-891BF3BE8CB8}">
      <dsp:nvSpPr>
        <dsp:cNvPr id="0" name=""/>
        <dsp:cNvSpPr/>
      </dsp:nvSpPr>
      <dsp:spPr>
        <a:xfrm>
          <a:off x="0" y="775597"/>
          <a:ext cx="11607803" cy="115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A statement or set of statements submitted to SQL Server by the user (a query), also referred to as a request</a:t>
          </a:r>
          <a:endParaRPr lang="en-US" sz="2200" kern="1200"/>
        </a:p>
        <a:p>
          <a:pPr marL="228600" lvl="1" indent="-228600" algn="l" defTabSz="977900">
            <a:lnSpc>
              <a:spcPct val="90000"/>
            </a:lnSpc>
            <a:spcBef>
              <a:spcPct val="0"/>
            </a:spcBef>
            <a:spcAft>
              <a:spcPct val="20000"/>
            </a:spcAft>
            <a:buChar char="•"/>
          </a:pPr>
          <a:r>
            <a:rPr lang="en-US" sz="2200" kern="1200" baseline="0"/>
            <a:t>Monitor with sys.dm_exec_requests </a:t>
          </a:r>
          <a:endParaRPr lang="en-US" sz="2200" kern="1200" dirty="0"/>
        </a:p>
      </dsp:txBody>
      <dsp:txXfrm>
        <a:off x="0" y="775597"/>
        <a:ext cx="11607803" cy="1159200"/>
      </dsp:txXfrm>
    </dsp:sp>
    <dsp:sp modelId="{5DD6315D-A3AF-4A66-B6E1-1F576C5DD880}">
      <dsp:nvSpPr>
        <dsp:cNvPr id="0" name=""/>
        <dsp:cNvSpPr/>
      </dsp:nvSpPr>
      <dsp:spPr>
        <a:xfrm>
          <a:off x="0" y="1934797"/>
          <a:ext cx="11607803" cy="720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baseline="0"/>
            <a:t>Task</a:t>
          </a:r>
          <a:endParaRPr lang="en-US" sz="2800" kern="1200"/>
        </a:p>
      </dsp:txBody>
      <dsp:txXfrm>
        <a:off x="35183" y="1969980"/>
        <a:ext cx="11537437" cy="650354"/>
      </dsp:txXfrm>
    </dsp:sp>
    <dsp:sp modelId="{49F8B814-6CBE-4CAF-B0B6-2B5768970CEB}">
      <dsp:nvSpPr>
        <dsp:cNvPr id="0" name=""/>
        <dsp:cNvSpPr/>
      </dsp:nvSpPr>
      <dsp:spPr>
        <a:xfrm>
          <a:off x="0" y="2655517"/>
          <a:ext cx="11607803"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A batch will have one or more tasks (aligns with statements)</a:t>
          </a:r>
          <a:endParaRPr lang="en-US" sz="2200" kern="1200"/>
        </a:p>
        <a:p>
          <a:pPr marL="228600" lvl="1" indent="-228600" algn="l" defTabSz="977900">
            <a:lnSpc>
              <a:spcPct val="90000"/>
            </a:lnSpc>
            <a:spcBef>
              <a:spcPct val="0"/>
            </a:spcBef>
            <a:spcAft>
              <a:spcPct val="20000"/>
            </a:spcAft>
            <a:buChar char="•"/>
          </a:pPr>
          <a:r>
            <a:rPr lang="en-US" sz="2200" kern="1200" baseline="0" dirty="0"/>
            <a:t>Monitor with sys.dm_os_tasks</a:t>
          </a:r>
          <a:endParaRPr lang="en-US" sz="2200" kern="1200" dirty="0"/>
        </a:p>
      </dsp:txBody>
      <dsp:txXfrm>
        <a:off x="0" y="2655517"/>
        <a:ext cx="11607803" cy="825930"/>
      </dsp:txXfrm>
    </dsp:sp>
    <dsp:sp modelId="{CB7BEE8D-BC86-4209-BE73-55173F086263}">
      <dsp:nvSpPr>
        <dsp:cNvPr id="0" name=""/>
        <dsp:cNvSpPr/>
      </dsp:nvSpPr>
      <dsp:spPr>
        <a:xfrm>
          <a:off x="0" y="3481447"/>
          <a:ext cx="11607803" cy="720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baseline="0"/>
            <a:t>Worker</a:t>
          </a:r>
          <a:r>
            <a:rPr lang="en-US" sz="2800" kern="1200" baseline="0"/>
            <a:t> </a:t>
          </a:r>
          <a:r>
            <a:rPr lang="en-US" sz="2800" b="1" kern="1200" baseline="0"/>
            <a:t>Thread</a:t>
          </a:r>
          <a:endParaRPr lang="en-US" sz="2800" kern="1200"/>
        </a:p>
      </dsp:txBody>
      <dsp:txXfrm>
        <a:off x="35183" y="3516630"/>
        <a:ext cx="11537437" cy="650354"/>
      </dsp:txXfrm>
    </dsp:sp>
    <dsp:sp modelId="{89DE0FF6-00AD-4E7B-A269-DE37D9E8D853}">
      <dsp:nvSpPr>
        <dsp:cNvPr id="0" name=""/>
        <dsp:cNvSpPr/>
      </dsp:nvSpPr>
      <dsp:spPr>
        <a:xfrm>
          <a:off x="0" y="4202167"/>
          <a:ext cx="11607803"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dirty="0"/>
            <a:t>Each task will be assigned to a single worker thread for the life of the task</a:t>
          </a:r>
          <a:endParaRPr lang="en-US" sz="2200" kern="1200" dirty="0"/>
        </a:p>
        <a:p>
          <a:pPr marL="228600" lvl="1" indent="-228600" algn="l" defTabSz="977900">
            <a:lnSpc>
              <a:spcPct val="90000"/>
            </a:lnSpc>
            <a:spcBef>
              <a:spcPct val="0"/>
            </a:spcBef>
            <a:spcAft>
              <a:spcPct val="20000"/>
            </a:spcAft>
            <a:buChar char="•"/>
          </a:pPr>
          <a:r>
            <a:rPr lang="en-US" sz="2200" kern="1200" baseline="0" dirty="0"/>
            <a:t>Monitor with </a:t>
          </a:r>
          <a:r>
            <a:rPr lang="en-US" sz="2200" kern="1200" baseline="0" dirty="0" err="1"/>
            <a:t>sys.dm_os_workers</a:t>
          </a:r>
          <a:endParaRPr lang="en-US" sz="2200" kern="1200" dirty="0"/>
        </a:p>
      </dsp:txBody>
      <dsp:txXfrm>
        <a:off x="0" y="4202167"/>
        <a:ext cx="11607803" cy="825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D9A8C-3E0A-4D13-A7FE-D583CD7C92AF}">
      <dsp:nvSpPr>
        <dsp:cNvPr id="0" name=""/>
        <dsp:cNvSpPr/>
      </dsp:nvSpPr>
      <dsp:spPr>
        <a:xfrm>
          <a:off x="0" y="2427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Runnable: </a:t>
          </a:r>
          <a:r>
            <a:rPr lang="en-GB" sz="3600" b="0" kern="1200" dirty="0"/>
            <a:t>The thread is currently in the Runnable Queue waiting to execute. (First In, First Out). </a:t>
          </a:r>
          <a:endParaRPr lang="en-US" sz="3600" kern="1200" dirty="0"/>
        </a:p>
      </dsp:txBody>
      <dsp:txXfrm>
        <a:off x="74249" y="317043"/>
        <a:ext cx="11432464" cy="1372502"/>
      </dsp:txXfrm>
    </dsp:sp>
    <dsp:sp modelId="{6B847B8C-D7F0-4974-8DFF-2B5BA70AB85F}">
      <dsp:nvSpPr>
        <dsp:cNvPr id="0" name=""/>
        <dsp:cNvSpPr/>
      </dsp:nvSpPr>
      <dsp:spPr>
        <a:xfrm>
          <a:off x="0" y="19509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Running: </a:t>
          </a:r>
          <a:r>
            <a:rPr lang="en-GB" sz="3600" kern="1200" dirty="0"/>
            <a:t>One active thread executing on a processor. </a:t>
          </a:r>
          <a:endParaRPr lang="en-US" sz="3600" kern="1200" dirty="0"/>
        </a:p>
      </dsp:txBody>
      <dsp:txXfrm>
        <a:off x="74249" y="2025243"/>
        <a:ext cx="11432464" cy="1372502"/>
      </dsp:txXfrm>
    </dsp:sp>
    <dsp:sp modelId="{C33A9ECD-F177-41F7-B563-4EDE05550E66}">
      <dsp:nvSpPr>
        <dsp:cNvPr id="0" name=""/>
        <dsp:cNvSpPr/>
      </dsp:nvSpPr>
      <dsp:spPr>
        <a:xfrm>
          <a:off x="0" y="36591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a:t>Suspended: </a:t>
          </a:r>
          <a:r>
            <a:rPr lang="en-GB" sz="3600" b="0" kern="1200"/>
            <a:t>Placed on a Waiter List waiting for a resource other than a processor. (No specific order).</a:t>
          </a:r>
          <a:endParaRPr lang="en-US" sz="3600" kern="1200" dirty="0"/>
        </a:p>
      </dsp:txBody>
      <dsp:txXfrm>
        <a:off x="74249" y="3733443"/>
        <a:ext cx="11432464" cy="137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50DC7-A385-4C3D-85E8-5A190CB72709}">
      <dsp:nvSpPr>
        <dsp:cNvPr id="0" name=""/>
        <dsp:cNvSpPr/>
      </dsp:nvSpPr>
      <dsp:spPr>
        <a:xfrm>
          <a:off x="6307" y="876147"/>
          <a:ext cx="1752408" cy="17524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Light" panose="020B0502040204020203" pitchFamily="34" charset="0"/>
              <a:cs typeface="Segoe UI Light" panose="020B0502040204020203" pitchFamily="34" charset="0"/>
            </a:rPr>
            <a:t>CPU Time (RUNNING)</a:t>
          </a:r>
          <a:endParaRPr lang="pt-PT" sz="1600" kern="1200">
            <a:latin typeface="Segoe UI Light" panose="020B0502040204020203" pitchFamily="34" charset="0"/>
            <a:cs typeface="Segoe UI Light" panose="020B0502040204020203" pitchFamily="34" charset="0"/>
          </a:endParaRPr>
        </a:p>
      </dsp:txBody>
      <dsp:txXfrm>
        <a:off x="262941" y="1132781"/>
        <a:ext cx="1239140" cy="1239140"/>
      </dsp:txXfrm>
    </dsp:sp>
    <dsp:sp modelId="{6673E2C0-687C-4813-9CDF-C1D7AB877466}">
      <dsp:nvSpPr>
        <dsp:cNvPr id="0" name=""/>
        <dsp:cNvSpPr/>
      </dsp:nvSpPr>
      <dsp:spPr>
        <a:xfrm>
          <a:off x="1901011" y="1244153"/>
          <a:ext cx="1016396" cy="1016396"/>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pt-PT" sz="1300" kern="1200">
            <a:latin typeface="Segoe UI Light" panose="020B0502040204020203" pitchFamily="34" charset="0"/>
            <a:cs typeface="Segoe UI Light" panose="020B0502040204020203" pitchFamily="34" charset="0"/>
          </a:endParaRPr>
        </a:p>
      </dsp:txBody>
      <dsp:txXfrm>
        <a:off x="2035734" y="1632823"/>
        <a:ext cx="746950" cy="239056"/>
      </dsp:txXfrm>
    </dsp:sp>
    <dsp:sp modelId="{10CBBA21-79EB-41F6-B412-F391EAA0507A}">
      <dsp:nvSpPr>
        <dsp:cNvPr id="0" name=""/>
        <dsp:cNvSpPr/>
      </dsp:nvSpPr>
      <dsp:spPr>
        <a:xfrm>
          <a:off x="3059704" y="876147"/>
          <a:ext cx="1752408" cy="17524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Light" panose="020B0502040204020203" pitchFamily="34" charset="0"/>
              <a:cs typeface="Segoe UI Light" panose="020B0502040204020203" pitchFamily="34" charset="0"/>
            </a:rPr>
            <a:t>Signal Wait Time (RUNNABLE)</a:t>
          </a:r>
          <a:endParaRPr lang="pt-PT" sz="1600" kern="1200">
            <a:latin typeface="Segoe UI Light" panose="020B0502040204020203" pitchFamily="34" charset="0"/>
            <a:cs typeface="Segoe UI Light" panose="020B0502040204020203" pitchFamily="34" charset="0"/>
          </a:endParaRPr>
        </a:p>
      </dsp:txBody>
      <dsp:txXfrm>
        <a:off x="3316338" y="1132781"/>
        <a:ext cx="1239140" cy="1239140"/>
      </dsp:txXfrm>
    </dsp:sp>
    <dsp:sp modelId="{8B0DDA86-1B95-48DA-B6BA-3D7A249A161A}">
      <dsp:nvSpPr>
        <dsp:cNvPr id="0" name=""/>
        <dsp:cNvSpPr/>
      </dsp:nvSpPr>
      <dsp:spPr>
        <a:xfrm>
          <a:off x="4954408" y="1244153"/>
          <a:ext cx="1016396" cy="1016396"/>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89131" y="1632823"/>
        <a:ext cx="746950" cy="239056"/>
      </dsp:txXfrm>
    </dsp:sp>
    <dsp:sp modelId="{8654DA70-295E-47B4-95D9-098230C9A89A}">
      <dsp:nvSpPr>
        <dsp:cNvPr id="0" name=""/>
        <dsp:cNvSpPr/>
      </dsp:nvSpPr>
      <dsp:spPr>
        <a:xfrm>
          <a:off x="6113100" y="876147"/>
          <a:ext cx="1752408" cy="17524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Light" panose="020B0502040204020203" pitchFamily="34" charset="0"/>
              <a:cs typeface="Segoe UI Light" panose="020B0502040204020203" pitchFamily="34" charset="0"/>
            </a:rPr>
            <a:t>Resource Wait Time (SUSPENDED)</a:t>
          </a:r>
          <a:endParaRPr lang="pt-PT" sz="1600" kern="1200">
            <a:latin typeface="Segoe UI Light" panose="020B0502040204020203" pitchFamily="34" charset="0"/>
            <a:cs typeface="Segoe UI Light" panose="020B0502040204020203" pitchFamily="34" charset="0"/>
          </a:endParaRPr>
        </a:p>
      </dsp:txBody>
      <dsp:txXfrm>
        <a:off x="6369734" y="1132781"/>
        <a:ext cx="1239140" cy="1239140"/>
      </dsp:txXfrm>
    </dsp:sp>
    <dsp:sp modelId="{46BABBF9-D006-443D-8111-5C6F404BF7AA}">
      <dsp:nvSpPr>
        <dsp:cNvPr id="0" name=""/>
        <dsp:cNvSpPr/>
      </dsp:nvSpPr>
      <dsp:spPr>
        <a:xfrm>
          <a:off x="8007804" y="1244153"/>
          <a:ext cx="1016396" cy="1016396"/>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42527" y="1453531"/>
        <a:ext cx="746950" cy="597640"/>
      </dsp:txXfrm>
    </dsp:sp>
    <dsp:sp modelId="{1E63E032-A34B-40F9-9996-7094989E1D20}">
      <dsp:nvSpPr>
        <dsp:cNvPr id="0" name=""/>
        <dsp:cNvSpPr/>
      </dsp:nvSpPr>
      <dsp:spPr>
        <a:xfrm>
          <a:off x="9166496" y="876147"/>
          <a:ext cx="1752408" cy="17524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pt-PT" sz="1600" kern="1200">
              <a:latin typeface="Segoe UI Light" panose="020B0502040204020203" pitchFamily="34" charset="0"/>
              <a:cs typeface="Segoe UI Light" panose="020B0502040204020203" pitchFamily="34" charset="0"/>
            </a:rPr>
            <a:t>Total Query Response Time</a:t>
          </a:r>
        </a:p>
      </dsp:txBody>
      <dsp:txXfrm>
        <a:off x="9423130" y="1132781"/>
        <a:ext cx="1239140" cy="12391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B919B-8852-4200-8241-428B1FA32C75}">
      <dsp:nvSpPr>
        <dsp:cNvPr id="0" name=""/>
        <dsp:cNvSpPr/>
      </dsp:nvSpPr>
      <dsp:spPr>
        <a:xfrm>
          <a:off x="0" y="370003"/>
          <a:ext cx="11097332" cy="13119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276" tIns="354076" rIns="861276"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Returns information about all the waits encountered by threads that ran.</a:t>
          </a:r>
        </a:p>
        <a:p>
          <a:pPr marL="171450" lvl="1" indent="-171450" algn="l" defTabSz="755650" rtl="0">
            <a:lnSpc>
              <a:spcPct val="90000"/>
            </a:lnSpc>
            <a:spcBef>
              <a:spcPct val="0"/>
            </a:spcBef>
            <a:spcAft>
              <a:spcPct val="15000"/>
            </a:spcAft>
            <a:buChar char="•"/>
          </a:pPr>
          <a:r>
            <a:rPr lang="en-US" sz="1700" kern="1200" dirty="0"/>
            <a:t>Includes wait type, number of tasks that waited in the specific wait type, total and max wait times, and the amount of signal waits.</a:t>
          </a:r>
        </a:p>
      </dsp:txBody>
      <dsp:txXfrm>
        <a:off x="0" y="370003"/>
        <a:ext cx="11097332" cy="1311975"/>
      </dsp:txXfrm>
    </dsp:sp>
    <dsp:sp modelId="{C07A040C-EF9E-45F2-9214-97707786A867}">
      <dsp:nvSpPr>
        <dsp:cNvPr id="0" name=""/>
        <dsp:cNvSpPr/>
      </dsp:nvSpPr>
      <dsp:spPr>
        <a:xfrm>
          <a:off x="554866" y="119083"/>
          <a:ext cx="7768132"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17" tIns="0" rIns="293617" bIns="0" numCol="1" spcCol="1270" anchor="ctr" anchorCtr="0">
          <a:noAutofit/>
        </a:bodyPr>
        <a:lstStyle/>
        <a:p>
          <a:pPr marL="0" lvl="0" indent="0" algn="l" defTabSz="755650" rtl="0">
            <a:lnSpc>
              <a:spcPct val="90000"/>
            </a:lnSpc>
            <a:spcBef>
              <a:spcPct val="0"/>
            </a:spcBef>
            <a:spcAft>
              <a:spcPct val="35000"/>
            </a:spcAft>
            <a:buNone/>
          </a:pPr>
          <a:r>
            <a:rPr lang="pt-PT" sz="1700" kern="1200" dirty="0"/>
            <a:t>sys.dm_os_wait_stats</a:t>
          </a:r>
        </a:p>
      </dsp:txBody>
      <dsp:txXfrm>
        <a:off x="579364" y="143581"/>
        <a:ext cx="7719136" cy="452844"/>
      </dsp:txXfrm>
    </dsp:sp>
    <dsp:sp modelId="{F5EC977E-C613-4B96-A43C-60E20366B299}">
      <dsp:nvSpPr>
        <dsp:cNvPr id="0" name=""/>
        <dsp:cNvSpPr/>
      </dsp:nvSpPr>
      <dsp:spPr>
        <a:xfrm>
          <a:off x="0" y="2024698"/>
          <a:ext cx="11097332" cy="736312"/>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276" tIns="354076" rIns="861276"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Returns information about the wait queue of tasks actively waiting on some resource.</a:t>
          </a:r>
        </a:p>
      </dsp:txBody>
      <dsp:txXfrm>
        <a:off x="0" y="2024698"/>
        <a:ext cx="11097332" cy="736312"/>
      </dsp:txXfrm>
    </dsp:sp>
    <dsp:sp modelId="{83AE0A70-2509-45B2-A632-605C7EC79E8F}">
      <dsp:nvSpPr>
        <dsp:cNvPr id="0" name=""/>
        <dsp:cNvSpPr/>
      </dsp:nvSpPr>
      <dsp:spPr>
        <a:xfrm>
          <a:off x="554866" y="1773778"/>
          <a:ext cx="7768132"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17" tIns="0" rIns="293617" bIns="0" numCol="1" spcCol="1270" anchor="ctr" anchorCtr="0">
          <a:noAutofit/>
        </a:bodyPr>
        <a:lstStyle/>
        <a:p>
          <a:pPr marL="0" lvl="0" indent="0" algn="l" defTabSz="755650" rtl="0">
            <a:lnSpc>
              <a:spcPct val="90000"/>
            </a:lnSpc>
            <a:spcBef>
              <a:spcPct val="0"/>
            </a:spcBef>
            <a:spcAft>
              <a:spcPct val="35000"/>
            </a:spcAft>
            <a:buNone/>
          </a:pPr>
          <a:r>
            <a:rPr lang="pt-PT" sz="1700" kern="1200" dirty="0"/>
            <a:t>sys.dm_os_waiting_tasks</a:t>
          </a:r>
        </a:p>
      </dsp:txBody>
      <dsp:txXfrm>
        <a:off x="579364" y="1798276"/>
        <a:ext cx="7719136" cy="452844"/>
      </dsp:txXfrm>
    </dsp:sp>
    <dsp:sp modelId="{64039597-9573-42C8-9A8B-A77492C84F44}">
      <dsp:nvSpPr>
        <dsp:cNvPr id="0" name=""/>
        <dsp:cNvSpPr/>
      </dsp:nvSpPr>
      <dsp:spPr>
        <a:xfrm>
          <a:off x="0" y="3103730"/>
          <a:ext cx="11097332" cy="13119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1276" tIns="354076" rIns="861276"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Returns information about each request that is in-flight.</a:t>
          </a:r>
        </a:p>
        <a:p>
          <a:pPr marL="171450" lvl="1" indent="-171450" algn="l" defTabSz="755650" rtl="0">
            <a:lnSpc>
              <a:spcPct val="90000"/>
            </a:lnSpc>
            <a:spcBef>
              <a:spcPct val="0"/>
            </a:spcBef>
            <a:spcAft>
              <a:spcPct val="15000"/>
            </a:spcAft>
            <a:buChar char="•"/>
          </a:pPr>
          <a:r>
            <a:rPr lang="en-US" sz="1700" kern="1200" dirty="0"/>
            <a:t>Includes session owning the request and status of the request, which will reflect the status of one or more tasks assigned to the request.</a:t>
          </a:r>
        </a:p>
      </dsp:txBody>
      <dsp:txXfrm>
        <a:off x="0" y="3103730"/>
        <a:ext cx="11097332" cy="1311975"/>
      </dsp:txXfrm>
    </dsp:sp>
    <dsp:sp modelId="{13D6AD74-28B3-40F7-860A-D3D90B551BB7}">
      <dsp:nvSpPr>
        <dsp:cNvPr id="0" name=""/>
        <dsp:cNvSpPr/>
      </dsp:nvSpPr>
      <dsp:spPr>
        <a:xfrm>
          <a:off x="554866" y="2852810"/>
          <a:ext cx="7768132"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617" tIns="0" rIns="293617" bIns="0" numCol="1" spcCol="1270" anchor="ctr" anchorCtr="0">
          <a:noAutofit/>
        </a:bodyPr>
        <a:lstStyle/>
        <a:p>
          <a:pPr marL="0" lvl="0" indent="0" algn="l" defTabSz="755650" rtl="0">
            <a:lnSpc>
              <a:spcPct val="90000"/>
            </a:lnSpc>
            <a:spcBef>
              <a:spcPct val="0"/>
            </a:spcBef>
            <a:spcAft>
              <a:spcPct val="35000"/>
            </a:spcAft>
            <a:buNone/>
          </a:pPr>
          <a:r>
            <a:rPr lang="en-US" sz="1700" kern="1200" dirty="0" err="1"/>
            <a:t>sys.dm_exec_requests</a:t>
          </a:r>
          <a:endParaRPr lang="en-US" sz="1700" kern="1200" dirty="0"/>
        </a:p>
      </dsp:txBody>
      <dsp:txXfrm>
        <a:off x="579364" y="2877308"/>
        <a:ext cx="7719136"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F789-DFE6-44F4-8E5E-71E4A744CB52}">
      <dsp:nvSpPr>
        <dsp:cNvPr id="0" name=""/>
        <dsp:cNvSpPr/>
      </dsp:nvSpPr>
      <dsp:spPr>
        <a:xfrm>
          <a:off x="0" y="0"/>
          <a:ext cx="9082257"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D11F7B8-06E0-4993-AB44-28A6764FC2AF}">
      <dsp:nvSpPr>
        <dsp:cNvPr id="0" name=""/>
        <dsp:cNvSpPr/>
      </dsp:nvSpPr>
      <dsp:spPr>
        <a:xfrm>
          <a:off x="0" y="2007"/>
          <a:ext cx="9082257" cy="247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Aaron Bertrand – Top Wait Types </a:t>
          </a:r>
          <a:r>
            <a:rPr lang="en-US" sz="3600" kern="1200" dirty="0">
              <a:hlinkClick xmlns:r="http://schemas.openxmlformats.org/officeDocument/2006/relationships" r:id="rId1"/>
            </a:rPr>
            <a:t>https://sqlperformance.com/2018/10/sql-performance/top-wait-stats</a:t>
          </a:r>
          <a:endParaRPr lang="en-US" sz="3600" kern="1200" dirty="0"/>
        </a:p>
      </dsp:txBody>
      <dsp:txXfrm>
        <a:off x="0" y="2007"/>
        <a:ext cx="9082257" cy="2475472"/>
      </dsp:txXfrm>
    </dsp:sp>
    <dsp:sp modelId="{04FA338E-0DB5-4024-B1C6-4F4E0889B3A0}">
      <dsp:nvSpPr>
        <dsp:cNvPr id="0" name=""/>
        <dsp:cNvSpPr/>
      </dsp:nvSpPr>
      <dsp:spPr>
        <a:xfrm>
          <a:off x="0" y="2159772"/>
          <a:ext cx="9082257"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38100" cap="flat" cmpd="sng" algn="ctr">
          <a:solidFill>
            <a:schemeClr val="accent4">
              <a:lumMod val="75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3251EE6-82F1-40FA-8F1D-885623A2FD01}">
      <dsp:nvSpPr>
        <dsp:cNvPr id="0" name=""/>
        <dsp:cNvSpPr/>
      </dsp:nvSpPr>
      <dsp:spPr>
        <a:xfrm>
          <a:off x="0" y="2477480"/>
          <a:ext cx="9082257" cy="1710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Paul Randal – SQL Skills Wait Types Library </a:t>
          </a:r>
          <a:r>
            <a:rPr lang="en-US" sz="3600" kern="1200" dirty="0">
              <a:hlinkClick xmlns:r="http://schemas.openxmlformats.org/officeDocument/2006/relationships" r:id="rId2"/>
            </a:rPr>
            <a:t>https://www.sqlskills.com/help/waits/</a:t>
          </a:r>
          <a:endParaRPr lang="en-US" sz="3600" kern="1200" dirty="0"/>
        </a:p>
      </dsp:txBody>
      <dsp:txXfrm>
        <a:off x="0" y="2477480"/>
        <a:ext cx="9082257" cy="17104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D046F-8B4E-4968-BA21-B8542A4D65D5}">
      <dsp:nvSpPr>
        <dsp:cNvPr id="0" name=""/>
        <dsp:cNvSpPr/>
      </dsp:nvSpPr>
      <dsp:spPr>
        <a:xfrm>
          <a:off x="0" y="74378"/>
          <a:ext cx="11097333"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a:t>SQL Server will flush the log buffer to the log file</a:t>
          </a:r>
          <a:endParaRPr lang="en-US" sz="3200" kern="1200" dirty="0"/>
        </a:p>
      </dsp:txBody>
      <dsp:txXfrm>
        <a:off x="59399" y="133777"/>
        <a:ext cx="10978535" cy="1098002"/>
      </dsp:txXfrm>
    </dsp:sp>
    <dsp:sp modelId="{90C5942A-676D-4C7E-971D-5ADE5985D74D}">
      <dsp:nvSpPr>
        <dsp:cNvPr id="0" name=""/>
        <dsp:cNvSpPr/>
      </dsp:nvSpPr>
      <dsp:spPr>
        <a:xfrm>
          <a:off x="0" y="1299925"/>
          <a:ext cx="11097333" cy="17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3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a:t>SQL Server gets a commit request of a transaction that changes data.</a:t>
          </a:r>
          <a:endParaRPr lang="en-US" sz="2400" kern="1200" dirty="0"/>
        </a:p>
        <a:p>
          <a:pPr marL="228600" lvl="1" indent="-228600" algn="l" defTabSz="1066800">
            <a:lnSpc>
              <a:spcPct val="90000"/>
            </a:lnSpc>
            <a:spcBef>
              <a:spcPct val="0"/>
            </a:spcBef>
            <a:spcAft>
              <a:spcPct val="20000"/>
            </a:spcAft>
            <a:buChar char="•"/>
          </a:pPr>
          <a:r>
            <a:rPr lang="en-US" sz="2400" kern="1200" baseline="0"/>
            <a:t>The log buffer fills up. (Max size 60kb.)</a:t>
          </a:r>
          <a:endParaRPr lang="en-US" sz="2400" kern="1200" dirty="0"/>
        </a:p>
        <a:p>
          <a:pPr marL="228600" lvl="1" indent="-228600" algn="l" defTabSz="1066800">
            <a:lnSpc>
              <a:spcPct val="90000"/>
            </a:lnSpc>
            <a:spcBef>
              <a:spcPct val="0"/>
            </a:spcBef>
            <a:spcAft>
              <a:spcPct val="20000"/>
            </a:spcAft>
            <a:buChar char="•"/>
          </a:pPr>
          <a:r>
            <a:rPr lang="en-US" sz="2400" kern="1200" baseline="0"/>
            <a:t>SQL Server needs to harden dirty data pages (checkpoints)</a:t>
          </a:r>
          <a:endParaRPr lang="en-US" sz="2400" kern="1200" dirty="0"/>
        </a:p>
        <a:p>
          <a:pPr marL="228600" lvl="1" indent="-228600" algn="l" defTabSz="1066800">
            <a:lnSpc>
              <a:spcPct val="90000"/>
            </a:lnSpc>
            <a:spcBef>
              <a:spcPct val="0"/>
            </a:spcBef>
            <a:spcAft>
              <a:spcPct val="20000"/>
            </a:spcAft>
            <a:buChar char="•"/>
          </a:pPr>
          <a:r>
            <a:rPr lang="en-US" sz="2400" kern="1200" baseline="0"/>
            <a:t>Manually request a log buffer flush using the sys.sp_flush_log procedure</a:t>
          </a:r>
          <a:endParaRPr lang="en-US" sz="2400" kern="1200" dirty="0"/>
        </a:p>
      </dsp:txBody>
      <dsp:txXfrm>
        <a:off x="0" y="1299925"/>
        <a:ext cx="11097333" cy="1782787"/>
      </dsp:txXfrm>
    </dsp:sp>
    <dsp:sp modelId="{D145050A-2D0A-48DE-B8EB-0A9036A8EE26}">
      <dsp:nvSpPr>
        <dsp:cNvPr id="0" name=""/>
        <dsp:cNvSpPr/>
      </dsp:nvSpPr>
      <dsp:spPr>
        <a:xfrm>
          <a:off x="0" y="3109478"/>
          <a:ext cx="11097333"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a:t>Log buffer flushing results in a WRITELOG wait type.</a:t>
          </a:r>
          <a:endParaRPr lang="en-US" sz="3200" kern="1200" dirty="0"/>
        </a:p>
      </dsp:txBody>
      <dsp:txXfrm>
        <a:off x="59399" y="3168877"/>
        <a:ext cx="10978535"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6C88-09DA-40B7-823E-7E7CC6D7DE8E}">
      <dsp:nvSpPr>
        <dsp:cNvPr id="0" name=""/>
        <dsp:cNvSpPr/>
      </dsp:nvSpPr>
      <dsp:spPr>
        <a:xfrm>
          <a:off x="0" y="65546"/>
          <a:ext cx="6329595"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Stores 8 kilobytes (KB) pages of data to avoid repeated disk I/O.</a:t>
          </a:r>
          <a:endParaRPr lang="en-US" sz="2400" kern="1200" dirty="0"/>
        </a:p>
      </dsp:txBody>
      <dsp:txXfrm>
        <a:off x="59399" y="124945"/>
        <a:ext cx="6210797" cy="1098002"/>
      </dsp:txXfrm>
    </dsp:sp>
    <dsp:sp modelId="{243A05DC-3C79-4F85-8091-E770D7B8BE1C}">
      <dsp:nvSpPr>
        <dsp:cNvPr id="0" name=""/>
        <dsp:cNvSpPr/>
      </dsp:nvSpPr>
      <dsp:spPr>
        <a:xfrm>
          <a:off x="0" y="1282346"/>
          <a:ext cx="632959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Pages held in the buffer until the space is needed by something else.</a:t>
          </a:r>
          <a:endParaRPr lang="en-US" sz="2400" kern="1200" dirty="0"/>
        </a:p>
      </dsp:txBody>
      <dsp:txXfrm>
        <a:off x="0" y="1282346"/>
        <a:ext cx="6329595" cy="1076400"/>
      </dsp:txXfrm>
    </dsp:sp>
    <dsp:sp modelId="{8A8E48AC-E044-4373-91C2-A5EBBB4E8D5D}">
      <dsp:nvSpPr>
        <dsp:cNvPr id="0" name=""/>
        <dsp:cNvSpPr/>
      </dsp:nvSpPr>
      <dsp:spPr>
        <a:xfrm>
          <a:off x="0" y="2358746"/>
          <a:ext cx="6329595"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Lazy Writer searches for eligible buffers.</a:t>
          </a:r>
        </a:p>
      </dsp:txBody>
      <dsp:txXfrm>
        <a:off x="59399" y="2418145"/>
        <a:ext cx="6210797" cy="1098002"/>
      </dsp:txXfrm>
    </dsp:sp>
    <dsp:sp modelId="{D9796843-2685-4002-815D-6B4869E1BB94}">
      <dsp:nvSpPr>
        <dsp:cNvPr id="0" name=""/>
        <dsp:cNvSpPr/>
      </dsp:nvSpPr>
      <dsp:spPr>
        <a:xfrm>
          <a:off x="0" y="3575546"/>
          <a:ext cx="6329595" cy="161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If the buffer is dirty, an asynchronous write (lazy write) is posted so that the buffer can later be freed.</a:t>
          </a:r>
        </a:p>
        <a:p>
          <a:pPr marL="228600" lvl="1" indent="-228600" algn="l" defTabSz="1066800">
            <a:lnSpc>
              <a:spcPct val="90000"/>
            </a:lnSpc>
            <a:spcBef>
              <a:spcPct val="0"/>
            </a:spcBef>
            <a:spcAft>
              <a:spcPct val="20000"/>
            </a:spcAft>
            <a:buChar char="•"/>
          </a:pPr>
          <a:r>
            <a:rPr lang="en-US" sz="2400" kern="1200" dirty="0"/>
            <a:t>If the buffer is not dirty, it is freed.</a:t>
          </a:r>
        </a:p>
      </dsp:txBody>
      <dsp:txXfrm>
        <a:off x="0" y="3575546"/>
        <a:ext cx="6329595" cy="1614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1/15/2023 4:09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p:nvSpPr>
        <p:spPr>
          <a:xfrm>
            <a:off x="-263607" y="8845632"/>
            <a:ext cx="4844956" cy="415498"/>
          </a:xfrm>
          <a:prstGeom prst="rect">
            <a:avLst/>
          </a:prstGeom>
          <a:noFill/>
        </p:spPr>
        <p:txBody>
          <a:bodyPr wrap="square" rtlCol="0">
            <a:spAutoFit/>
          </a:bodyPr>
          <a:lstStyle/>
          <a:p>
            <a:pPr algn="ctr" defTabSz="457200">
              <a:defRPr/>
            </a:pPr>
            <a:r>
              <a:rPr lang="en-US" sz="1050" dirty="0">
                <a:solidFill>
                  <a:prstClr val="black"/>
                </a:solidFill>
                <a:latin typeface="Segoe UI" panose="020B0502040204020203" pitchFamily="34" charset="0"/>
                <a:cs typeface="Segoe UI" pitchFamily="34" charset="0"/>
              </a:rPr>
              <a:t>© 2016 Microsoft Corporation                           Microsoft Confidential </a:t>
            </a:r>
          </a:p>
          <a:p>
            <a:pPr defTabSz="457200" eaLnBrk="0" fontAlgn="base" hangingPunct="0">
              <a:spcBef>
                <a:spcPct val="0"/>
              </a:spcBef>
              <a:spcAft>
                <a:spcPct val="0"/>
              </a:spcAft>
            </a:pPr>
            <a:endParaRPr lang="en-US" sz="1050" dirty="0">
              <a:solidFill>
                <a:prstClr val="black"/>
              </a:solidFill>
              <a:latin typeface="Segoe UI" panose="020B0502040204020203" pitchFamily="34" charset="0"/>
              <a:cs typeface="Segoe UI" pitchFamily="34" charset="0"/>
            </a:endParaRPr>
          </a:p>
        </p:txBody>
      </p:sp>
      <p:sp>
        <p:nvSpPr>
          <p:cNvPr id="15" name="Slide Number Placeholder 6"/>
          <p:cNvSpPr txBox="1">
            <a:spLocks/>
          </p:cNvSpPr>
          <p:nvPr/>
        </p:nvSpPr>
        <p:spPr>
          <a:xfrm>
            <a:off x="5429249" y="8847117"/>
            <a:ext cx="1428751" cy="2968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fld id="{B4008EB6-D09E-4580-8CD6-DDB14511944F}" type="slidenum">
              <a:rPr lang="en-US" sz="1200" smtClean="0">
                <a:solidFill>
                  <a:prstClr val="black"/>
                </a:solidFill>
                <a:latin typeface="Segoe UI" pitchFamily="34" charset="0"/>
                <a:cs typeface="Segoe UI" pitchFamily="34" charset="0"/>
              </a:rPr>
              <a:pPr algn="r" defTabSz="914363">
                <a:defRPr/>
              </a:pPr>
              <a:t>‹#›</a:t>
            </a:fld>
            <a:endParaRPr lang="en-US" sz="1200" dirty="0">
              <a:solidFill>
                <a:prstClr val="black"/>
              </a:solidFill>
              <a:latin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msdn.microsoft.com/en-us/library/ms179984.aspx" TargetMode="External"/><Relationship Id="rId3" Type="http://schemas.openxmlformats.org/officeDocument/2006/relationships/slide" Target="../slides/slide11.xml"/><Relationship Id="rId7" Type="http://schemas.openxmlformats.org/officeDocument/2006/relationships/hyperlink" Target="http://blogs.msdn.com/b/psssql/archive/2009/11/03/the-sql-server-wait-type-repository.aspx" TargetMode="External"/><Relationship Id="rId2" Type="http://schemas.openxmlformats.org/officeDocument/2006/relationships/notesMaster" Target="../notesMasters/notesMaster1.xml"/><Relationship Id="rId1" Type="http://schemas.openxmlformats.org/officeDocument/2006/relationships/tags" Target="../tags/tag28.xml"/><Relationship Id="rId6" Type="http://schemas.openxmlformats.org/officeDocument/2006/relationships/hyperlink" Target="https://msdn.microsoft.com/library/ms177648.aspx" TargetMode="External"/><Relationship Id="rId5" Type="http://schemas.openxmlformats.org/officeDocument/2006/relationships/hyperlink" Target="https://msdn.microsoft.com/en-us/library/ms188743.aspx" TargetMode="External"/><Relationship Id="rId4" Type="http://schemas.openxmlformats.org/officeDocument/2006/relationships/hyperlink" Target="https://msdn.microsoft.com/en-us/library/ms179984.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s.msdn.com/b/blogdoezequiel/archive/2012/09/18/sql-swiss-army-knife-11-1-locking-blocking-and-active-transactions.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sql/relational-databases/sql-server-transaction-log-architecture-and-management-guide?view=sql-server-ver15" TargetMode="External"/><Relationship Id="rId7" Type="http://schemas.openxmlformats.org/officeDocument/2006/relationships/hyperlink" Target="https://docs.microsoft.com/en-us/previous-versions/sql/sql-server-2008/ee410782(v=sql.100)"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sql/relational-databases/writing-pages?view=sql-server-ver15" TargetMode="External"/><Relationship Id="rId5" Type="http://schemas.openxmlformats.org/officeDocument/2006/relationships/hyperlink" Target="https://docs.microsoft.com/en-us/sql/relational-databases/sql-server-transaction-log-architecture-and-management-guide?view=sql-server-ver15#WAL" TargetMode="External"/><Relationship Id="rId4" Type="http://schemas.openxmlformats.org/officeDocument/2006/relationships/hyperlink" Target="https://docs.microsoft.com/en-us/previous-versions/office/developer/server-technologies/aa480356(v=msdn.1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 Id="rId5" Type="http://schemas.openxmlformats.org/officeDocument/2006/relationships/hyperlink" Target="https://docs.microsoft.com/en-us/previous-versions/sql/sql-server-2008-r2/ms345403(v=sql.105)" TargetMode="External"/><Relationship Id="rId4" Type="http://schemas.openxmlformats.org/officeDocument/2006/relationships/hyperlink" Target="https://docs.microsoft.com/en-us/previous-versions/sql/sql-server-2008-r2/aa337525(v=sql.105)"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relational-databases/logs/database-checkpoints-sql-server?view=sql-server-ver15"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sql/relational-databases/logs/change-the-target-recovery-time-of-a-database-sql-server?view=sql-server-ver15" TargetMode="External"/><Relationship Id="rId4" Type="http://schemas.openxmlformats.org/officeDocument/2006/relationships/hyperlink" Target="https://docs.microsoft.com/en-us/sql/database-engine/configure-windows/configure-the-recovery-interval-server-configuration-option?view=sql-server-ver15"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t-sql/statements/set-statistics-io-transact-sql?view=sql-server-ver15"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sql/t-sql/statements/set-statistics-time-transact-sql?view=sql-server-ver15"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sql/relational-databases/pages-and-extents-architecture-guide?view=sql-server-ver1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logs.msdn.com/b/sqlosteam/archive/2010/06/23/sqlos-resources.aspx"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msdn.com/b/blogdoezequiel/archive/tags/vlf"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blogs.msdn.com/b/blogdoezequiel/archive/2011/05/24/sql-swiss-army-knife-9-vlfs-revisited.aspx" TargetMode="External"/><Relationship Id="rId4" Type="http://schemas.openxmlformats.org/officeDocument/2006/relationships/hyperlink" Target="http://blogs.msdn.com/b/blogdoezequiel/archive/2011/04/26/can-log-files-growth-affect-dml-post-cu6-update.aspx"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37.xml"/><Relationship Id="rId6" Type="http://schemas.openxmlformats.org/officeDocument/2006/relationships/hyperlink" Target="http://support.microsoft.com/kb/2806535" TargetMode="External"/><Relationship Id="rId5" Type="http://schemas.openxmlformats.org/officeDocument/2006/relationships/hyperlink" Target="http://msdn.microsoft.com/en-us/library/ms178144.aspx" TargetMode="External"/><Relationship Id="rId4" Type="http://schemas.openxmlformats.org/officeDocument/2006/relationships/hyperlink" Target="http://technet.microsoft.com/en-us/query/aa363804"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39.xml"/><Relationship Id="rId6" Type="http://schemas.openxmlformats.org/officeDocument/2006/relationships/hyperlink" Target="https://support.microsoft.com/en-us/help/2806535/recommendations-and-guidelines-for-the-max-degree-of-parallelism-confi" TargetMode="External"/><Relationship Id="rId5" Type="http://schemas.openxmlformats.org/officeDocument/2006/relationships/hyperlink" Target="https://docs.microsoft.com/en-us/previous-versions/sql/sql-server-2008-r2/ms178144(v=sql.105)" TargetMode="External"/><Relationship Id="rId4" Type="http://schemas.openxmlformats.org/officeDocument/2006/relationships/hyperlink" Target="https://techcommunity.microsoft.com/t5/sql-server-support/sql-server-clarifying-the-numa-configuration-information/ba-p/31675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upport.microsoft.com/en-us/help/2806535/recommendations-and-guidelines-for-the-max-degree-of-parallelism-conf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1.xml"/><Relationship Id="rId4" Type="http://schemas.openxmlformats.org/officeDocument/2006/relationships/hyperlink" Target="http://support.microsoft.com/kb/2663912"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data-warehouse?view=sql-server-ver15"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en-us/sql/relational-databases/indexes/get-started-with-columnstore-for-real-time-operational-analytics?view=sql-server-ver15"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cached-plans-transact-sql?view=sql-server-ver15"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docs.microsoft.com/en-us/sql/relational-databases/system-dynamic-management-views/sys-dm-exec-query-stats-transact-sql?view=sql-server-ver15" TargetMode="External"/><Relationship Id="rId5" Type="http://schemas.openxmlformats.org/officeDocument/2006/relationships/hyperlink" Target="https://docs.microsoft.com/en-us/sql/relational-databases/system-dynamic-management-views/sys-dm-exec-sql-text-transact-sql?view=sql-server-ver15" TargetMode="External"/><Relationship Id="rId4" Type="http://schemas.openxmlformats.org/officeDocument/2006/relationships/hyperlink" Target="https://docs.microsoft.com/en-us/sql/relational-databases/system-dynamic-management-views/sys-dm-exec-query-plan-transact-sql?view=sql-server-ver15"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24.xml"/><Relationship Id="rId6" Type="http://schemas.openxmlformats.org/officeDocument/2006/relationships/hyperlink" Target="http://msdn.microsoft.com/en-us/library/ms190219.aspx" TargetMode="External"/><Relationship Id="rId5" Type="http://schemas.openxmlformats.org/officeDocument/2006/relationships/hyperlink" Target="http://msdn.microsoft.com/en-us/library/ms176043.aspx" TargetMode="External"/><Relationship Id="rId4" Type="http://schemas.openxmlformats.org/officeDocument/2006/relationships/hyperlink" Target="http://msdn.microsoft.com/en-us/library/ms189267.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all this has been running, several other parts of SQLOS have been active:</a:t>
            </a:r>
          </a:p>
          <a:p>
            <a:pPr lvl="1"/>
            <a:r>
              <a:rPr lang="en-US" b="1" dirty="0"/>
              <a:t>Monitoring</a:t>
            </a:r>
            <a:r>
              <a:rPr lang="en-US" dirty="0"/>
              <a:t>: DMVs, Extended Events (</a:t>
            </a:r>
            <a:r>
              <a:rPr lang="en-US" dirty="0" err="1"/>
              <a:t>xEvents</a:t>
            </a:r>
            <a:r>
              <a:rPr lang="en-US" dirty="0"/>
              <a:t>), and so on.</a:t>
            </a:r>
          </a:p>
          <a:p>
            <a:pPr lvl="1"/>
            <a:r>
              <a:rPr lang="en-US" b="1" dirty="0"/>
              <a:t>Deadlock</a:t>
            </a:r>
            <a:r>
              <a:rPr lang="en-US" dirty="0"/>
              <a:t> </a:t>
            </a:r>
            <a:r>
              <a:rPr lang="en-US" b="1" dirty="0"/>
              <a:t>Monitor</a:t>
            </a:r>
            <a:r>
              <a:rPr lang="en-US" dirty="0"/>
              <a:t> thread: Monitors for and deals with deadlocks.</a:t>
            </a:r>
          </a:p>
          <a:p>
            <a:pPr lvl="1"/>
            <a:r>
              <a:rPr lang="en-US" b="1" dirty="0"/>
              <a:t>Lazy</a:t>
            </a:r>
            <a:r>
              <a:rPr lang="en-US" dirty="0"/>
              <a:t> </a:t>
            </a:r>
            <a:r>
              <a:rPr lang="en-US" b="1" dirty="0"/>
              <a:t>Writer</a:t>
            </a:r>
            <a:r>
              <a:rPr lang="en-US" dirty="0"/>
              <a:t> threads: Clock sweeping the buffer pool to maintain the free lists and responsible for writing dirty pages to disk between checkpoints.</a:t>
            </a:r>
          </a:p>
          <a:p>
            <a:pPr lvl="1"/>
            <a:r>
              <a:rPr lang="en-US" b="1" dirty="0"/>
              <a:t>Scheduler</a:t>
            </a:r>
            <a:r>
              <a:rPr lang="en-US" dirty="0"/>
              <a:t> </a:t>
            </a:r>
            <a:r>
              <a:rPr lang="en-US" b="1" dirty="0"/>
              <a:t>Monitor</a:t>
            </a:r>
            <a:r>
              <a:rPr lang="en-US" dirty="0"/>
              <a:t> thread: Monitors scheduler health and detects issues such as non-yielding scenarios.</a:t>
            </a:r>
          </a:p>
          <a:p>
            <a:pPr lvl="1"/>
            <a:r>
              <a:rPr lang="en-US" b="1" dirty="0"/>
              <a:t>Resource</a:t>
            </a:r>
            <a:r>
              <a:rPr lang="en-US" dirty="0"/>
              <a:t> </a:t>
            </a:r>
            <a:r>
              <a:rPr lang="en-US" b="1" dirty="0"/>
              <a:t>Monitor</a:t>
            </a:r>
            <a:r>
              <a:rPr lang="en-US" dirty="0"/>
              <a:t> thread: Monitors available memory from operating system and internal to SQL Server and notifies the Clerks.</a:t>
            </a:r>
          </a:p>
          <a:p>
            <a:endParaRPr lang="en-US" dirty="0"/>
          </a:p>
          <a:p>
            <a:r>
              <a:rPr lang="en-US" dirty="0"/>
              <a:t>The Hosting APIs for external components interface with Microsoft Data Access Components (MDAC) and common language runtime (CLR).</a:t>
            </a:r>
          </a:p>
          <a:p>
            <a:endParaRPr lang="en-GB" dirty="0"/>
          </a:p>
          <a:p>
            <a:pPr marL="171450" indent="-171450">
              <a:buFont typeface="Arial" panose="020B0604020202020204" pitchFamily="34" charset="0"/>
              <a:buChar char="•"/>
            </a:pPr>
            <a:r>
              <a:rPr lang="en-US" dirty="0"/>
              <a:t>The </a:t>
            </a:r>
            <a:r>
              <a:rPr lang="en-US" b="1" dirty="0"/>
              <a:t>Storage Engine</a:t>
            </a:r>
            <a:r>
              <a:rPr lang="en-US" dirty="0"/>
              <a:t> manages all data access, both through transaction-based commands (with the Transaction Manager) and bulk operations such as backup, bulk insert, and certain </a:t>
            </a:r>
            <a:r>
              <a:rPr lang="en-US" dirty="0">
                <a:solidFill>
                  <a:srgbClr val="FF0000"/>
                </a:solidFill>
              </a:rPr>
              <a:t>Database Console Command (DBCC) commands.</a:t>
            </a:r>
          </a:p>
          <a:p>
            <a:pPr marL="171450" indent="-171450">
              <a:buFont typeface="Arial" panose="020B0604020202020204" pitchFamily="34" charset="0"/>
              <a:buChar char="•"/>
            </a:pPr>
            <a:r>
              <a:rPr lang="en-US" b="1" dirty="0"/>
              <a:t>Access Methods</a:t>
            </a:r>
            <a:r>
              <a:rPr lang="en-US" dirty="0"/>
              <a:t> is an important component of the Storage Engine, and contains components to open a table, retrieve qualified data, and update data. </a:t>
            </a:r>
          </a:p>
          <a:p>
            <a:pPr marL="171450" indent="-171450">
              <a:buFont typeface="Arial" panose="020B0604020202020204" pitchFamily="34" charset="0"/>
              <a:buChar char="•"/>
            </a:pPr>
            <a:r>
              <a:rPr lang="en-US" dirty="0"/>
              <a:t>The Access Methods code does not actually retrieve the pages, it will make a request to the </a:t>
            </a:r>
            <a:r>
              <a:rPr lang="en-US" b="1" dirty="0"/>
              <a:t>Buffer Manager</a:t>
            </a:r>
            <a:r>
              <a:rPr lang="en-US" dirty="0"/>
              <a:t>, which holds a copy of the requested data pages in memory (and if the requested page is not in memory, it will retrieve it from disk). By memory, we mean specifically the </a:t>
            </a:r>
            <a:r>
              <a:rPr lang="en-US" b="1" dirty="0"/>
              <a:t>Buffer Pool</a:t>
            </a:r>
            <a:r>
              <a:rPr lang="en-US" dirty="0"/>
              <a:t>, which is part of the SQLOS.</a:t>
            </a:r>
          </a:p>
          <a:p>
            <a:pPr marL="171450" indent="-171450">
              <a:buFont typeface="Arial" panose="020B0604020202020204" pitchFamily="34" charset="0"/>
              <a:buChar char="•"/>
            </a:pPr>
            <a:r>
              <a:rPr lang="en-US" dirty="0"/>
              <a:t>The </a:t>
            </a:r>
            <a:r>
              <a:rPr lang="en-US" b="1" dirty="0"/>
              <a:t>Transaction Manager</a:t>
            </a:r>
            <a:r>
              <a:rPr lang="en-US" dirty="0"/>
              <a:t> ensures that transactions adhere to the ACID properties: atomicity, consistency, isolation, and durability. </a:t>
            </a:r>
          </a:p>
          <a:p>
            <a:pPr marL="171450" indent="-171450">
              <a:buFont typeface="Arial" panose="020B0604020202020204" pitchFamily="34" charset="0"/>
              <a:buChar char="•"/>
            </a:pPr>
            <a:r>
              <a:rPr lang="en-US" dirty="0"/>
              <a:t>It also outlines the boundaries of statements that must be grouped together to form an operation, and it allows “nested” transactions by managing </a:t>
            </a:r>
            <a:r>
              <a:rPr lang="en-US" dirty="0" err="1"/>
              <a:t>savepoints</a:t>
            </a:r>
            <a:r>
              <a:rPr lang="en-US" dirty="0"/>
              <a:t>, if any. Furthermore, it also coordinates with the Lock Manager regarding when locks can be released, based on the isolation level in effect. It also coordinates with Access Methods to determine when old versions of rows are no longer needed and can be removed from the version store.</a:t>
            </a:r>
          </a:p>
          <a:p>
            <a:pPr marL="171450" indent="-171450">
              <a:buFont typeface="Arial" panose="020B0604020202020204" pitchFamily="34" charset="0"/>
              <a:buChar char="•"/>
            </a:pPr>
            <a:r>
              <a:rPr lang="en-US" dirty="0"/>
              <a:t>The </a:t>
            </a:r>
            <a:r>
              <a:rPr lang="en-US" b="1" dirty="0"/>
              <a:t>File Manager</a:t>
            </a:r>
            <a:r>
              <a:rPr lang="en-US" dirty="0"/>
              <a:t> handles actual physical access to data and log files, as well as access to backup devices.</a:t>
            </a:r>
          </a:p>
          <a:p>
            <a:pPr marL="171450" indent="-171450">
              <a:buFont typeface="Arial" panose="020B0604020202020204" pitchFamily="34" charset="0"/>
              <a:buChar char="•"/>
            </a:pPr>
            <a:r>
              <a:rPr lang="en-US" dirty="0"/>
              <a:t>Also included in the storage engine are components for controlling </a:t>
            </a:r>
            <a:r>
              <a:rPr lang="en-US" b="1" dirty="0"/>
              <a:t>utilities</a:t>
            </a:r>
            <a:r>
              <a:rPr lang="en-US" dirty="0"/>
              <a:t> such as Bulk Load, DBCC commands, and Backup/Restore operations.</a:t>
            </a:r>
          </a:p>
          <a:p>
            <a:pPr marL="171450" indent="-171450">
              <a:buFont typeface="Arial" panose="020B0604020202020204" pitchFamily="34" charset="0"/>
              <a:buChar char="•"/>
            </a:pPr>
            <a:r>
              <a:rPr lang="en-US" dirty="0"/>
              <a:t>The </a:t>
            </a:r>
            <a:r>
              <a:rPr lang="en-US" b="1" dirty="0"/>
              <a:t>SQLOS</a:t>
            </a:r>
            <a:r>
              <a:rPr lang="en-US" dirty="0"/>
              <a:t> </a:t>
            </a:r>
            <a:r>
              <a:rPr lang="en-US" b="1" dirty="0"/>
              <a:t>layer</a:t>
            </a:r>
            <a:r>
              <a:rPr lang="en-US" dirty="0"/>
              <a:t> handles activities that are normally considered to be operating system-like responsibilities, such as </a:t>
            </a:r>
            <a:r>
              <a:rPr lang="en-US" b="1" dirty="0"/>
              <a:t>Thread Scheduling</a:t>
            </a:r>
            <a:r>
              <a:rPr lang="en-US" dirty="0"/>
              <a:t>, </a:t>
            </a:r>
            <a:r>
              <a:rPr lang="en-US" b="1" dirty="0"/>
              <a:t>Synchronization services</a:t>
            </a:r>
            <a:r>
              <a:rPr lang="en-US" dirty="0"/>
              <a:t> (latching and deadlock detection), </a:t>
            </a:r>
            <a:r>
              <a:rPr lang="en-US" b="1" dirty="0"/>
              <a:t>Memory management</a:t>
            </a:r>
            <a:r>
              <a:rPr lang="en-US" dirty="0"/>
              <a:t> (including the Buffer Pool), </a:t>
            </a:r>
            <a:r>
              <a:rPr lang="en-US" b="1" dirty="0"/>
              <a:t>Lock management</a:t>
            </a:r>
            <a:r>
              <a:rPr lang="en-US" dirty="0"/>
              <a:t>, </a:t>
            </a:r>
            <a:r>
              <a:rPr lang="en-US" b="1" dirty="0"/>
              <a:t>I/O management</a:t>
            </a:r>
            <a:r>
              <a:rPr lang="en-US" dirty="0"/>
              <a:t> (which establish the completion routines for read/write operations from memory to disk and vice-versa) , and Monitoring (such as DMVs and </a:t>
            </a:r>
            <a:r>
              <a:rPr lang="en-US" dirty="0" err="1"/>
              <a:t>xEvents</a:t>
            </a:r>
            <a:r>
              <a:rPr lang="en-US" dirty="0"/>
              <a:t>).</a:t>
            </a:r>
          </a:p>
          <a:p>
            <a:pPr marL="171450" indent="-171450">
              <a:buFont typeface="Arial" panose="020B0604020202020204" pitchFamily="34" charset="0"/>
              <a:buChar char="•"/>
            </a:pPr>
            <a:r>
              <a:rPr lang="en-US" dirty="0"/>
              <a:t>Locking is a crucial function of a multi-user Remote Desktop Management Services (RDMS) such as SQL Server, even if you are operating an optimistic concurrency model such as snapshot isolation level, to help ensure the isolation and consistency properties of ACID. This is handled by the </a:t>
            </a:r>
            <a:r>
              <a:rPr lang="en-US" b="1" dirty="0"/>
              <a:t>Lock Manager</a:t>
            </a:r>
            <a:r>
              <a:rPr lang="en-US" dirty="0"/>
              <a:t>, whose main job is to provide hierarchical access to data in a concurrent fashion (as allowed by the Isolation Level of the transaction), by managing compatibility between the lock types. It also resolves deadlocks (with the aid of the </a:t>
            </a:r>
            <a:r>
              <a:rPr lang="en-US" b="1" dirty="0"/>
              <a:t>Deadlock Monitor</a:t>
            </a:r>
            <a:r>
              <a:rPr lang="en-US" dirty="0"/>
              <a:t> thread), and escalates locks if needed. Other components such as the other threads in the figure will be explained in an upcoming lesson in this module. </a:t>
            </a: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340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7143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Additional Reading:</a:t>
            </a:r>
          </a:p>
          <a:p>
            <a:pPr marL="0" marR="0" lvl="0" indent="0" algn="l" defTabSz="457200" rtl="0" eaLnBrk="1" fontAlgn="auto" latinLnBrk="0" hangingPunct="1">
              <a:lnSpc>
                <a:spcPct val="100000"/>
              </a:lnSpc>
              <a:spcBef>
                <a:spcPts val="0"/>
              </a:spcBef>
              <a:spcAft>
                <a:spcPts val="0"/>
              </a:spcAft>
              <a:buClrTx/>
              <a:buSzTx/>
              <a:buFontTx/>
              <a:buNone/>
              <a:tabLst/>
              <a:defRPr/>
            </a:pPr>
            <a:r>
              <a:rPr lang="pt-PT" b="1"/>
              <a:t>sys.dm_os_wait_stats</a:t>
            </a:r>
            <a:r>
              <a:rPr lang="pt-PT"/>
              <a:t> - </a:t>
            </a:r>
            <a:r>
              <a:rPr lang="en-US" b="0" i="0" u="none">
                <a:solidFill>
                  <a:schemeClr val="bg1"/>
                </a:solidFill>
                <a:latin typeface="Segoe UI Light" panose="020B0502040204020203" pitchFamily="34" charset="0"/>
                <a:cs typeface="Segoe UI Light" panose="020B0502040204020203" pitchFamily="34" charset="0"/>
              </a:rPr>
              <a:t>Main source of information on waits</a:t>
            </a:r>
            <a:endParaRPr lang="en-US">
              <a:solidFill>
                <a:schemeClr val="bg1"/>
              </a:solidFill>
              <a:latin typeface="Segoe UI Light" panose="020B0502040204020203" pitchFamily="34" charset="0"/>
              <a:cs typeface="Segoe UI Light" panose="020B0502040204020203" pitchFamily="34" charset="0"/>
            </a:endParaRPr>
          </a:p>
          <a:p>
            <a:r>
              <a:rPr lang="en-US"/>
              <a:t>(</a:t>
            </a:r>
            <a:r>
              <a:rPr lang="en-US">
                <a:hlinkClick r:id="rId4"/>
              </a:rPr>
              <a:t>https://msdn.microsoft.com/en-us/library/ms179984.aspx</a:t>
            </a:r>
            <a:r>
              <a:rPr lang="en-US"/>
              <a:t>)</a:t>
            </a:r>
            <a:br>
              <a:rPr lang="en-US"/>
            </a:br>
            <a:endParaRPr lang="en-US"/>
          </a:p>
          <a:p>
            <a:pPr lvl="0">
              <a:defRPr/>
            </a:pPr>
            <a:r>
              <a:rPr lang="pt-PT" b="1"/>
              <a:t>sys.dm_os_waiting_tasks - </a:t>
            </a:r>
            <a:r>
              <a:rPr lang="en-US">
                <a:solidFill>
                  <a:schemeClr val="bg1"/>
                </a:solidFill>
                <a:latin typeface="Segoe UI Light" panose="020B0502040204020203" pitchFamily="34" charset="0"/>
                <a:cs typeface="Segoe UI Light" panose="020B0502040204020203" pitchFamily="34" charset="0"/>
              </a:rPr>
              <a:t>Includes session owning the task, the wait duration and type, information about blocking and the resource that is currently preventing the task from becoming runnable</a:t>
            </a:r>
          </a:p>
          <a:p>
            <a:pPr lvl="0">
              <a:defRPr/>
            </a:pPr>
            <a:r>
              <a:rPr lang="en-US"/>
              <a:t>(</a:t>
            </a:r>
            <a:r>
              <a:rPr lang="en-US">
                <a:hlinkClick r:id="rId5"/>
              </a:rPr>
              <a:t>https://msdn.microsoft.com/en-us/library/ms188743.aspx</a:t>
            </a:r>
            <a:r>
              <a:rPr lang="en-US"/>
              <a:t>)</a:t>
            </a:r>
          </a:p>
          <a:p>
            <a:pPr lvl="0">
              <a:defRPr/>
            </a:pPr>
            <a:endParaRPr lang="en-US"/>
          </a:p>
          <a:p>
            <a:pPr lvl="0">
              <a:defRPr/>
            </a:pPr>
            <a:r>
              <a:rPr lang="en-US" err="1"/>
              <a:t>sys.dm_exec_requests</a:t>
            </a:r>
            <a:r>
              <a:rPr lang="en-US"/>
              <a:t> </a:t>
            </a:r>
          </a:p>
          <a:p>
            <a:pPr lvl="0">
              <a:defRPr/>
            </a:pPr>
            <a:endParaRPr lang="en-US"/>
          </a:p>
          <a:p>
            <a:pPr lvl="0">
              <a:defRPr/>
            </a:pPr>
            <a:r>
              <a:rPr lang="en-US"/>
              <a:t>(</a:t>
            </a:r>
            <a:r>
              <a:rPr lang="en-US">
                <a:hlinkClick r:id="rId6"/>
              </a:rPr>
              <a:t>https://msdn.microsoft.com/library/ms177648.aspx</a:t>
            </a:r>
            <a:r>
              <a:rPr lang="en-US"/>
              <a:t>)</a:t>
            </a:r>
          </a:p>
          <a:p>
            <a:pPr lvl="0">
              <a:defRPr/>
            </a:pPr>
            <a:endParaRPr lang="en-US"/>
          </a:p>
          <a:p>
            <a:pPr lvl="0">
              <a:defRPr/>
            </a:pPr>
            <a:r>
              <a:rPr lang="en-US" b="1"/>
              <a:t>See all waits here: </a:t>
            </a:r>
            <a:r>
              <a:rPr lang="en-US">
                <a:hlinkClick r:id="rId7"/>
              </a:rPr>
              <a:t>http://blogs.msdn.com/b/psssql/archive/2009/11/03/the-sql-server-wait-type-repository.aspx</a:t>
            </a:r>
            <a:r>
              <a:rPr lang="en-US"/>
              <a:t> and </a:t>
            </a:r>
            <a:r>
              <a:rPr lang="en-US">
                <a:hlinkClick r:id="rId8"/>
              </a:rPr>
              <a:t>http://msdn.microsoft.com/en-us/library/ms179984.aspx</a:t>
            </a:r>
            <a:r>
              <a:rPr lang="en-US"/>
              <a:t> </a:t>
            </a:r>
          </a:p>
          <a:p>
            <a:endParaRPr lang="en-GB"/>
          </a:p>
          <a:p>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7188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Key Points:</a:t>
            </a:r>
          </a:p>
          <a:p>
            <a:pPr>
              <a:defRPr/>
            </a:pPr>
            <a:r>
              <a:rPr lang="en-US" dirty="0"/>
              <a:t>Use sys.dm_os_waiting_tasks to show the waiter list at the current moment. sys.dm_exec_requests contains all requests (running, runnable, waiting) that are in-flight, and joining both these DMVs allows us to find what is causing blocking at a given point in time.</a:t>
            </a:r>
          </a:p>
          <a:p>
            <a:pPr>
              <a:defRPr/>
            </a:pPr>
            <a:endParaRPr lang="en-US" dirty="0"/>
          </a:p>
          <a:p>
            <a:pPr>
              <a:defRPr/>
            </a:pPr>
            <a:r>
              <a:rPr lang="en-US" b="1" dirty="0"/>
              <a:t>Additional Reading:</a:t>
            </a:r>
          </a:p>
          <a:p>
            <a:r>
              <a:rPr lang="en-US" dirty="0"/>
              <a:t>SQL Swiss Army Knife #11.1 - Locking, blocking and active transactions </a:t>
            </a:r>
            <a:r>
              <a:rPr lang="pt-PT" dirty="0"/>
              <a:t>(</a:t>
            </a:r>
            <a:r>
              <a:rPr lang="pt-PT" dirty="0">
                <a:hlinkClick r:id="rId3"/>
              </a:rPr>
              <a:t>http://blogs.msdn.com/b/blogdoezequiel/archive/2012/09/18/sql-swiss-army-knife-11-1-locking-blocking-and-active-transactions.aspx</a:t>
            </a:r>
            <a:r>
              <a:rPr lang="pt-PT" dirty="0"/>
              <a:t>)</a:t>
            </a:r>
          </a:p>
          <a:p>
            <a:endParaRPr lang="en-GB" dirty="0"/>
          </a:p>
          <a:p>
            <a:pPr lvl="0">
              <a:defRPr/>
            </a:pPr>
            <a:r>
              <a:rPr lang="en-US" b="1" dirty="0">
                <a:solidFill>
                  <a:prstClr val="black"/>
                </a:solidFill>
              </a:rPr>
              <a:t>Key Points</a:t>
            </a:r>
            <a:r>
              <a:rPr lang="en-US" dirty="0">
                <a:solidFill>
                  <a:prstClr val="black"/>
                </a:solidFill>
              </a:rPr>
              <a:t>:</a:t>
            </a:r>
          </a:p>
          <a:p>
            <a:pPr lvl="0">
              <a:defRPr/>
            </a:pPr>
            <a:r>
              <a:rPr lang="en-US" dirty="0">
                <a:solidFill>
                  <a:prstClr val="black"/>
                </a:solidFill>
              </a:rPr>
              <a:t>The overwhelming majority of scenarios we focus our attention on Resource waits, which may indicate bottlenecks that we have to deal with.</a:t>
            </a:r>
          </a:p>
          <a:p>
            <a:r>
              <a:rPr lang="en-US" dirty="0"/>
              <a:t>SQL Server bottlenecks may present themselves in different ways:</a:t>
            </a:r>
          </a:p>
          <a:p>
            <a:pPr marL="171450" indent="-171450">
              <a:buFont typeface="Arial" panose="020B0604020202020204" pitchFamily="34" charset="0"/>
              <a:buChar char="•"/>
            </a:pPr>
            <a:r>
              <a:rPr lang="en-US" dirty="0"/>
              <a:t>We might face CPU contention with high CPU consumption and this will have an effect on waits.</a:t>
            </a:r>
          </a:p>
          <a:p>
            <a:pPr marL="171450" indent="-171450">
              <a:buFont typeface="Arial" panose="020B0604020202020204" pitchFamily="34" charset="0"/>
              <a:buChar char="•"/>
            </a:pPr>
            <a:r>
              <a:rPr lang="en-US" dirty="0"/>
              <a:t>Or we might face a situation where available memory is low, also leading to specific wait types.</a:t>
            </a:r>
          </a:p>
          <a:p>
            <a:pPr marL="171450" indent="-171450">
              <a:buFont typeface="Arial" panose="020B0604020202020204" pitchFamily="34" charset="0"/>
              <a:buChar char="•"/>
            </a:pPr>
            <a:r>
              <a:rPr lang="en-US" dirty="0"/>
              <a:t>Disk I/O is also very important, because disk high latencies can slow down any and all operations in SQL Server, and there are specific waits that allow us to scope further actions.</a:t>
            </a:r>
          </a:p>
          <a:p>
            <a:pPr marL="171450" indent="-171450">
              <a:buFont typeface="Arial" panose="020B0604020202020204" pitchFamily="34" charset="0"/>
              <a:buChar char="•"/>
            </a:pPr>
            <a:r>
              <a:rPr lang="en-US" dirty="0"/>
              <a:t>Network I/O should not be overlooked. We might have low bandwidth available, or clients may not be consuming data as fast as SQL Server can provide it – all these have specific cumulative waits in SQL Server.</a:t>
            </a:r>
          </a:p>
          <a:p>
            <a:pPr marL="171450" indent="-171450">
              <a:buFont typeface="Arial" panose="020B0604020202020204" pitchFamily="34" charset="0"/>
              <a:buChar char="•"/>
            </a:pPr>
            <a:r>
              <a:rPr lang="en-US" dirty="0"/>
              <a:t>Then there is transactional locking and blocking, which is paramount for our workload performance, as it represents contention on queries.</a:t>
            </a:r>
          </a:p>
          <a:p>
            <a:r>
              <a:rPr lang="en-US" dirty="0"/>
              <a:t>The order listed above is not arbitrary. This is the order in which we usually start troubleshooting SQL Server bottlenecks.</a:t>
            </a:r>
          </a:p>
          <a:p>
            <a:endParaRPr lang="en-GB" dirty="0"/>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Rectangular Callout 7"/>
          <p:cNvSpPr/>
          <p:nvPr/>
        </p:nvSpPr>
        <p:spPr>
          <a:xfrm>
            <a:off x="-2286000" y="4953000"/>
            <a:ext cx="1753565" cy="1619555"/>
          </a:xfrm>
          <a:prstGeom prst="wedgeRectCallout">
            <a:avLst>
              <a:gd name="adj1" fmla="val 247124"/>
              <a:gd name="adj2" fmla="val -7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latin typeface="Calibri"/>
                <a:ea typeface="+mn-ea"/>
                <a:cs typeface="+mn-cs"/>
              </a:rPr>
              <a:t>Please check if this should be the “waits” list</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ular Callout 8"/>
          <p:cNvSpPr/>
          <p:nvPr/>
        </p:nvSpPr>
        <p:spPr>
          <a:xfrm>
            <a:off x="-2819400" y="6572555"/>
            <a:ext cx="2286965" cy="1619555"/>
          </a:xfrm>
          <a:prstGeom prst="wedgeRectCallout">
            <a:avLst>
              <a:gd name="adj1" fmla="val 129214"/>
              <a:gd name="adj2" fmla="val -79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white"/>
                </a:solidFill>
                <a:effectLst/>
                <a:uLnTx/>
                <a:uFillTx/>
                <a:latin typeface="Calibri"/>
                <a:ea typeface="+mn-ea"/>
                <a:cs typeface="+mn-cs"/>
              </a:rPr>
              <a:t>This sentence reads wrong. Consider changing to “Of all the scenarios that are available, we focus our attention on..”? </a:t>
            </a: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ular Callout 9"/>
          <p:cNvSpPr/>
          <p:nvPr/>
        </p:nvSpPr>
        <p:spPr>
          <a:xfrm>
            <a:off x="7620000" y="5334000"/>
            <a:ext cx="2241235" cy="1318437"/>
          </a:xfrm>
          <a:prstGeom prst="wedgeRectCallout">
            <a:avLst>
              <a:gd name="adj1" fmla="val -267695"/>
              <a:gd name="adj2" fmla="val 10063"/>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Global: Please avoid using first person “we”, “I”, or “our”. Always use “you” or “Microsoft” if that is applicable. </a:t>
            </a:r>
          </a:p>
        </p:txBody>
      </p:sp>
    </p:spTree>
    <p:extLst>
      <p:ext uri="{BB962C8B-B14F-4D97-AF65-F5344CB8AC3E}">
        <p14:creationId xmlns:p14="http://schemas.microsoft.com/office/powerpoint/2010/main" val="2131089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8C86E77-7BC2-462A-8008-2CD2CA1D8D03}" type="slidenum">
              <a:rPr lang="en-GB" smtClean="0"/>
              <a:t>13</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227665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Databases are composed of 64 kilobytes (KB)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Extents are the basic unit used by SQL Server to manage space</a:t>
            </a:r>
            <a:r>
              <a:rPr lang="en-US" sz="900" kern="1200" dirty="0">
                <a:solidFill>
                  <a:schemeClr val="tx1"/>
                </a:solidFill>
                <a:effectLst/>
                <a:latin typeface="Segoe UI Light" pitchFamily="34" charset="0"/>
                <a:ea typeface="+mn-ea"/>
                <a:cs typeface="+mn-cs"/>
              </a:rPr>
              <a:t>. An extent is eight physically contiguous pages, or 64 kilobytes (KB). SQL Server has two types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Uniform extents</a:t>
            </a:r>
            <a:r>
              <a:rPr lang="en-US" sz="900" kern="1200" dirty="0">
                <a:solidFill>
                  <a:schemeClr val="tx1"/>
                </a:solidFill>
                <a:effectLst/>
                <a:latin typeface="Segoe UI Light" pitchFamily="34" charset="0"/>
                <a:ea typeface="+mn-ea"/>
                <a:cs typeface="+mn-cs"/>
              </a:rPr>
              <a:t> are owned by a single object, and only the owning object can use the eight pages in the extent.</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Mixed extents</a:t>
            </a:r>
            <a:r>
              <a:rPr lang="en-US" sz="900" kern="1200" dirty="0">
                <a:solidFill>
                  <a:schemeClr val="tx1"/>
                </a:solidFill>
                <a:effectLst/>
                <a:latin typeface="Segoe UI Light" pitchFamily="34" charset="0"/>
                <a:ea typeface="+mn-ea"/>
                <a:cs typeface="+mn-cs"/>
              </a:rPr>
              <a:t> contain eight pages that can be used by different objects.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Each extent is composed of eight pages of 8 KB each</a:t>
            </a:r>
          </a:p>
          <a:p>
            <a:r>
              <a:rPr lang="en-US" sz="900" kern="1200" dirty="0">
                <a:solidFill>
                  <a:schemeClr val="tx1"/>
                </a:solidFill>
                <a:effectLst/>
                <a:latin typeface="Segoe UI Light" pitchFamily="34" charset="0"/>
                <a:ea typeface="+mn-ea"/>
                <a:cs typeface="+mn-cs"/>
              </a:rPr>
              <a:t>To make its space allocation efficient, SQL Server does not allocate an entire extent to tables that contain small amounts of data. A new table or index is usually allocated using pages from mixed extents. When the table or index grows to the point where it needs to allocate more than 8 pages, then all allocations of new space will be done in uniform extents, but the original pages on mixed extents will not be moved into uniform extents. If you create an index on an existing table that has enough rows to generate eight pages in the index, all allocations of new space are uniform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Allocation maps track allocations</a:t>
            </a:r>
          </a:p>
          <a:p>
            <a:r>
              <a:rPr lang="en-US" sz="900" kern="1200" dirty="0">
                <a:solidFill>
                  <a:schemeClr val="tx1"/>
                </a:solidFill>
                <a:effectLst/>
                <a:latin typeface="Segoe UI Light" pitchFamily="34" charset="0"/>
                <a:ea typeface="+mn-ea"/>
                <a:cs typeface="+mn-cs"/>
              </a:rPr>
              <a:t>SQL Server uses two types of allocation maps to record the allocation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Global Allocation Map (GAM)</a:t>
            </a:r>
            <a:r>
              <a:rPr lang="en-US" sz="900" kern="1200" dirty="0">
                <a:solidFill>
                  <a:schemeClr val="tx1"/>
                </a:solidFill>
                <a:effectLst/>
                <a:latin typeface="Segoe UI Light" pitchFamily="34" charset="0"/>
                <a:ea typeface="+mn-ea"/>
                <a:cs typeface="+mn-cs"/>
              </a:rPr>
              <a:t>. GAM pages record all extents. Each GAM covers 63,904 extents, or nearly 4 gigabytes (GB) of data. The GAM has one bit for each extent in the interval that it covers. If the bit is 1, the extent is free; if the bit is 0, the extent is allocated.</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Shared Global Allocation Map (SGAM)</a:t>
            </a:r>
            <a:r>
              <a:rPr lang="en-US" sz="900" kern="1200" dirty="0">
                <a:solidFill>
                  <a:schemeClr val="tx1"/>
                </a:solidFill>
                <a:effectLst/>
                <a:latin typeface="Segoe UI Light" pitchFamily="34" charset="0"/>
                <a:ea typeface="+mn-ea"/>
                <a:cs typeface="+mn-cs"/>
              </a:rPr>
              <a:t>. SGAM pages record those extents that are currently used as mixed extents and have at least one unused page. Each SGAM covers 63,904 extents, or nearly 4 GB of data. The SGAM has one bit for each extent in the interval that it covers. If the bit is 1, the extent is being used as a mixed extent and has free pages; if the bit is 0, the extent is not used as a mixed extent, or it is a mixed extent whose all pages are in use.</a:t>
            </a:r>
          </a:p>
          <a:p>
            <a:endParaRPr lang="en-US" sz="900" b="1"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975934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describes the role of the </a:t>
            </a:r>
            <a:r>
              <a:rPr lang="en-US" b="1" dirty="0"/>
              <a:t>write-ahead transaction log </a:t>
            </a:r>
            <a:r>
              <a:rPr lang="en-US" dirty="0"/>
              <a:t>in recording data modifications to disk. SQL Server uses a write-ahead logging (WAL) algorithm, </a:t>
            </a:r>
            <a:r>
              <a:rPr lang="en-US" b="1" dirty="0"/>
              <a:t>which guarantees that no data modifications are written to disk before the associated log record is written to disk</a:t>
            </a:r>
            <a:r>
              <a:rPr lang="en-US" dirty="0"/>
              <a:t>. </a:t>
            </a:r>
            <a:r>
              <a:rPr lang="en-US" b="1" dirty="0"/>
              <a:t>This maintains the ACID properties for a transaction</a:t>
            </a:r>
            <a:r>
              <a:rPr lang="en-US" dirty="0"/>
              <a:t>.</a:t>
            </a:r>
          </a:p>
          <a:p>
            <a:endParaRPr lang="en-US" dirty="0"/>
          </a:p>
          <a:p>
            <a:r>
              <a:rPr lang="en-US" dirty="0"/>
              <a:t>To understand how the write-ahead log works, it is important for you to know how modified data is written to disk. SQL Server maintains a buffer cache into which it reads data pages when data must be retrieved. When a page is modified in the buffer cache, it is not immediately written back to disk; instead, the page is marked as dirty. A data page can have more than one logical write made before it is physically written to disk. For each logical write, a transaction log record is inserted in the log cache that records the modification. The log records must be written to disk before the associated dirty page is removed from the buffer cache and written to disk. The checkpoint process periodically scans the buffer cache for buffers with pages from a specified database and writes all dirty pages to disk. Checkpoints save time during a later recovery by creating a point at which all dirty pages are guaranteed to have been written to disk.</a:t>
            </a:r>
          </a:p>
          <a:p>
            <a:endParaRPr lang="en-US" dirty="0"/>
          </a:p>
          <a:p>
            <a:r>
              <a:rPr lang="en-US" dirty="0"/>
              <a:t>Writing a modified data page from the buffer cache to disk is called flushing the page. SQL Server has logic that prevents a dirty page from being flushed before the associated log record is written. Log records are written to disk when the log buffers are flushed. This happens whenever a transaction commits or the log buffers become full.</a:t>
            </a:r>
          </a:p>
          <a:p>
            <a:endParaRPr lang="en-US" dirty="0"/>
          </a:p>
          <a:p>
            <a:r>
              <a:rPr lang="en-US" b="1" dirty="0"/>
              <a:t>Key Points</a:t>
            </a:r>
            <a:r>
              <a:rPr lang="en-US" dirty="0"/>
              <a:t>:</a:t>
            </a:r>
          </a:p>
          <a:p>
            <a:pPr>
              <a:spcAft>
                <a:spcPts val="600"/>
              </a:spcAft>
            </a:pPr>
            <a:r>
              <a:rPr lang="en-US" dirty="0"/>
              <a:t>SQL Server uses the buffer pool to minimize the amount of disk I/O that must be done against the data file. When a page is required for a read or write operation, the buffer pool is checked first. If the page is already in the buffer pool, the operation can be satisfied from memory only.</a:t>
            </a:r>
          </a:p>
          <a:p>
            <a:pPr>
              <a:spcAft>
                <a:spcPts val="600"/>
              </a:spcAft>
            </a:pPr>
            <a:r>
              <a:rPr lang="en-US" dirty="0"/>
              <a:t>When a modification happens, the change is made to the data page in memory first, and then a log record is written to the transaction log file. The page will not be written out to disk until the CHECKPOINT process comes through and flushes changes out to the data file. If the SQL Server process is shut down unexpectedly and the memory space is lost, SQL Server uses the transaction log to bring the data file up to date with any changes that were committed before the crash but not persisted to disk. This is called recovery.</a:t>
            </a:r>
          </a:p>
          <a:p>
            <a:pPr>
              <a:spcAft>
                <a:spcPts val="600"/>
              </a:spcAft>
            </a:pPr>
            <a:r>
              <a:rPr lang="en-US" dirty="0"/>
              <a:t>To optimize the I/O, SQL Server will attempt to gather pages together so that larger chunks of a file can be read or written in a single operation. For reads, SQL Server has a read ahead mechanism that will read contiguous pages from an object in a single request if needed by a query. For writes, SQL Server will gather together a chunk of contiguous pages that have been modified so they can be written in a single request.</a:t>
            </a:r>
          </a:p>
          <a:p>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Additional Reading</a:t>
            </a:r>
            <a:r>
              <a:rPr lang="en-US" dirty="0"/>
              <a:t>:</a:t>
            </a:r>
          </a:p>
          <a:p>
            <a:r>
              <a:rPr lang="en-US" sz="882" kern="1200" baseline="0" dirty="0">
                <a:solidFill>
                  <a:schemeClr val="tx1"/>
                </a:solidFill>
                <a:effectLst/>
                <a:latin typeface="+mn-lt"/>
                <a:ea typeface="+mn-ea"/>
                <a:cs typeface="+mn-cs"/>
              </a:rPr>
              <a:t>SQL Server Transaction Log Architecture and Management Guide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https://docs.microsoft.com/en-us/sql/relational-databases/sql-server-transaction-log-architecture-and-management-guide?view=sql-server-ver15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ACID properties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https://docs.microsoft.com/en-us/previous-versions/office/developer/server-technologies/aa480356(v=msdn.10)</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Write-Ahead Transaction Log</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5"/>
              </a:rPr>
              <a:t>https://docs.microsoft.com/en-us/sql/relational-databases/sql-server-transaction-log-architecture-and-management-guide?view=sql-server-ver15#WAL</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Writing Pages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6"/>
              </a:rPr>
              <a:t>https://docs.microsoft.com/en-us/sql/relational-databases/writing-pages?view=sql-server-ver15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Analyzing I/O Characteristics and Sizing Storage Systems for SQL Server Database Applications </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7"/>
              </a:rPr>
              <a:t>https://docs.microsoft.com/en-us/previous-versions/sql/sql-server-2008/ee410782(v=sql.100)</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1462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a:spcAft>
                <a:spcPts val="600"/>
              </a:spcAft>
            </a:pPr>
            <a:r>
              <a:rPr lang="en-US" dirty="0"/>
              <a:t>The buffer pool generally represents the largest percentage of SQL Server memory. In NUMA systems, there will be a separate buffer pool node for each NUMA node. </a:t>
            </a:r>
          </a:p>
          <a:p>
            <a:pPr>
              <a:spcAft>
                <a:spcPts val="600"/>
              </a:spcAft>
            </a:pPr>
            <a:r>
              <a:rPr lang="en-US" dirty="0"/>
              <a:t>The buffer pool abstracts the physical location of data and provides caching functions. All data accessed by SQL Server goes through the buffer pool. Therefore, the buffer pool can determine the data that should be stored in the cache to boost performance for frequently used objects. </a:t>
            </a:r>
          </a:p>
          <a:p>
            <a:pPr>
              <a:spcAft>
                <a:spcPts val="600"/>
              </a:spcAft>
            </a:pPr>
            <a:r>
              <a:rPr lang="en-US" dirty="0"/>
              <a:t>There are two ways that the data is accessed from the buffer pool: </a:t>
            </a:r>
          </a:p>
          <a:p>
            <a:pPr marL="171450" indent="-171450">
              <a:spcAft>
                <a:spcPts val="600"/>
              </a:spcAft>
              <a:buFont typeface="Arial" pitchFamily="34" charset="0"/>
              <a:buChar char="•"/>
            </a:pPr>
            <a:r>
              <a:rPr lang="en-US" b="1" dirty="0"/>
              <a:t>Logical read</a:t>
            </a:r>
            <a:r>
              <a:rPr lang="en-US" dirty="0"/>
              <a:t>. Indicates that the data requested is already present in the cache. A logical read-only involves memory access, so the response time is optimum. </a:t>
            </a:r>
          </a:p>
          <a:p>
            <a:pPr marL="171450" indent="-171450">
              <a:spcAft>
                <a:spcPts val="600"/>
              </a:spcAft>
              <a:buFont typeface="Arial" pitchFamily="34" charset="0"/>
              <a:buChar char="•"/>
            </a:pPr>
            <a:r>
              <a:rPr lang="en-US" b="1" dirty="0"/>
              <a:t>Physical read</a:t>
            </a:r>
            <a:r>
              <a:rPr lang="en-US" dirty="0"/>
              <a:t>. Indicates that the data requested is not present in the cache, so the data must be found by using the database files. A physical read is a disk I/O operation, which is more expensive than memory access. When the I/O operation completes, the request is satisfied and the data is stored in the cache so that it can be accessed later. </a:t>
            </a:r>
          </a:p>
          <a:p>
            <a:pPr>
              <a:spcAft>
                <a:spcPts val="600"/>
              </a:spcAft>
            </a:pPr>
            <a:r>
              <a:rPr lang="en-US" dirty="0"/>
              <a:t>When a query runs, the database pages that contain the data required to return the query result may or may not be located in physical memory. The query does not have the notion of data locality; it simply requests the page from the buffer pool. </a:t>
            </a:r>
          </a:p>
          <a:p>
            <a:pPr>
              <a:spcAft>
                <a:spcPts val="600"/>
              </a:spcAft>
            </a:pPr>
            <a:r>
              <a:rPr lang="en-US" dirty="0"/>
              <a:t>If the pages are in memory, then there is a logical read of the page, which results in a </a:t>
            </a:r>
            <a:r>
              <a:rPr lang="en-US" i="1" dirty="0"/>
              <a:t>cache hit</a:t>
            </a:r>
            <a:r>
              <a:rPr lang="en-US" dirty="0"/>
              <a:t>. If the page is not in memory, then there needs to be a physical read of the page from the disk subsystem. This results in a </a:t>
            </a:r>
            <a:r>
              <a:rPr lang="en-US" i="1" dirty="0"/>
              <a:t>cache miss event</a:t>
            </a:r>
            <a:r>
              <a:rPr lang="en-US" dirty="0"/>
              <a:t>. </a:t>
            </a:r>
          </a:p>
          <a:p>
            <a:endParaRPr lang="en-US" b="1" dirty="0"/>
          </a:p>
          <a:p>
            <a:r>
              <a:rPr lang="en-US" b="1" dirty="0"/>
              <a:t>Additional Reading:</a:t>
            </a:r>
          </a:p>
          <a:p>
            <a:r>
              <a:rPr lang="en-US" i="1" dirty="0"/>
              <a:t>Buffer Management</a:t>
            </a:r>
          </a:p>
          <a:p>
            <a:r>
              <a:rPr lang="en-US" dirty="0">
                <a:hlinkClick r:id="rId4"/>
              </a:rPr>
              <a:t>https://docs.microsoft.com/en-us/previous-versions/sql/sql-server-2008-r2/aa337525(v=sql.105)</a:t>
            </a:r>
            <a:endParaRPr lang="en-US" i="1" dirty="0"/>
          </a:p>
          <a:p>
            <a:r>
              <a:rPr lang="en-US" i="1" dirty="0"/>
              <a:t>Growing and Shrinking the Buffer Pool Under NUMA</a:t>
            </a:r>
          </a:p>
          <a:p>
            <a:r>
              <a:rPr lang="en-US" dirty="0">
                <a:hlinkClick r:id="rId5"/>
              </a:rPr>
              <a:t>https://docs.microsoft.com/en-us/previous-versions/sql/sql-server-2008-r2/ms345403(v=sql.105)</a:t>
            </a:r>
            <a:endParaRPr lang="en-US" dirty="0"/>
          </a:p>
          <a:p>
            <a:endParaRPr lang="en-US" dirty="0"/>
          </a:p>
          <a:p>
            <a:endParaRPr lang="en-US" b="0" dirty="0"/>
          </a:p>
          <a:p>
            <a:endParaRPr lang="en-US" b="0" dirty="0"/>
          </a:p>
          <a:p>
            <a:endParaRPr lang="en-US" b="1" dirty="0"/>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184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882" b="1" i="0" kern="1200" baseline="0" dirty="0">
                <a:solidFill>
                  <a:schemeClr val="tx1"/>
                </a:solidFill>
                <a:effectLst/>
                <a:latin typeface="+mn-lt"/>
                <a:ea typeface="+mn-ea"/>
                <a:cs typeface="+mn-cs"/>
              </a:rPr>
              <a:t>Overview</a:t>
            </a:r>
          </a:p>
          <a:p>
            <a:r>
              <a:rPr lang="en-US" sz="882" b="0" i="0" kern="1200" baseline="0" dirty="0">
                <a:solidFill>
                  <a:schemeClr val="tx1"/>
                </a:solidFill>
                <a:effectLst/>
                <a:latin typeface="+mn-lt"/>
                <a:ea typeface="+mn-ea"/>
                <a:cs typeface="+mn-cs"/>
              </a:rPr>
              <a:t>For performance reasons, the Database Engine performs modifications to database pages in memory-in the buffer cache-and does not write these pages to disk after every change. Rather, the Database Engine periodically issues a checkpoint on each database. A </a:t>
            </a:r>
            <a:r>
              <a:rPr lang="en-US" sz="882" b="0" i="1" kern="1200" baseline="0" dirty="0">
                <a:solidFill>
                  <a:schemeClr val="tx1"/>
                </a:solidFill>
                <a:effectLst/>
                <a:latin typeface="+mn-lt"/>
                <a:ea typeface="+mn-ea"/>
                <a:cs typeface="+mn-cs"/>
              </a:rPr>
              <a:t>checkpoint</a:t>
            </a:r>
            <a:r>
              <a:rPr lang="en-US" sz="882" b="0" i="0" kern="1200" baseline="0" dirty="0">
                <a:solidFill>
                  <a:schemeClr val="tx1"/>
                </a:solidFill>
                <a:effectLst/>
                <a:latin typeface="+mn-lt"/>
                <a:ea typeface="+mn-ea"/>
                <a:cs typeface="+mn-cs"/>
              </a:rPr>
              <a:t> writes the current in-memory modified pages (known as </a:t>
            </a:r>
            <a:r>
              <a:rPr lang="en-US" sz="882" b="0" i="1" kern="1200" baseline="0" dirty="0">
                <a:solidFill>
                  <a:schemeClr val="tx1"/>
                </a:solidFill>
                <a:effectLst/>
                <a:latin typeface="+mn-lt"/>
                <a:ea typeface="+mn-ea"/>
                <a:cs typeface="+mn-cs"/>
              </a:rPr>
              <a:t>dirty pages</a:t>
            </a:r>
            <a:r>
              <a:rPr lang="en-US" sz="882" b="0" i="0" kern="1200" baseline="0" dirty="0">
                <a:solidFill>
                  <a:schemeClr val="tx1"/>
                </a:solidFill>
                <a:effectLst/>
                <a:latin typeface="+mn-lt"/>
                <a:ea typeface="+mn-ea"/>
                <a:cs typeface="+mn-cs"/>
              </a:rPr>
              <a:t>) and transaction log information from memory to disk and, also records the information in the transaction log.</a:t>
            </a:r>
          </a:p>
          <a:p>
            <a:r>
              <a:rPr lang="en-US" sz="882" b="0" i="0" kern="1200" baseline="0" dirty="0">
                <a:solidFill>
                  <a:schemeClr val="tx1"/>
                </a:solidFill>
                <a:effectLst/>
                <a:latin typeface="+mn-lt"/>
                <a:ea typeface="+mn-ea"/>
                <a:cs typeface="+mn-cs"/>
              </a:rPr>
              <a:t>The Database Engine supports several types of checkpoints: automatic, indirect, manual, and internal. </a:t>
            </a:r>
          </a:p>
          <a:p>
            <a:endParaRPr lang="en-US" dirty="0"/>
          </a:p>
          <a:p>
            <a:pPr rtl="0"/>
            <a:r>
              <a:rPr lang="en-US" sz="882" b="1" i="0" kern="1200" baseline="0" dirty="0">
                <a:solidFill>
                  <a:schemeClr val="tx1"/>
                </a:solidFill>
                <a:effectLst/>
                <a:latin typeface="+mn-lt"/>
                <a:ea typeface="+mn-ea"/>
                <a:cs typeface="+mn-cs"/>
              </a:rPr>
              <a:t>Note</a:t>
            </a:r>
          </a:p>
          <a:p>
            <a:r>
              <a:rPr lang="en-US" sz="882" b="0" i="0" kern="1200" baseline="0" dirty="0">
                <a:solidFill>
                  <a:schemeClr val="tx1"/>
                </a:solidFill>
                <a:effectLst/>
                <a:latin typeface="+mn-lt"/>
                <a:ea typeface="+mn-ea"/>
                <a:cs typeface="+mn-cs"/>
              </a:rPr>
              <a:t>The </a:t>
            </a:r>
            <a:r>
              <a:rPr lang="en-US" sz="882" b="1" i="0" kern="1200" baseline="0" dirty="0">
                <a:solidFill>
                  <a:schemeClr val="tx1"/>
                </a:solidFill>
                <a:effectLst/>
                <a:latin typeface="+mn-lt"/>
                <a:ea typeface="+mn-ea"/>
                <a:cs typeface="+mn-cs"/>
              </a:rPr>
              <a:t>-k</a:t>
            </a:r>
            <a:r>
              <a:rPr lang="en-US" sz="882" b="0" i="0" kern="1200" baseline="0" dirty="0">
                <a:solidFill>
                  <a:schemeClr val="tx1"/>
                </a:solidFill>
                <a:effectLst/>
                <a:latin typeface="+mn-lt"/>
                <a:ea typeface="+mn-ea"/>
                <a:cs typeface="+mn-cs"/>
              </a:rPr>
              <a:t> SQL Server advanced setup option enables a database administrator to throttle checkpoint I/O behavior based on the throughput of the I/O subsystem for some types of checkpoints. The </a:t>
            </a:r>
            <a:r>
              <a:rPr lang="en-US" sz="882" b="1" i="0" kern="1200" baseline="0" dirty="0">
                <a:solidFill>
                  <a:schemeClr val="tx1"/>
                </a:solidFill>
                <a:effectLst/>
                <a:latin typeface="+mn-lt"/>
                <a:ea typeface="+mn-ea"/>
                <a:cs typeface="+mn-cs"/>
              </a:rPr>
              <a:t>-k</a:t>
            </a:r>
            <a:r>
              <a:rPr lang="en-US" sz="882" b="0" i="0" kern="1200" baseline="0" dirty="0">
                <a:solidFill>
                  <a:schemeClr val="tx1"/>
                </a:solidFill>
                <a:effectLst/>
                <a:latin typeface="+mn-lt"/>
                <a:ea typeface="+mn-ea"/>
                <a:cs typeface="+mn-cs"/>
              </a:rPr>
              <a:t> setup option applies to automatic checkpoints and any otherwise unthrottled manual and internal checkpoints.</a:t>
            </a:r>
          </a:p>
          <a:p>
            <a:r>
              <a:rPr lang="en-US" sz="882" b="0" i="0" kern="1200" baseline="0" dirty="0">
                <a:solidFill>
                  <a:schemeClr val="tx1"/>
                </a:solidFill>
                <a:effectLst/>
                <a:latin typeface="+mn-lt"/>
                <a:ea typeface="+mn-ea"/>
                <a:cs typeface="+mn-cs"/>
              </a:rPr>
              <a:t>For automatic, manual, and internal checkpoints, only modifications made after the latest checkpoint need to be rolled forward during database recovery. This reduces the time required to recover a database.</a:t>
            </a:r>
          </a:p>
          <a:p>
            <a:endParaRPr lang="en-US" sz="882" b="1"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Important</a:t>
            </a:r>
          </a:p>
          <a:p>
            <a:r>
              <a:rPr lang="en-US" sz="882" b="0" i="0" kern="1200" baseline="0" dirty="0">
                <a:solidFill>
                  <a:schemeClr val="tx1"/>
                </a:solidFill>
                <a:effectLst/>
                <a:latin typeface="+mn-lt"/>
                <a:ea typeface="+mn-ea"/>
                <a:cs typeface="+mn-cs"/>
              </a:rPr>
              <a:t>Long-running, uncommitted transactions increase recovery time for all checkpoint types.</a:t>
            </a:r>
          </a:p>
          <a:p>
            <a:endParaRPr lang="en-US" dirty="0"/>
          </a:p>
          <a:p>
            <a:r>
              <a:rPr lang="en-US" b="1" dirty="0"/>
              <a:t>Key Points</a:t>
            </a:r>
            <a:r>
              <a:rPr lang="en-US" dirty="0"/>
              <a:t>:</a:t>
            </a:r>
          </a:p>
          <a:p>
            <a:pPr>
              <a:spcAft>
                <a:spcPts val="600"/>
              </a:spcAft>
            </a:pPr>
            <a:r>
              <a:rPr lang="en-US" dirty="0"/>
              <a:t>Checkpoints are used by the database engine to minimize the time to recover databases in the event of a server crash or restart. Data page changes are buffered in memory to minimize disk I/O and maximize performance. If the server crashes, any changes made in-memory that have not yet been written to the data file will be lost. Upon restart, SQL Server will need to recover these changes by reading the transaction log file – rolling forward any changes that were committed at the time of the crash and rolling back any changes that were not committed at the time of the crash. This process is called “recovery.”</a:t>
            </a:r>
          </a:p>
          <a:p>
            <a:pPr>
              <a:spcAft>
                <a:spcPts val="600"/>
              </a:spcAft>
            </a:pPr>
            <a:r>
              <a:rPr lang="en-US" dirty="0"/>
              <a:t>The “</a:t>
            </a:r>
            <a:r>
              <a:rPr lang="en-US" b="1" dirty="0"/>
              <a:t>recovery interval</a:t>
            </a:r>
            <a:r>
              <a:rPr lang="en-US" dirty="0"/>
              <a:t>” server option allows you to control the estimated time it will take to recover databases on the server upon restart. The default setting is 0, which allows SQL Server to control the interval (</a:t>
            </a:r>
            <a:r>
              <a:rPr lang="en-US" b="1" dirty="0"/>
              <a:t>typically resulting in checkpoints about every 1 minute and &lt; 1 minute recovery</a:t>
            </a:r>
            <a:r>
              <a:rPr lang="en-US" dirty="0"/>
              <a:t>). The longer the recovery interval, the less frequent the checkpoints will be, resulting in less disk I/O on the server. The tradeoff is longer recovery time, thus longer downtime in the event of an unexpected restart. It is recommended to leave the recovery interval at the default, but if there are very frequent changes in a database, particularly changes that always affect the same page in memory, it may be beneficial to increase the interval.</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Additional Reading</a:t>
            </a:r>
            <a:r>
              <a:rPr lang="en-US" dirty="0"/>
              <a:t>:</a:t>
            </a:r>
          </a:p>
          <a:p>
            <a:r>
              <a:rPr lang="en-US" sz="882" kern="1200" baseline="0" dirty="0">
                <a:solidFill>
                  <a:schemeClr val="tx1"/>
                </a:solidFill>
                <a:effectLst/>
                <a:latin typeface="+mn-lt"/>
                <a:ea typeface="+mn-ea"/>
                <a:cs typeface="+mn-cs"/>
              </a:rPr>
              <a:t>Database Checkpoints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https://docs.microsoft.com/en-us/sql/relational-databases/logs/database-checkpoints-sql-server?view=sql-server-ver15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Configure the recovery interval Server Configuration Option</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https://docs.microsoft.com/en-us/sql/database-engine/configure-windows/configure-the-recovery-interval-server-configuration-option?view=sql-server-ver15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Change the Target Recovery Time of a Database (SQL Server)</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5"/>
              </a:rPr>
              <a:t>https://docs.microsoft.com/en-us/sql/relational-databases/logs/change-the-target-recovery-time-of-a-database-sql-server?view=sql-server-ver15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1670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SET STATISTICS IO (Transact-SQL) - SQL Server | Microsoft Docs</a:t>
            </a:r>
            <a:endParaRPr lang="en-US" dirty="0"/>
          </a:p>
          <a:p>
            <a:r>
              <a:rPr lang="en-US" b="0" i="0" dirty="0">
                <a:solidFill>
                  <a:srgbClr val="E3E3E3"/>
                </a:solidFill>
                <a:effectLst/>
                <a:latin typeface="Segoe UI" panose="020B0502040204020203" pitchFamily="34" charset="0"/>
              </a:rPr>
              <a:t>Causes SQL Server to display information about the amount of disk activity generated by Transact-SQL statements.</a:t>
            </a:r>
            <a:endParaRPr lang="en-US" dirty="0"/>
          </a:p>
          <a:p>
            <a:endParaRPr lang="en-US" dirty="0"/>
          </a:p>
          <a:p>
            <a:endParaRPr lang="en-US" dirty="0"/>
          </a:p>
          <a:p>
            <a:r>
              <a:rPr lang="en-US" dirty="0">
                <a:hlinkClick r:id="rId4"/>
              </a:rPr>
              <a:t>SET STATISTICS TIME (Transact-SQL) - SQL Server | Microsoft Docs</a:t>
            </a:r>
            <a:endParaRPr lang="en-US" dirty="0"/>
          </a:p>
          <a:p>
            <a:r>
              <a:rPr lang="en-US" b="0" i="0" dirty="0">
                <a:solidFill>
                  <a:srgbClr val="E3E3E3"/>
                </a:solidFill>
                <a:effectLst/>
                <a:latin typeface="Segoe UI" panose="020B0502040204020203" pitchFamily="34" charset="0"/>
              </a:rPr>
              <a:t>Displays the number of milliseconds required to parse, compile, and execute each statement.</a:t>
            </a:r>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240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Pages</a:t>
            </a:r>
          </a:p>
          <a:p>
            <a:r>
              <a:rPr lang="en-US" sz="882" b="0" i="0" kern="1200" baseline="0" dirty="0">
                <a:solidFill>
                  <a:schemeClr val="tx1"/>
                </a:solidFill>
                <a:effectLst/>
                <a:latin typeface="+mn-lt"/>
                <a:ea typeface="+mn-ea"/>
                <a:cs typeface="+mn-cs"/>
              </a:rPr>
              <a:t>Take a regular book: all content in it is written on pages. Similar to a book, in SQL Server all the data rows are written on pages. In a book, all pages are the same physical size. Similarly, in SQL Server all data pages are the same size - 8 kilobytes. In a book most pages contain the data - the main content of the book - and some pages contain metadata about the content - for example table of contents and index. Again, SQL Server is not different: most pages contain actual rows of data which were stored by users; these are called Data pages and text/image pages (for special cases). The Index pages contain index references about where the data is and finally there are system pages that store variety of metadata about the organization of the data (PFS, GAM, SGAM, IAM, DCM, BCM pages). See table below for page types and their description.</a:t>
            </a:r>
          </a:p>
          <a:p>
            <a:r>
              <a:rPr lang="en-US" sz="882" b="0" i="0" kern="1200" baseline="0" dirty="0">
                <a:solidFill>
                  <a:schemeClr val="tx1"/>
                </a:solidFill>
                <a:effectLst/>
                <a:latin typeface="+mn-lt"/>
                <a:ea typeface="+mn-ea"/>
                <a:cs typeface="+mn-cs"/>
              </a:rPr>
              <a:t>As mentioned, in SQL Server, the page size is 8-KB. This means SQL Server databases have 128 pages per megabyte. Each page begins with a 96-byte header that is used to store system information about the page. This information includes the page number, page type, the amount of free space on the page, and the allocation unit ID of the object that owns the page.</a:t>
            </a:r>
          </a:p>
          <a:p>
            <a:endParaRPr lang="en-US" dirty="0"/>
          </a:p>
          <a:p>
            <a:r>
              <a:rPr lang="en-US" sz="882" kern="1200" baseline="0" dirty="0">
                <a:solidFill>
                  <a:schemeClr val="tx1"/>
                </a:solidFill>
                <a:effectLst/>
                <a:latin typeface="+mn-lt"/>
                <a:ea typeface="+mn-ea"/>
                <a:cs typeface="+mn-cs"/>
              </a:rPr>
              <a:t>Pages and Extents Architecture Guide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https://docs.microsoft.com/en-us/sql/relational-databases/pages-and-extents-architecture-guide?view=sql-server-ver15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58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0000"/>
                </a:solidFill>
              </a:rPr>
              <a:t>Abstracts the concepts of resource management from components, providing:</a:t>
            </a:r>
          </a:p>
          <a:p>
            <a:pPr lvl="1"/>
            <a:r>
              <a:rPr lang="en-US" sz="882" kern="1200" baseline="0" dirty="0">
                <a:solidFill>
                  <a:schemeClr val="tx1"/>
                </a:solidFill>
                <a:latin typeface="+mn-lt"/>
                <a:ea typeface="+mn-ea"/>
                <a:cs typeface="+mn-cs"/>
              </a:rPr>
              <a:t>Scheduling and synchronization support</a:t>
            </a:r>
          </a:p>
          <a:p>
            <a:pPr lvl="1"/>
            <a:r>
              <a:rPr lang="en-US" sz="882" kern="1200" baseline="0" dirty="0">
                <a:solidFill>
                  <a:schemeClr val="tx1"/>
                </a:solidFill>
                <a:latin typeface="+mn-lt"/>
                <a:ea typeface="+mn-ea"/>
                <a:cs typeface="+mn-cs"/>
              </a:rPr>
              <a:t>Memory management and caching</a:t>
            </a:r>
          </a:p>
          <a:p>
            <a:pPr lvl="1"/>
            <a:r>
              <a:rPr lang="en-US" sz="882" kern="1200" baseline="0" dirty="0">
                <a:solidFill>
                  <a:schemeClr val="tx1"/>
                </a:solidFill>
                <a:latin typeface="+mn-lt"/>
                <a:ea typeface="+mn-ea"/>
                <a:cs typeface="+mn-cs"/>
              </a:rPr>
              <a:t>Resource governance</a:t>
            </a:r>
          </a:p>
          <a:p>
            <a:pPr lvl="1"/>
            <a:r>
              <a:rPr lang="en-US" sz="882" kern="1200" baseline="0" dirty="0">
                <a:solidFill>
                  <a:schemeClr val="tx1"/>
                </a:solidFill>
                <a:latin typeface="+mn-lt"/>
                <a:ea typeface="+mn-ea"/>
                <a:cs typeface="+mn-cs"/>
              </a:rPr>
              <a:t>Diagnostics and debug infrastructure</a:t>
            </a:r>
          </a:p>
          <a:p>
            <a:pPr lvl="1"/>
            <a:r>
              <a:rPr lang="en-US" sz="882" kern="1200" baseline="0" dirty="0">
                <a:solidFill>
                  <a:schemeClr val="tx1"/>
                </a:solidFill>
                <a:latin typeface="+mn-lt"/>
                <a:ea typeface="+mn-ea"/>
                <a:cs typeface="+mn-cs"/>
              </a:rPr>
              <a:t>Scalability and performance optimization</a:t>
            </a:r>
          </a:p>
          <a:p>
            <a:endParaRPr lang="en-US" dirty="0"/>
          </a:p>
          <a:p>
            <a:pPr marL="0" indent="0">
              <a:buNone/>
            </a:pPr>
            <a:r>
              <a:rPr lang="en-US" b="1" dirty="0"/>
              <a:t>Key Points:</a:t>
            </a:r>
            <a:endParaRPr lang="en-US" dirty="0"/>
          </a:p>
          <a:p>
            <a:r>
              <a:rPr lang="en-US" dirty="0"/>
              <a:t>Hardware technology and architectures continue to evolve. The introduction of SQL Server Operating System (SQLOS) allows SQL Server to respond to these new architectures with greater flexibility and control. </a:t>
            </a:r>
          </a:p>
          <a:p>
            <a:r>
              <a:rPr lang="en-US" dirty="0"/>
              <a:t>The SQLOS was created to centralize common low-level tasks within the SQL Server process. Having a central location for these tasks means less duplication of code within the various components of the engine, and it also offers the flexibility to adjust SQL Server to new and advanced hardware architectures without impacting the other areas of SQL Server code.</a:t>
            </a:r>
          </a:p>
          <a:p>
            <a:r>
              <a:rPr lang="en-US" dirty="0"/>
              <a:t>The SQLOS behaves very similar to an operating system. It abstracts the concept of memory management, I/O, scheduling and so on, from the other components within the SQL Server engine. In this way, these components do not need to worry about managing things such as Non-Uniform Memory Access (NUMA) and Resource Governor. They simply make resource allocation calls to the SQLOS via an application programming interface (API).</a:t>
            </a:r>
          </a:p>
          <a:p>
            <a:r>
              <a:rPr lang="en-US" dirty="0"/>
              <a:t>The SQL engine is still a process similar to any other process running on a Windows server. It does not have any special privileges or priority over other process. The SQLOS does not bypass Windows; it simply manages the resources within the SQL Server process space in a way that is efficient for SQL Server.</a:t>
            </a:r>
          </a:p>
          <a:p>
            <a:pPr marL="0" indent="0">
              <a:buNone/>
            </a:pPr>
            <a:endParaRPr lang="en-US" b="1" dirty="0"/>
          </a:p>
          <a:p>
            <a:pPr marL="0" indent="0">
              <a:buNone/>
            </a:pPr>
            <a:r>
              <a:rPr lang="en-US" b="1" dirty="0"/>
              <a:t>Example:</a:t>
            </a:r>
            <a:endParaRPr lang="en-US" dirty="0"/>
          </a:p>
          <a:p>
            <a:r>
              <a:rPr lang="en-US" dirty="0"/>
              <a:t>In the event of memory pressure on the server, Windows will respond by trimming processes’ memory (that is moving it from RAM into the paging file). To avoid this performance impact, the SQLOS will monitor physical memory levels on the server and preemptively trim the SQL Server memory footprint in a way that will have the least effect on performance, thereby returning physical memory to the operating system before it must resort to paging.</a:t>
            </a:r>
          </a:p>
          <a:p>
            <a:r>
              <a:rPr lang="en-US" dirty="0"/>
              <a:t>Because all the resources are being managed within the SQLOS using a common framework, the job of monitoring resource consumption is simplified, both for the SQL Server process itself, and for the </a:t>
            </a:r>
            <a:r>
              <a:rPr lang="en-US" dirty="0">
                <a:solidFill>
                  <a:srgbClr val="FF0000"/>
                </a:solidFill>
              </a:rPr>
              <a:t>Database Administrator (DBA).</a:t>
            </a:r>
            <a:r>
              <a:rPr lang="en-US" dirty="0"/>
              <a:t> </a:t>
            </a:r>
          </a:p>
          <a:p>
            <a:pPr marL="0" indent="0">
              <a:buNone/>
            </a:pPr>
            <a:endParaRPr lang="en-US" b="1" dirty="0"/>
          </a:p>
          <a:p>
            <a:pPr marL="0" indent="0">
              <a:buNone/>
            </a:pPr>
            <a:r>
              <a:rPr lang="en-US" b="1" dirty="0"/>
              <a:t>Additional Reading:</a:t>
            </a:r>
            <a:endParaRPr lang="en-US" dirty="0"/>
          </a:p>
          <a:p>
            <a:r>
              <a:rPr lang="en-US" dirty="0"/>
              <a:t>SQLOS Resources: </a:t>
            </a:r>
            <a:r>
              <a:rPr lang="en-US" u="sng" dirty="0">
                <a:hlinkClick r:id="rId3"/>
              </a:rPr>
              <a:t>http://blogs.msdn.com/b/sqlosteam/archive/2010/06/23/sqlos-resources.aspx</a:t>
            </a:r>
            <a:r>
              <a:rPr lang="en-US" dirty="0"/>
              <a:t> </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a:t>
            </a:fld>
            <a:endParaRPr lang="en-US" noProof="0"/>
          </a:p>
        </p:txBody>
      </p:sp>
    </p:spTree>
    <p:extLst>
      <p:ext uri="{BB962C8B-B14F-4D97-AF65-F5344CB8AC3E}">
        <p14:creationId xmlns:p14="http://schemas.microsoft.com/office/powerpoint/2010/main" val="1189550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PFS and IAM are used to determine when an object needs a new extent allocated</a:t>
            </a:r>
          </a:p>
          <a:p>
            <a:r>
              <a:rPr lang="en-US" sz="900" kern="1200" dirty="0">
                <a:solidFill>
                  <a:schemeClr val="tx1"/>
                </a:solidFill>
                <a:effectLst/>
                <a:latin typeface="Segoe UI Light" pitchFamily="34" charset="0"/>
                <a:ea typeface="+mn-ea"/>
                <a:cs typeface="+mn-cs"/>
              </a:rPr>
              <a:t>When SQL Server needs to insert a new row, but there is no space available in the current page, SQL Server uses the IAM and PFS pages to find a page with enough space to hold the row. First, SQL Server uses the IAM pages to find the extents allocated to the object. Then, for each extent, SQL Server searches the PFS pages to see if there is a page with enough free space to hold the row. Each IAM and PFS page covers a large number of data pages, which are generally stored in the memory in the SQL Server buffer pool. This means that these pages can be searched quickly.</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SQL allocates a new extent to an object only when it cannot quickly find a page in an existing extent with enough space to hold the row that is being inserted. It allocates extents from those available in the filegroup by using a proportional fill algorithm (files are used in proportion to their free space). Every file in a filegroup should have a similar percentage of space used.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Heaps have one row in </a:t>
            </a:r>
            <a:r>
              <a:rPr lang="en-US" sz="900" b="1" kern="1200" dirty="0" err="1">
                <a:solidFill>
                  <a:schemeClr val="tx1"/>
                </a:solidFill>
                <a:effectLst/>
                <a:latin typeface="Segoe UI Light" pitchFamily="34" charset="0"/>
                <a:ea typeface="+mn-ea"/>
                <a:cs typeface="+mn-cs"/>
              </a:rPr>
              <a:t>sys.partitions</a:t>
            </a:r>
            <a:r>
              <a:rPr lang="en-US" sz="900" kern="1200" dirty="0">
                <a:solidFill>
                  <a:schemeClr val="tx1"/>
                </a:solidFill>
                <a:effectLst/>
                <a:latin typeface="Segoe UI Light" pitchFamily="34" charset="0"/>
                <a:ea typeface="+mn-ea"/>
                <a:cs typeface="+mn-cs"/>
              </a:rPr>
              <a:t> with </a:t>
            </a:r>
            <a:r>
              <a:rPr lang="en-US" sz="900" b="1" kern="1200" dirty="0" err="1">
                <a:solidFill>
                  <a:schemeClr val="tx1"/>
                </a:solidFill>
                <a:effectLst/>
                <a:latin typeface="Segoe UI Light" pitchFamily="34" charset="0"/>
                <a:ea typeface="+mn-ea"/>
                <a:cs typeface="+mn-cs"/>
              </a:rPr>
              <a:t>index_id</a:t>
            </a:r>
            <a:r>
              <a:rPr lang="en-US" sz="900" kern="1200" dirty="0">
                <a:solidFill>
                  <a:schemeClr val="tx1"/>
                </a:solidFill>
                <a:effectLst/>
                <a:latin typeface="Segoe UI Light" pitchFamily="34" charset="0"/>
                <a:ea typeface="+mn-ea"/>
                <a:cs typeface="+mn-cs"/>
              </a:rPr>
              <a:t> = 0. The </a:t>
            </a:r>
            <a:r>
              <a:rPr lang="en-US" sz="900" b="1" kern="1200" dirty="0" err="1">
                <a:solidFill>
                  <a:schemeClr val="tx1"/>
                </a:solidFill>
                <a:effectLst/>
                <a:latin typeface="Segoe UI Light" pitchFamily="34" charset="0"/>
                <a:ea typeface="+mn-ea"/>
                <a:cs typeface="+mn-cs"/>
              </a:rPr>
              <a:t>first_iam_page</a:t>
            </a:r>
            <a:r>
              <a:rPr lang="en-US" sz="900" kern="1200" dirty="0">
                <a:solidFill>
                  <a:schemeClr val="tx1"/>
                </a:solidFill>
                <a:effectLst/>
                <a:latin typeface="Segoe UI Light" pitchFamily="34" charset="0"/>
                <a:ea typeface="+mn-ea"/>
                <a:cs typeface="+mn-cs"/>
              </a:rPr>
              <a:t> column in </a:t>
            </a:r>
            <a:r>
              <a:rPr lang="en-US" sz="900" b="1" kern="1200" dirty="0" err="1">
                <a:solidFill>
                  <a:schemeClr val="tx1"/>
                </a:solidFill>
                <a:effectLst/>
                <a:latin typeface="Segoe UI Light" pitchFamily="34" charset="0"/>
                <a:ea typeface="+mn-ea"/>
                <a:cs typeface="+mn-cs"/>
              </a:rPr>
              <a:t>sys.system_internals_allocation_units</a:t>
            </a:r>
            <a:r>
              <a:rPr lang="en-US" sz="900" kern="1200" dirty="0">
                <a:solidFill>
                  <a:schemeClr val="tx1"/>
                </a:solidFill>
                <a:effectLst/>
                <a:latin typeface="Segoe UI Light" pitchFamily="34" charset="0"/>
                <a:ea typeface="+mn-ea"/>
                <a:cs typeface="+mn-cs"/>
              </a:rPr>
              <a:t> points to the IAM chain for the collection of heap data pages in the specified partition. The server uses the IAM pages to find the pages in the data page collection.</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SQL Server uses the IAM pages to navigate through the heap. Data pages and the rows within them are not in any specific order and are not linked together. The only logical connection between data pages in a heap is the connection recorded in the IAM pages.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IAM pages can be scanned to perform table scans or serial reads of a heap to find the extents holding pages for the heap. Because the IAM represents extents in the same order that they exist in the data files, serial heap scans progress uniformly down each file. Using the IAM pages to set the scan sequence also means that rows from the heap are not typically returned in the order in which they were inserted.</a:t>
            </a:r>
          </a:p>
          <a:p>
            <a:endParaRPr lang="en-US" sz="900" b="1" kern="1200" dirty="0">
              <a:solidFill>
                <a:schemeClr val="tx1"/>
              </a:solidFill>
              <a:effectLst/>
              <a:latin typeface="Segoe UI Light" pitchFamily="34" charset="0"/>
              <a:ea typeface="+mn-ea"/>
              <a:cs typeface="+mn-cs"/>
            </a:endParaRP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389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database page has an LSN in the page header that reflects the location in the transaction log of the last log entry that modified a row on that page. Each log record that represents changes to a data page has two LSNs associated with it. In addition to the LSN for the actual log record, it keeps track of the LSN that was on the data page before the change recorded by this log record. During a redo operation of transactions, the LSN for each log record is compared to the page LSN of the data page that the log entry modified. If the page LSN is equal to the previous page LSN in the log record, the operation indicated in the log entry is redone. If the LSN on the page is equal to or higher than the actual LSN for this log record, SQL Server database skips the REDO operation. </a:t>
            </a:r>
          </a:p>
          <a:p>
            <a:r>
              <a:rPr lang="en-US" dirty="0"/>
              <a:t>As recovery finds the last checkpoint record in the log (also, transactions that were still active at the time of the checkpoint) and proceeds from there, recovery time is short, and all changes committed before the checkpoint can be purged from the log or archived. Otherwise, recovery can take a long time and transaction logs can become unreasonably large. A transaction log cannot be truncated before the point of the earliest transaction that is still open, no matter how many checkpoints have occurred since the transaction started and how many other transactions have started or completed. If a transaction remains open, the log must be preserved because it is still not clear whether the transaction is done or ever will be done. The transaction might ultimately need to be rolled back or rolled forward.</a:t>
            </a:r>
          </a:p>
          <a:p>
            <a:endParaRPr lang="en-US" dirty="0"/>
          </a:p>
          <a:p>
            <a:r>
              <a:rPr lang="en-US" b="1" dirty="0"/>
              <a:t>Reference:</a:t>
            </a:r>
          </a:p>
          <a:p>
            <a:pPr lvl="1"/>
            <a:r>
              <a:rPr lang="en-US" dirty="0">
                <a:solidFill>
                  <a:srgbClr val="FF0000"/>
                </a:solidFill>
              </a:rPr>
              <a:t>Microsoft SQL Server 2012 Internals </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22443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SQL Server 2014</a:t>
            </a:r>
            <a:r>
              <a:rPr lang="en-US" dirty="0"/>
              <a:t>, the algorithm is now:</a:t>
            </a:r>
          </a:p>
          <a:p>
            <a:r>
              <a:rPr lang="en-US" dirty="0"/>
              <a:t>Is the growth size less than 1/8 the size of the current log size?</a:t>
            </a:r>
          </a:p>
          <a:p>
            <a:r>
              <a:rPr lang="en-US" dirty="0"/>
              <a:t>Yes: create 1 new VLF equal to the growth size</a:t>
            </a:r>
          </a:p>
          <a:p>
            <a:r>
              <a:rPr lang="en-US" dirty="0"/>
              <a:t>No: use the previous formula</a:t>
            </a:r>
          </a:p>
          <a:p>
            <a:endParaRPr lang="en-US" dirty="0"/>
          </a:p>
          <a:p>
            <a:r>
              <a:rPr lang="en-US" dirty="0"/>
              <a:t>Reference:</a:t>
            </a:r>
          </a:p>
          <a:p>
            <a:r>
              <a:rPr lang="en-US" dirty="0"/>
              <a:t>http://www.sqlskills.com/blogs/paul/important-change-vlf-creation-algorithm-sql-server-2014/</a:t>
            </a:r>
          </a:p>
          <a:p>
            <a:pPr marL="0" indent="0">
              <a:buNone/>
            </a:pPr>
            <a:endParaRPr lang="en-US" b="1" dirty="0"/>
          </a:p>
          <a:p>
            <a:pPr marL="0" indent="0">
              <a:buNone/>
            </a:pPr>
            <a:r>
              <a:rPr lang="en-US" b="1" dirty="0"/>
              <a:t>Key Points:</a:t>
            </a:r>
            <a:endParaRPr lang="en-US" dirty="0"/>
          </a:p>
          <a:p>
            <a:r>
              <a:rPr lang="en-US" dirty="0"/>
              <a:t>Fixing involves getting your t-log to a minimum size (and thus VLF number) and growing in pre-determined growth iterations until you reach the desired state, with VLFs no larger than 512 MB. </a:t>
            </a:r>
          </a:p>
          <a:p>
            <a:r>
              <a:rPr lang="en-US" dirty="0"/>
              <a:t>As a less conventional solution, but one that works, create a database snapshot and then revert to it. This deletes the t-log and creates a small log with two small VLFs. This is a bug that has been active since the Microsoft SQL Server 2005 product, but be aware it breaks your log backup chain.</a:t>
            </a:r>
          </a:p>
          <a:p>
            <a:endParaRPr lang="en-US" dirty="0"/>
          </a:p>
          <a:p>
            <a:pPr marL="0" indent="0">
              <a:buNone/>
            </a:pPr>
            <a:r>
              <a:rPr lang="en-US" b="1" dirty="0"/>
              <a:t>Additional Reading:</a:t>
            </a:r>
            <a:endParaRPr lang="en-US" dirty="0"/>
          </a:p>
          <a:p>
            <a:r>
              <a:rPr lang="en-US" b="1" dirty="0"/>
              <a:t>For more information</a:t>
            </a:r>
            <a:r>
              <a:rPr lang="en-US" dirty="0"/>
              <a:t>, see: </a:t>
            </a:r>
            <a:r>
              <a:rPr lang="en-US" b="1" dirty="0"/>
              <a:t>VLF Posts</a:t>
            </a:r>
            <a:r>
              <a:rPr lang="en-US" dirty="0"/>
              <a:t> - </a:t>
            </a:r>
            <a:r>
              <a:rPr lang="en-US" u="sng" dirty="0">
                <a:hlinkClick r:id="rId3"/>
              </a:rPr>
              <a:t>http://blogs.msdn.com/b/blogdoezequiel/archive/tags/vlf</a:t>
            </a:r>
            <a:endParaRPr lang="en-US" dirty="0"/>
          </a:p>
          <a:p>
            <a:r>
              <a:rPr lang="en-US" b="1" dirty="0"/>
              <a:t>For more information</a:t>
            </a:r>
            <a:r>
              <a:rPr lang="en-US" dirty="0"/>
              <a:t>, see: </a:t>
            </a:r>
            <a:r>
              <a:rPr lang="en-US" b="1" dirty="0"/>
              <a:t>Can log files growth affect DML? Post-CU Update</a:t>
            </a:r>
            <a:r>
              <a:rPr lang="en-US" dirty="0"/>
              <a:t> -</a:t>
            </a:r>
            <a:r>
              <a:rPr lang="en-US" u="sng" dirty="0">
                <a:hlinkClick r:id="rId4"/>
              </a:rPr>
              <a:t>http://blogs.msdn.com/b/blogdoezequiel/archive/2011/04/26/can-log-files-growth-affect-dml-post-cu6-update.aspx</a:t>
            </a:r>
            <a:endParaRPr lang="en-US" dirty="0"/>
          </a:p>
          <a:p>
            <a:r>
              <a:rPr lang="en-US" b="1" dirty="0"/>
              <a:t>For more information</a:t>
            </a:r>
            <a:r>
              <a:rPr lang="en-US" dirty="0"/>
              <a:t>, see: </a:t>
            </a:r>
            <a:r>
              <a:rPr lang="en-US" b="1" dirty="0"/>
              <a:t>Fixing VLFs</a:t>
            </a:r>
            <a:r>
              <a:rPr lang="en-US" dirty="0"/>
              <a:t> - </a:t>
            </a:r>
            <a:r>
              <a:rPr lang="en-US" u="sng" dirty="0">
                <a:hlinkClick r:id="rId5"/>
              </a:rPr>
              <a:t>http://blogs.msdn.com/b/blogdoezequiel/archive/2011/05/24/sql-swiss-army-knife-9-vlfs-revisited.aspx</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6166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r>
              <a:rPr lang="en-US" dirty="0"/>
              <a:t>:</a:t>
            </a:r>
          </a:p>
          <a:p>
            <a:pPr>
              <a:spcAft>
                <a:spcPts val="600"/>
              </a:spcAft>
            </a:pPr>
            <a:r>
              <a:rPr lang="en-US" dirty="0"/>
              <a:t>One major problem with the symmetric multiprocessing (SMP) architecture in high CPU count systems is the contention on the system bus, sometimes referred to as the </a:t>
            </a:r>
            <a:r>
              <a:rPr lang="en-US" i="1" dirty="0"/>
              <a:t>memory front </a:t>
            </a:r>
            <a:r>
              <a:rPr lang="en-US" dirty="0"/>
              <a:t>or </a:t>
            </a:r>
            <a:r>
              <a:rPr lang="en-US" i="1" dirty="0"/>
              <a:t>front-side bus</a:t>
            </a:r>
            <a:r>
              <a:rPr lang="en-US" dirty="0"/>
              <a:t>. This is because with SMP, all CPUs use the same bus to access memory. The more CPUs that use the bus, the more the contention. Increasing the speed of the system bus has only somewhat alleviated the problem. NUMA was designed to bypass the single bus architecture. </a:t>
            </a:r>
          </a:p>
          <a:p>
            <a:pPr>
              <a:spcAft>
                <a:spcPts val="600"/>
              </a:spcAft>
            </a:pPr>
            <a:r>
              <a:rPr lang="en-US" dirty="0"/>
              <a:t>NUMA architecture groups CPU and Memory into nodes. Nodes include their own CPUs and memory, and in some cases, their own I/O channels. Each node has its own system bus for the CPUs to reference the node memory. There are interconnects between the nodes to allow the memory to be referenced by other nodes. </a:t>
            </a:r>
          </a:p>
          <a:p>
            <a:pPr>
              <a:spcAft>
                <a:spcPts val="600"/>
              </a:spcAft>
            </a:pPr>
            <a:r>
              <a:rPr lang="en-US" dirty="0"/>
              <a:t>Memory local to a node is called local memory. Memory located in another node is referred as foreign or remote memory. Access to foreign memory is often more expensive in time than accessing local memory. The cost of local memory access over the cost of foreign memory access is called the </a:t>
            </a:r>
            <a:r>
              <a:rPr lang="en-US" b="1" dirty="0"/>
              <a:t>NUMA ratio</a:t>
            </a:r>
            <a:r>
              <a:rPr lang="en-US" dirty="0"/>
              <a:t>. A higher NUMA ratio implies a higher performance impact.</a:t>
            </a:r>
          </a:p>
          <a:p>
            <a:pPr>
              <a:spcAft>
                <a:spcPts val="600"/>
              </a:spcAft>
            </a:pPr>
            <a:r>
              <a:rPr lang="en-US" dirty="0"/>
              <a:t>Because foreign memory access is slower than accessing memory local to the node, it is important for resource-intensive applications to be NUMA aware.  Relying heavily on foreign memory access will make an application run noticeably slower on NUMA hardware.  SQL Server is fully NUMA-aware.</a:t>
            </a:r>
          </a:p>
          <a:p>
            <a:pPr>
              <a:spcAft>
                <a:spcPts val="600"/>
              </a:spcAft>
            </a:pPr>
            <a:r>
              <a:rPr lang="en-US" dirty="0"/>
              <a:t>Currently, most servers on the market have a NUMA hardware configuration.  Typically, each socket represents a NUMA node, although some of the newer hardware hosts 2 nodes per socket.</a:t>
            </a:r>
          </a:p>
          <a:p>
            <a:pPr>
              <a:spcAft>
                <a:spcPts val="600"/>
              </a:spcAft>
            </a:pPr>
            <a:r>
              <a:rPr lang="en-US" dirty="0"/>
              <a:t>You can detect if your SQL Server is running on NUMA hardware by examining the startup messages in the SQL Server error log.  You will see messages similar to the following:</a:t>
            </a:r>
          </a:p>
          <a:p>
            <a:pPr>
              <a:spcAft>
                <a:spcPts val="600"/>
              </a:spcAft>
            </a:pPr>
            <a:r>
              <a:rPr lang="en-US" i="1" dirty="0"/>
              <a:t>Node configuration: node 0: CPU mask: 0x000000000000000f:0 Active CPU mask: 0x000000000000000f:0. This message provides a description of the NUMA configuration for this computer. This is an informational message only. No user action is required.</a:t>
            </a:r>
          </a:p>
          <a:p>
            <a:r>
              <a:rPr lang="en-US" dirty="0"/>
              <a:t>If there are more than just a single message for node 0, the hardware has a NUMA configuration.</a:t>
            </a:r>
          </a:p>
          <a:p>
            <a:endParaRPr lang="en-US" dirty="0"/>
          </a:p>
          <a:p>
            <a:r>
              <a:rPr lang="en-US" b="1" dirty="0"/>
              <a:t>Additional Reading</a:t>
            </a:r>
            <a:r>
              <a:rPr lang="en-US" dirty="0"/>
              <a:t>:</a:t>
            </a:r>
            <a:br>
              <a:rPr lang="en-US" dirty="0"/>
            </a:br>
            <a:r>
              <a:rPr lang="en-US" i="1" dirty="0"/>
              <a:t>NUMA Support</a:t>
            </a:r>
          </a:p>
          <a:p>
            <a:r>
              <a:rPr lang="en-US" dirty="0">
                <a:hlinkClick r:id="rId4"/>
              </a:rPr>
              <a:t>http://technet.microsoft.com/en-us/query/aa363804</a:t>
            </a:r>
            <a:endParaRPr lang="en-US" dirty="0"/>
          </a:p>
          <a:p>
            <a:r>
              <a:rPr lang="en-US" i="1" dirty="0"/>
              <a:t>Understanding Non-uniform Memory Access</a:t>
            </a:r>
          </a:p>
          <a:p>
            <a:r>
              <a:rPr lang="en-US" dirty="0">
                <a:hlinkClick r:id="rId5"/>
              </a:rPr>
              <a:t>http://msdn.microsoft.com/en-us/library/ms178144.aspx</a:t>
            </a:r>
            <a:endParaRPr lang="en-US" dirty="0"/>
          </a:p>
          <a:p>
            <a:r>
              <a:rPr lang="en-US" i="1" dirty="0"/>
              <a:t>Recommendations and guidelines for the "max degree of parallelism" configuration option in SQL Server</a:t>
            </a:r>
          </a:p>
          <a:p>
            <a:r>
              <a:rPr lang="en-US" dirty="0">
                <a:hlinkClick r:id="rId6"/>
              </a:rPr>
              <a:t>http://support.microsoft.com/kb/2806535</a:t>
            </a:r>
            <a:r>
              <a:rPr lang="en-US" dirty="0"/>
              <a:t> </a:t>
            </a:r>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3119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r>
              <a:rPr lang="en-US" dirty="0"/>
              <a:t>:</a:t>
            </a:r>
          </a:p>
          <a:p>
            <a:pPr>
              <a:spcAft>
                <a:spcPts val="600"/>
              </a:spcAft>
            </a:pPr>
            <a:r>
              <a:rPr lang="en-US" dirty="0"/>
              <a:t>One major problem with the symmetric multiprocessing (SMP) architecture in high CPU count systems is the contention on the system bus, sometimes referred to as the </a:t>
            </a:r>
            <a:r>
              <a:rPr lang="en-US" i="1" dirty="0"/>
              <a:t>memory front </a:t>
            </a:r>
            <a:r>
              <a:rPr lang="en-US" dirty="0"/>
              <a:t>or </a:t>
            </a:r>
            <a:r>
              <a:rPr lang="en-US" i="1" dirty="0"/>
              <a:t>front-side bus</a:t>
            </a:r>
            <a:r>
              <a:rPr lang="en-US" dirty="0"/>
              <a:t>. This is because with SMP, all CPUs use the same bus to access memory. The more CPUs that use the bus, the more the contention. Increasing the speed of the system bus has only somewhat alleviated the problem. NUMA was designed to bypass the single bus architecture. </a:t>
            </a:r>
          </a:p>
          <a:p>
            <a:pPr>
              <a:spcAft>
                <a:spcPts val="600"/>
              </a:spcAft>
            </a:pPr>
            <a:r>
              <a:rPr lang="en-US" dirty="0"/>
              <a:t>NUMA architecture groups CPU and Memory into nodes. Nodes include their own CPUs and memory, and in some cases, their own I/O channels. Each node has its own system bus for the CPUs to reference the node memory. There are interconnects between the nodes to allow the memory to be referenced by other nodes. </a:t>
            </a:r>
          </a:p>
          <a:p>
            <a:pPr>
              <a:spcAft>
                <a:spcPts val="600"/>
              </a:spcAft>
            </a:pPr>
            <a:r>
              <a:rPr lang="en-US" dirty="0"/>
              <a:t>Memory local to a node is called local memory. Memory located in another node is referred as foreign or remote memory. Access to foreign memory is often more expensive in time than accessing local memory. The cost of local memory access over the cost of foreign memory access is called the </a:t>
            </a:r>
            <a:r>
              <a:rPr lang="en-US" b="1" dirty="0"/>
              <a:t>NUMA ratio</a:t>
            </a:r>
            <a:r>
              <a:rPr lang="en-US" dirty="0"/>
              <a:t>. A higher NUMA ratio implies a higher performance impact.</a:t>
            </a:r>
          </a:p>
          <a:p>
            <a:pPr>
              <a:spcAft>
                <a:spcPts val="600"/>
              </a:spcAft>
            </a:pPr>
            <a:r>
              <a:rPr lang="en-US" dirty="0"/>
              <a:t>Because foreign memory access is slower than accessing memory local to the node, it is important for resource-intensive applications to be NUMA aware. Relying heavily on foreign memory access will make an application run noticeably slower on NUMA hardware. SQL Server is fully NUMA-aware.</a:t>
            </a:r>
          </a:p>
          <a:p>
            <a:pPr>
              <a:spcAft>
                <a:spcPts val="600"/>
              </a:spcAft>
            </a:pPr>
            <a:r>
              <a:rPr lang="en-US" dirty="0"/>
              <a:t>Currently, most servers on the market have a NUMA hardware configuration. Typically, each socket represents a NUMA node, although some of the newer hardware hosts 2 nodes per socket.</a:t>
            </a:r>
          </a:p>
          <a:p>
            <a:pPr>
              <a:spcAft>
                <a:spcPts val="600"/>
              </a:spcAft>
            </a:pPr>
            <a:r>
              <a:rPr lang="en-US" dirty="0"/>
              <a:t>You can detect if your SQL Server is running on NUMA hardware by examining the startup messages in the SQL Server error log. You will see messages similar to the following:</a:t>
            </a:r>
          </a:p>
          <a:p>
            <a:pPr>
              <a:spcAft>
                <a:spcPts val="600"/>
              </a:spcAft>
            </a:pPr>
            <a:r>
              <a:rPr lang="en-US" i="1" dirty="0"/>
              <a:t>Node configuration: node 0: CPU mask: 0x000000000000000f:0 Active CPU mask: 0x000000000000000f:0. This message provides a description of the NUMA configuration for this computer. This is an informational message only. No user action is required.</a:t>
            </a:r>
          </a:p>
          <a:p>
            <a:r>
              <a:rPr lang="en-US" dirty="0"/>
              <a:t>If there are more than just a single message for node 0, the hardware has a NUMA configuration.</a:t>
            </a:r>
          </a:p>
          <a:p>
            <a:endParaRPr lang="en-US" dirty="0"/>
          </a:p>
          <a:p>
            <a:r>
              <a:rPr lang="en-US" b="1" dirty="0"/>
              <a:t>Additional Reading</a:t>
            </a:r>
            <a:r>
              <a:rPr lang="en-US" dirty="0"/>
              <a:t>:</a:t>
            </a:r>
            <a:br>
              <a:rPr lang="en-US" dirty="0"/>
            </a:br>
            <a:r>
              <a:rPr lang="en-US" i="1" dirty="0"/>
              <a:t>NUMA Support</a:t>
            </a:r>
          </a:p>
          <a:p>
            <a:r>
              <a:rPr lang="en-US" dirty="0">
                <a:hlinkClick r:id="rId4"/>
              </a:rPr>
              <a:t>https://techcommunity.microsoft.com/t5/sql-server-support/sql-server-clarifying-the-numa-configuration-information/ba-p/316753</a:t>
            </a:r>
            <a:endParaRPr lang="en-US" i="1" dirty="0"/>
          </a:p>
          <a:p>
            <a:r>
              <a:rPr lang="en-US" i="1" dirty="0"/>
              <a:t>Understanding Non-uniform Memory Access</a:t>
            </a:r>
          </a:p>
          <a:p>
            <a:r>
              <a:rPr lang="en-US" dirty="0">
                <a:hlinkClick r:id="rId5"/>
              </a:rPr>
              <a:t>https://docs.microsoft.com/en-us/previous-versions/sql/sql-server-2008-r2/ms178144(v=sql.105)</a:t>
            </a:r>
            <a:endParaRPr lang="en-US" dirty="0"/>
          </a:p>
          <a:p>
            <a:r>
              <a:rPr lang="en-US" i="1" dirty="0"/>
              <a:t>Recommendations and guidelines for the "max degree of parallelism" configuration option in SQL Server</a:t>
            </a:r>
          </a:p>
          <a:p>
            <a:r>
              <a:rPr lang="en-US" dirty="0">
                <a:hlinkClick r:id="rId6"/>
              </a:rPr>
              <a:t>https://support.microsoft.com/en-us/help/2806535/recommendations-and-guidelines-for-the-max-degree-of-parallelism-confi</a:t>
            </a:r>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75927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Affinity Mask</a:t>
            </a:r>
          </a:p>
          <a:p>
            <a:r>
              <a:rPr lang="en-US" sz="1000" b="0" dirty="0"/>
              <a:t>The</a:t>
            </a:r>
            <a:r>
              <a:rPr lang="en-US" sz="1000" b="0" baseline="0" dirty="0"/>
              <a:t> affinity mask settings on most servers will be set to </a:t>
            </a:r>
            <a:r>
              <a:rPr lang="en-US" sz="1000" b="1" baseline="0" dirty="0"/>
              <a:t>0, </a:t>
            </a:r>
            <a:r>
              <a:rPr lang="en-US" sz="1000" b="0" baseline="0" dirty="0"/>
              <a:t>which allowed SQL Server to use all available CPUs on the server as and when needed. In some scenarios where you may not be running a dedicated server, you may want to split workloads to different sets of CPU</a:t>
            </a:r>
            <a:r>
              <a:rPr lang="en-US" sz="1000" dirty="0"/>
              <a:t>s</a:t>
            </a:r>
            <a:r>
              <a:rPr lang="en-US" sz="1000" b="0" baseline="0" dirty="0"/>
              <a:t>. For instance, if you have two SQL Server instances on a single machine, you may benefit from more predictable performance if each instance ran on its own subset of CPUs. As with all these configurations, </a:t>
            </a:r>
            <a:r>
              <a:rPr lang="en-US" sz="1000" dirty="0"/>
              <a:t>a good test plan is necessary to </a:t>
            </a:r>
            <a:r>
              <a:rPr lang="en-US" sz="1000" b="0" baseline="0" dirty="0"/>
              <a:t>know what is best for your environment.</a:t>
            </a:r>
          </a:p>
          <a:p>
            <a:endParaRPr lang="en-US" sz="1000" b="0" baseline="0" dirty="0"/>
          </a:p>
          <a:p>
            <a:r>
              <a:rPr lang="en-US" sz="1000" b="1" u="sng" baseline="0" dirty="0"/>
              <a:t>References:</a:t>
            </a:r>
          </a:p>
          <a:p>
            <a:pPr marL="171450" indent="-171450">
              <a:buFont typeface="Arial" panose="020B0604020202020204" pitchFamily="34" charset="0"/>
              <a:buChar char="•"/>
            </a:pPr>
            <a:r>
              <a:rPr lang="en-US" sz="1000" b="0" baseline="0" dirty="0"/>
              <a:t>affinity mask Server Configuration Option - htt</a:t>
            </a:r>
            <a:r>
              <a:rPr lang="en-US" sz="1000" b="0" u="sng" baseline="0" dirty="0"/>
              <a:t>ps://docs.microsoft.com/en-us/sql/database-engine/configure-windows/affinity-mask-server-configuration-option?view=sql-server-ver15</a:t>
            </a:r>
          </a:p>
          <a:p>
            <a:endParaRPr lang="en-US" sz="1000" b="0" baseline="0" dirty="0"/>
          </a:p>
          <a:p>
            <a:r>
              <a:rPr lang="en-US" sz="1000" b="1" baseline="0" dirty="0"/>
              <a:t>Cost Threshold for Parallelism</a:t>
            </a:r>
          </a:p>
          <a:p>
            <a:r>
              <a:rPr lang="en-US" sz="1000" b="0" baseline="0" dirty="0"/>
              <a:t>SQL Server uses the cost threshold for parallelism as the minimum cost to consider parallel plans. SQL Server tries to assign a cost value to each query plan as it tries to find the best plan for a given query. If the cost is below the Cost Threshold for Parallelism, parallel plans will not be looked at. Adjusting this threshold could result in more or less parallel plans and this can have a significant impact on performance. Generally, leaving this as the default is recommended, unless you have noticed an issue with the number of parallel plans being used by SQL Server for your workload.</a:t>
            </a:r>
          </a:p>
          <a:p>
            <a:pPr marL="0" marR="0" lvl="0" indent="0" algn="l" defTabSz="914400" rtl="0" eaLnBrk="1" fontAlgn="auto" latinLnBrk="0" hangingPunct="1">
              <a:lnSpc>
                <a:spcPct val="90000"/>
              </a:lnSpc>
              <a:spcBef>
                <a:spcPts val="333"/>
              </a:spcBef>
              <a:spcAft>
                <a:spcPts val="0"/>
              </a:spcAft>
              <a:buClrTx/>
              <a:buSzTx/>
              <a:buFontTx/>
              <a:buNone/>
              <a:tabLst/>
              <a:defRPr/>
            </a:pPr>
            <a:br>
              <a:rPr lang="en-US" sz="1000" b="0" baseline="0" dirty="0"/>
            </a:br>
            <a:r>
              <a:rPr lang="en-US" sz="1000" b="1" u="sng" baseline="0" dirty="0"/>
              <a:t>References:</a:t>
            </a:r>
          </a:p>
          <a:p>
            <a:pPr marL="171450" indent="-171450">
              <a:buFont typeface="Arial" panose="020B0604020202020204" pitchFamily="34" charset="0"/>
              <a:buChar char="•"/>
            </a:pPr>
            <a:r>
              <a:rPr lang="en-US" sz="1000" b="0" baseline="0" dirty="0"/>
              <a:t>Configure the cost threshold for parallelism Server Configuration Option - https://docs.microsoft.com/en-us/sql/database-engine/configure-windows/configure-the-cost-threshold-for-parallelism-server-configuration-option?view=sql-server-ver15</a:t>
            </a:r>
          </a:p>
          <a:p>
            <a:endParaRPr lang="en-US" sz="1000" b="0" baseline="0" dirty="0"/>
          </a:p>
          <a:p>
            <a:r>
              <a:rPr lang="en-US" sz="1000" b="1" baseline="0" dirty="0"/>
              <a:t>Max Worker Threads</a:t>
            </a:r>
          </a:p>
          <a:p>
            <a:r>
              <a:rPr lang="en-US" sz="1000" b="0" baseline="0" dirty="0"/>
              <a:t>This determines the number of worker threads SQL Server can use. By default, it is set to 0, meaning that SQL Server will decide the best number based on the number of CPU</a:t>
            </a:r>
            <a:r>
              <a:rPr lang="en-US" sz="1000" dirty="0"/>
              <a:t>s</a:t>
            </a:r>
            <a:r>
              <a:rPr lang="en-US" sz="1000" b="0" baseline="0" dirty="0"/>
              <a:t> on the server and the CPU architecture. As with most settings, this should rarely, if ever, be changed.   </a:t>
            </a:r>
          </a:p>
          <a:p>
            <a:endParaRPr lang="en-US" sz="1000" b="0" baseline="0"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sz="1000" b="1" u="sng" baseline="0" dirty="0"/>
              <a:t>References:</a:t>
            </a:r>
          </a:p>
          <a:p>
            <a:pPr marL="171450" indent="-171450">
              <a:buFont typeface="Arial" panose="020B0604020202020204" pitchFamily="34" charset="0"/>
              <a:buChar char="•"/>
            </a:pPr>
            <a:r>
              <a:rPr lang="en-US" sz="1000" b="0" dirty="0"/>
              <a:t>Configure the max worker threads Server Configuration Option - </a:t>
            </a:r>
            <a:r>
              <a:rPr lang="en-US" sz="1000" b="0" u="sng" dirty="0"/>
              <a:t>https://docs.microsoft.com/en-us/sql/database-engine/configure-windows/configure-the-max-worker-threads-server-configuration-option?view=sql-server-ver15</a:t>
            </a:r>
          </a:p>
          <a:p>
            <a:pPr marL="171450" indent="-171450">
              <a:buFont typeface="Arial" panose="020B0604020202020204" pitchFamily="34" charset="0"/>
              <a:buChar char="•"/>
            </a:pPr>
            <a:r>
              <a:rPr lang="en-US" sz="1000" b="0" dirty="0"/>
              <a:t>How to determine proper SQL Server configuration settings - </a:t>
            </a:r>
            <a:r>
              <a:rPr lang="en-US" sz="1000" b="0" u="sng" dirty="0"/>
              <a:t>https://support.microsoft.com/en-us/help/319942/how-to-determine-proper-sql-server-configuration-settings</a:t>
            </a:r>
          </a:p>
          <a:p>
            <a:endParaRPr lang="en-US" sz="1000"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20476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mn-lt"/>
              </a:rPr>
              <a:t>The Microsoft SQL Server max degree of parallelism (MAXDOP) configuration option controls the number of processors that are used for the execution of a query in a parallel plan. This option determines the number of threads that are used for the query plan operators that perform the work in parallel. Depending on whether SQL Server is set up on a symmetric multiprocessing (SMP) computer, a non-uniform memory access (NUMA) computer, or hyperthreading-enabled processors, you have to configure the max degree of parallelism option appropriately. This article discusses the general guidelines that you can use to configure the max degree of parallelism option for SQL Server when you use the </a:t>
            </a:r>
            <a:r>
              <a:rPr lang="en-US" sz="1000" b="0" dirty="0" err="1">
                <a:latin typeface="+mn-lt"/>
              </a:rPr>
              <a:t>sp_configure</a:t>
            </a:r>
            <a:r>
              <a:rPr lang="en-US" sz="1000" b="0" dirty="0">
                <a:latin typeface="+mn-lt"/>
              </a:rPr>
              <a:t> system stored procedure.</a:t>
            </a:r>
          </a:p>
          <a:p>
            <a:endParaRPr lang="en-US" sz="1000" b="0" dirty="0">
              <a:latin typeface="+mn-lt"/>
            </a:endParaRPr>
          </a:p>
          <a:p>
            <a:r>
              <a:rPr lang="en-US" sz="1000" b="0" dirty="0">
                <a:latin typeface="+mn-lt"/>
              </a:rPr>
              <a:t>The OPTION (MAXDOP) Transact-SQL query hints can override the max degree of parallelism option in the </a:t>
            </a:r>
            <a:r>
              <a:rPr lang="en-US" sz="1000" b="0" dirty="0" err="1">
                <a:latin typeface="+mn-lt"/>
              </a:rPr>
              <a:t>sp_configure</a:t>
            </a:r>
            <a:r>
              <a:rPr lang="en-US" sz="1000" b="0" dirty="0">
                <a:latin typeface="+mn-lt"/>
              </a:rPr>
              <a:t> value if the query specifies this option. In SQL Server 2008 and later versions, if the MAXDOP value exceeds the value that was configured by using the Resource Governor, the database engine uses the Resource Governor MAXDOP value. All semantic rules that are used with the max degree of parallelism option are applicable when you use the MAXDOP query hint. The other two options that can override or affect the MAXDOP setting are as follows:  </a:t>
            </a:r>
          </a:p>
          <a:p>
            <a:pPr marL="171450" indent="-171450">
              <a:buFont typeface="Arial" panose="020B0604020202020204" pitchFamily="34" charset="0"/>
              <a:buChar char="•"/>
            </a:pPr>
            <a:r>
              <a:rPr lang="en-US" sz="1000" b="0" dirty="0">
                <a:latin typeface="+mn-lt"/>
              </a:rPr>
              <a:t>Soft NUMA</a:t>
            </a:r>
          </a:p>
          <a:p>
            <a:pPr marL="171450" indent="-171450">
              <a:buFont typeface="Arial" panose="020B0604020202020204" pitchFamily="34" charset="0"/>
              <a:buChar char="•"/>
            </a:pPr>
            <a:r>
              <a:rPr lang="en-US" sz="1000" b="0" dirty="0">
                <a:latin typeface="+mn-lt"/>
              </a:rPr>
              <a:t>Parallel index operations</a:t>
            </a:r>
          </a:p>
          <a:p>
            <a:r>
              <a:rPr lang="en-US" sz="1000" b="0" dirty="0">
                <a:latin typeface="+mn-lt"/>
              </a:rPr>
              <a:t>The max degree of parallelism configuration option does not limit the number of processors that SQL Server uses. To configure the number of processors that SQL Server uses, use the affinity mask configuration option.</a:t>
            </a:r>
          </a:p>
          <a:p>
            <a:r>
              <a:rPr lang="en-US" sz="1000" b="0" dirty="0">
                <a:latin typeface="+mn-lt"/>
              </a:rPr>
              <a:t>The MAXDOP setting applies to each operator of the plan (e.g. Clustered Index Scan). Each step will use one CPU or the number of CPUs that is specified by MAXDOP and never anything in between. If multiple operators of a plan execute concurrently in parallel, the total number of threads that are used by the query may exceed the MAXDOP setting specified. </a:t>
            </a:r>
          </a:p>
          <a:p>
            <a:endParaRPr lang="en-US" sz="1000" b="0" dirty="0">
              <a:latin typeface="+mn-lt"/>
            </a:endParaRPr>
          </a:p>
          <a:p>
            <a:r>
              <a:rPr lang="en-US" sz="1000" b="0" dirty="0">
                <a:latin typeface="+mn-lt"/>
              </a:rPr>
              <a:t>Starting with SQL Server 2016 (13.x), during service startup if the Database Engine detects more than eight physical cores per NUMA node or socket at startup, soft-NUMA nodes are created automatically by default. The Database Engine takes care of placing logical processors from the same physical core into different soft-NUMA nodes. The recommendations in the table below are aimed at keeping all the worker threads of a parallel query within the same soft-NUMA node. This will improve the performance of the queries and distribution of worker threads across the NUMA nodes for the workload. </a:t>
            </a:r>
          </a:p>
          <a:p>
            <a:endParaRPr lang="en-US" sz="1000" b="0" dirty="0">
              <a:latin typeface="+mn-lt"/>
            </a:endParaRPr>
          </a:p>
          <a:p>
            <a:r>
              <a:rPr lang="en-US" sz="1000" b="0" dirty="0">
                <a:latin typeface="+mn-lt"/>
              </a:rPr>
              <a:t>The maximum value of 8 that is mentioned in these guidelines is applicable for typical SQL Server activity and the overhead for the exchange operators that are used in parallel query plans. You can vary this maximum value, depending on your specific application patterns and the concurrent activity on the instance of SQL Server. For example, consider the following situations:</a:t>
            </a:r>
          </a:p>
          <a:p>
            <a:pPr marL="171450" indent="-171450">
              <a:buFont typeface="Arial" panose="020B0604020202020204" pitchFamily="34" charset="0"/>
              <a:buChar char="•"/>
            </a:pPr>
            <a:r>
              <a:rPr lang="en-US" sz="1000" b="0" dirty="0">
                <a:latin typeface="+mn-lt"/>
              </a:rPr>
              <a:t>If you have very small number of queries that are executing at the same time compared with the number of processors, you can set the MAXDOP value to a larger value. For example, you can set the MAXDOP value to 16.</a:t>
            </a:r>
          </a:p>
          <a:p>
            <a:pPr marL="171450" indent="-171450">
              <a:buFont typeface="Arial" panose="020B0604020202020204" pitchFamily="34" charset="0"/>
              <a:buChar char="•"/>
            </a:pPr>
            <a:r>
              <a:rPr lang="en-US" sz="1000" b="0" dirty="0">
                <a:latin typeface="+mn-lt"/>
              </a:rPr>
              <a:t>If you a have very large number of queries that are executing at the same time compared with the number of processors, you can set the MAXDOP value to a smaller value. For example, you can set the MAXDOP value to 4. </a:t>
            </a:r>
          </a:p>
          <a:p>
            <a:endParaRPr lang="en-US" sz="1000" b="1" dirty="0">
              <a:latin typeface="+mn-lt"/>
            </a:endParaRPr>
          </a:p>
          <a:p>
            <a:r>
              <a:rPr lang="en-US" sz="1000" b="1" dirty="0">
                <a:latin typeface="+mn-lt"/>
              </a:rPr>
              <a:t>Note:</a:t>
            </a:r>
            <a:r>
              <a:rPr lang="en-US" sz="1000" b="0" dirty="0">
                <a:latin typeface="+mn-lt"/>
              </a:rPr>
              <a:t> Any value that you consider using should be thoroughly tested against the specific application activity or pattern of queries before you implement that value on a production server. </a:t>
            </a:r>
          </a:p>
          <a:p>
            <a:endParaRPr lang="en-US" sz="1000" dirty="0">
              <a:latin typeface="+mn-lt"/>
            </a:endParaRPr>
          </a:p>
          <a:p>
            <a:r>
              <a:rPr lang="en-US" sz="1000" b="1" u="sng" dirty="0">
                <a:latin typeface="+mn-lt"/>
              </a:rPr>
              <a:t>References:</a:t>
            </a:r>
          </a:p>
          <a:p>
            <a:pPr marL="171450" indent="-171450">
              <a:buFont typeface="Arial" pitchFamily="34" charset="0"/>
              <a:buChar char="•"/>
            </a:pPr>
            <a:r>
              <a:rPr lang="en-US" sz="1000" b="0" kern="1200" dirty="0">
                <a:solidFill>
                  <a:schemeClr val="tx1"/>
                </a:solidFill>
                <a:effectLst/>
                <a:latin typeface="+mn-lt"/>
                <a:ea typeface="+mn-ea"/>
                <a:cs typeface="+mn-cs"/>
              </a:rPr>
              <a:t>Recommendations and guidelines for the "max degree of parallelism" configuration option in SQL Server - </a:t>
            </a:r>
            <a:r>
              <a:rPr lang="en-US" sz="1000" dirty="0">
                <a:hlinkClick r:id="rId3"/>
              </a:rPr>
              <a:t>https://support.microsoft.com/en-us/help/2806535/recommendations-and-guidelines-for-the-max-degree-of-parallelism-confi</a:t>
            </a:r>
            <a:endParaRPr lang="en-US" sz="1000" dirty="0"/>
          </a:p>
          <a:p>
            <a:pPr marL="171450" indent="-171450">
              <a:buFont typeface="Arial" pitchFamily="34" charset="0"/>
              <a:buChar char="•"/>
            </a:pPr>
            <a:r>
              <a:rPr lang="en-US" sz="1000" dirty="0"/>
              <a:t>Configure the “max degree of parallelism”: </a:t>
            </a:r>
            <a:r>
              <a:rPr lang="en-US" sz="1000" dirty="0">
                <a:hlinkClick r:id="rId3"/>
              </a:rPr>
              <a:t>https://support.microsoft.com/en-us/help/2806535/recommendations-and-guidelines-for-the-max-degree-of-parallelism-confi</a:t>
            </a:r>
            <a:endParaRPr lang="en-US" sz="1000" dirty="0"/>
          </a:p>
          <a:p>
            <a:pPr marL="171450" indent="-171450">
              <a:buFont typeface="Arial" pitchFamily="34" charset="0"/>
              <a:buChar char="•"/>
            </a:pPr>
            <a:r>
              <a:rPr lang="en-US" sz="1000" b="0" dirty="0">
                <a:effectLst/>
                <a:latin typeface="+mn-lt"/>
              </a:rPr>
              <a:t>Understanding and Controlling Parallel Query Processing in SQL Server - </a:t>
            </a:r>
            <a:r>
              <a:rPr lang="en-US" sz="1000" b="0" u="sng" dirty="0">
                <a:effectLst/>
                <a:latin typeface="+mn-lt"/>
              </a:rPr>
              <a:t>http://msdn.microsoft.com/en-us/library/gg415714.aspx</a:t>
            </a:r>
          </a:p>
          <a:p>
            <a:endParaRPr lang="en-US" sz="1000" dirty="0">
              <a:latin typeface="+mn-lt"/>
            </a:endParaRPr>
          </a:p>
          <a:p>
            <a:endParaRPr lang="en-US" sz="1000" dirty="0">
              <a:latin typeface="+mn-lt"/>
            </a:endParaRP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3688433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a:t>In SQL Server 2012, the </a:t>
            </a:r>
            <a:r>
              <a:rPr lang="en-US" b="1"/>
              <a:t>max server memory</a:t>
            </a:r>
            <a:r>
              <a:rPr lang="en-US"/>
              <a:t> setting now controls all memory allocations  that were previously made through the single_page_allocator AND multi_page_allocator. While SQL CLR memory allocations come directly from VAS via VirtualAlloc, they are accounted for by the memory manager and thus are controlled by </a:t>
            </a:r>
            <a:r>
              <a:rPr lang="en-US" b="1"/>
              <a:t>max server memory</a:t>
            </a:r>
            <a:r>
              <a:rPr lang="en-US"/>
              <a:t>.  As a result, SQL Server 2012 </a:t>
            </a:r>
            <a:r>
              <a:rPr lang="en-US" b="1"/>
              <a:t>max server memory</a:t>
            </a:r>
            <a:r>
              <a:rPr lang="en-US"/>
              <a:t> configuration excludes </a:t>
            </a:r>
            <a:r>
              <a:rPr lang="en-US" b="1"/>
              <a:t>only</a:t>
            </a:r>
            <a:r>
              <a:rPr lang="en-US"/>
              <a:t> the following allocations:</a:t>
            </a:r>
          </a:p>
          <a:p>
            <a:pPr marL="628650" lvl="1" indent="-171450">
              <a:spcAft>
                <a:spcPts val="600"/>
              </a:spcAft>
              <a:buFont typeface="Arial" pitchFamily="34" charset="0"/>
              <a:buChar char="•"/>
            </a:pPr>
            <a:r>
              <a:rPr lang="en-US"/>
              <a:t>Memory allocations for thread stacks within the SQL Server process.</a:t>
            </a:r>
          </a:p>
          <a:p>
            <a:pPr marL="628650" lvl="1" indent="-171450">
              <a:spcAft>
                <a:spcPts val="600"/>
              </a:spcAft>
              <a:buFont typeface="Arial" pitchFamily="34" charset="0"/>
              <a:buChar char="•"/>
            </a:pPr>
            <a:r>
              <a:rPr lang="en-US"/>
              <a:t>Memory allocation requests made directly to Windows. Examples: Allocations from extended stored procedure DLLs, objects created using OLE Automation procedures (sp_OA calls), and allocations from linked server providers</a:t>
            </a:r>
          </a:p>
          <a:p>
            <a:pPr>
              <a:spcAft>
                <a:spcPts val="600"/>
              </a:spcAft>
            </a:pPr>
            <a:r>
              <a:rPr lang="en-US"/>
              <a:t>The amount of memory that is not controlled by </a:t>
            </a:r>
            <a:r>
              <a:rPr lang="en-US" b="1"/>
              <a:t>max server memory</a:t>
            </a:r>
            <a:r>
              <a:rPr lang="en-US"/>
              <a:t> will vary greatly from environment to environment.  It will depend on the hardware in use, the number of worker threads, the use of any third-party DLLs, and so on.  As an example, on the x64 platform, each thread has a 2 megabytes (MB) stack size.  The default maximum number of worker threads can be calculated by using the following formula:</a:t>
            </a:r>
          </a:p>
          <a:p>
            <a:pPr>
              <a:spcAft>
                <a:spcPts val="600"/>
              </a:spcAft>
            </a:pPr>
            <a:r>
              <a:rPr lang="en-US"/>
              <a:t>Maximum worker threads = (512+ (&lt;# of processors&gt; -4) * 16)</a:t>
            </a:r>
          </a:p>
          <a:p>
            <a:pPr>
              <a:spcAft>
                <a:spcPts val="600"/>
              </a:spcAft>
            </a:pPr>
            <a:r>
              <a:rPr lang="en-US"/>
              <a:t>Therefore, on a system with 16 cores, the maximum number of worker threads will be 704.  Multiply that by 2 MB per thread and you end up with 1,408 MB of memory for just the thread stacks in addition to what is being used by the memory manager.  This should be kept in mind when estimating SQL Server memory usage for a particular instance and considered when configuring </a:t>
            </a:r>
            <a:r>
              <a:rPr lang="en-US" b="1"/>
              <a:t>max server memory</a:t>
            </a:r>
            <a:r>
              <a:rPr lang="en-US"/>
              <a:t>.</a:t>
            </a:r>
          </a:p>
          <a:p>
            <a:r>
              <a:rPr lang="en-US" b="1"/>
              <a:t>Additional Reading</a:t>
            </a:r>
            <a:r>
              <a:rPr lang="en-US"/>
              <a:t>:</a:t>
            </a:r>
          </a:p>
          <a:p>
            <a:r>
              <a:rPr lang="en-US" i="1"/>
              <a:t>Memory configuration and sizing considerations in SQL Server 2012</a:t>
            </a:r>
          </a:p>
          <a:p>
            <a:r>
              <a:rPr lang="en-US">
                <a:hlinkClick r:id="rId4"/>
              </a:rPr>
              <a:t>http://support.microsoft.com/kb/2663912</a:t>
            </a:r>
            <a:endParaRPr lang="en-US"/>
          </a:p>
          <a:p>
            <a:endParaRPr lang="en-US"/>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Rectangular Callout 8"/>
          <p:cNvSpPr/>
          <p:nvPr/>
        </p:nvSpPr>
        <p:spPr>
          <a:xfrm>
            <a:off x="-1992995" y="3763828"/>
            <a:ext cx="2373995" cy="1159144"/>
          </a:xfrm>
          <a:prstGeom prst="wedgeRectCallout">
            <a:avLst>
              <a:gd name="adj1" fmla="val 151245"/>
              <a:gd name="adj2" fmla="val 8460"/>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Is there a reason why this AND is all caps? Unless you are referring to the Boolean operator, please change to lower case</a:t>
            </a:r>
          </a:p>
        </p:txBody>
      </p:sp>
      <p:sp>
        <p:nvSpPr>
          <p:cNvPr id="10" name="Rectangular Callout 9"/>
          <p:cNvSpPr/>
          <p:nvPr/>
        </p:nvSpPr>
        <p:spPr>
          <a:xfrm>
            <a:off x="-1992996" y="5002306"/>
            <a:ext cx="2373995" cy="712694"/>
          </a:xfrm>
          <a:prstGeom prst="wedgeRectCallout">
            <a:avLst>
              <a:gd name="adj1" fmla="val 96616"/>
              <a:gd name="adj2" fmla="val -8590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Please define VAS</a:t>
            </a:r>
          </a:p>
        </p:txBody>
      </p:sp>
      <p:sp>
        <p:nvSpPr>
          <p:cNvPr id="11" name="Slide Number Placeholder 10"/>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748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a:spcAft>
                <a:spcPts val="600"/>
              </a:spcAft>
            </a:pPr>
            <a:r>
              <a:rPr lang="en-US" dirty="0"/>
              <a:t>Low memory conditions are typically related to one of the following issues: </a:t>
            </a:r>
          </a:p>
          <a:p>
            <a:pPr marL="171450" indent="-171450">
              <a:spcAft>
                <a:spcPts val="600"/>
              </a:spcAft>
              <a:buFont typeface="Arial" pitchFamily="34" charset="0"/>
              <a:buChar char="•"/>
            </a:pPr>
            <a:r>
              <a:rPr lang="en-US" b="1" dirty="0"/>
              <a:t>Buffer pool</a:t>
            </a:r>
            <a:r>
              <a:rPr lang="en-US" dirty="0"/>
              <a:t>. The database caching mechanism must grow the buffer pool to improve the response time, but there is no memory remaining to do this. </a:t>
            </a:r>
          </a:p>
          <a:p>
            <a:pPr marL="171450" indent="-171450">
              <a:spcAft>
                <a:spcPts val="600"/>
              </a:spcAft>
              <a:buFont typeface="Arial" pitchFamily="34" charset="0"/>
              <a:buChar char="•"/>
            </a:pPr>
            <a:r>
              <a:rPr lang="en-US" b="1" dirty="0"/>
              <a:t>VAS</a:t>
            </a:r>
            <a:r>
              <a:rPr lang="en-US" dirty="0"/>
              <a:t>. Different components fail when trying to use memory because there is no VAS available. </a:t>
            </a:r>
          </a:p>
          <a:p>
            <a:pPr marL="171450" indent="-171450">
              <a:spcAft>
                <a:spcPts val="600"/>
              </a:spcAft>
              <a:buFont typeface="Arial" pitchFamily="34" charset="0"/>
              <a:buChar char="•"/>
            </a:pPr>
            <a:r>
              <a:rPr lang="en-US" b="1" dirty="0"/>
              <a:t>Windows memory manager</a:t>
            </a:r>
            <a:r>
              <a:rPr lang="en-US" dirty="0"/>
              <a:t>. The operating system is starting the trimming process to meet the needs of a process that is requesting memory. At this moment, SQL Server needs to discard memory to prevent it from being paged out to disk. </a:t>
            </a:r>
          </a:p>
          <a:p>
            <a:r>
              <a:rPr lang="en-US" dirty="0"/>
              <a:t>The Resource Monitor works in conjunction with the Windows Memory Manager and the SQL Server Memory Manager to monitor the availability of virtual and physical memory, internal cache memory targets, and the Resource Governor Pool limits. When a low memory condition is detected, notifications are passed to memory clerks who attempt to free the memory, if possible, from the various SQL Server components. Each clerk responds to the notifications in different ways depending on the component that implements the clerk. For example, the buffer pool trims memory by activating the Lazy Writer thread, while the CLR clerk may initiate Garbage Collection, and so on.</a:t>
            </a:r>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63957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3914775" y="73025"/>
            <a:ext cx="3289300" cy="1851025"/>
          </a:xfrm>
          <a:ln/>
        </p:spPr>
      </p:sp>
      <p:sp>
        <p:nvSpPr>
          <p:cNvPr id="57347" name="Notes Placeholder 2"/>
          <p:cNvSpPr>
            <a:spLocks noGrp="1"/>
          </p:cNvSpPr>
          <p:nvPr>
            <p:ph type="body" idx="1"/>
          </p:nvPr>
        </p:nvSpPr>
        <p:spPr>
          <a:xfrm>
            <a:off x="314325" y="2120900"/>
            <a:ext cx="6286500" cy="6907213"/>
          </a:xfrm>
          <a:noFill/>
          <a:ln/>
        </p:spPr>
        <p:txBody>
          <a:bodyPr/>
          <a:lstStyle/>
          <a:p>
            <a:r>
              <a:rPr lang="en-US" dirty="0">
                <a:latin typeface="Arial" charset="0"/>
                <a:cs typeface="Arial" charset="0"/>
              </a:rPr>
              <a:t>Discuss the effects that each of the transaction isolation levels has on data access. Be sure that students understand the READ COMMITTED isolation level, and that it is the default transaction isolation level. </a:t>
            </a:r>
          </a:p>
          <a:p>
            <a:endParaRPr lang="en-US" dirty="0">
              <a:latin typeface="Arial" charset="0"/>
              <a:cs typeface="Arial" charset="0"/>
            </a:endParaRPr>
          </a:p>
          <a:p>
            <a:r>
              <a:rPr lang="en-US" b="1" dirty="0">
                <a:latin typeface="Arial" charset="0"/>
                <a:cs typeface="Arial" charset="0"/>
              </a:rPr>
              <a:t>References:</a:t>
            </a:r>
          </a:p>
          <a:p>
            <a:r>
              <a:rPr lang="en-US" dirty="0">
                <a:latin typeface="Arial" charset="0"/>
                <a:cs typeface="Arial" charset="0"/>
              </a:rPr>
              <a:t>SET TRANSACTION ISOLATION LEVEL (Transact-SQL): </a:t>
            </a:r>
            <a:r>
              <a:rPr lang="en-US" sz="1000" b="0" i="0" u="none" strike="noStrike" kern="1200" dirty="0">
                <a:solidFill>
                  <a:schemeClr val="tx1"/>
                </a:solidFill>
                <a:effectLst/>
                <a:latin typeface="Arial" charset="0"/>
                <a:ea typeface="+mn-ea"/>
                <a:cs typeface="+mn-cs"/>
              </a:rPr>
              <a:t>http://go.microsoft.com/fwlink/?LinkID=233927</a:t>
            </a:r>
            <a:r>
              <a:rPr lang="en-US" dirty="0"/>
              <a:t> </a:t>
            </a:r>
            <a:endParaRPr lang="en-US" dirty="0">
              <a:latin typeface="Arial" charset="0"/>
              <a:cs typeface="Arial" charset="0"/>
            </a:endParaRPr>
          </a:p>
          <a:p>
            <a:r>
              <a:rPr lang="en-US" dirty="0">
                <a:latin typeface="Arial" charset="0"/>
                <a:cs typeface="Arial" charset="0"/>
              </a:rPr>
              <a:t>Transaction Isolation Levels: http://go.microsoft.com/fwlink/?LinkID=209385</a:t>
            </a:r>
          </a:p>
          <a:p>
            <a:endParaRPr lang="en-US" dirty="0">
              <a:latin typeface="Arial" charset="0"/>
              <a:cs typeface="Arial" charset="0"/>
            </a:endParaRPr>
          </a:p>
        </p:txBody>
      </p:sp>
      <p:sp>
        <p:nvSpPr>
          <p:cNvPr id="57350" name="Slide Number Placeholder 5"/>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88F4DD-F79D-42D0-BFBA-60BDCC1D0E65}"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Header Placeholder 3"/>
          <p:cNvSpPr>
            <a:spLocks noGrp="1"/>
          </p:cNvSpPr>
          <p:nvPr>
            <p:ph type="hdr" sz="quarter"/>
          </p:nvPr>
        </p:nvSpPr>
        <p:spPr>
          <a:xfrm>
            <a:off x="0" y="238125"/>
            <a:ext cx="3038475" cy="347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Module 13: </a:t>
            </a:r>
            <a:r>
              <a:rPr kumimoji="0" lang="en-AU" sz="1200" b="0" i="0" u="none" strike="noStrike" kern="1200" cap="none" spc="0" normalizeH="0" baseline="0" noProof="0" dirty="0">
                <a:ln>
                  <a:noFill/>
                </a:ln>
                <a:solidFill>
                  <a:prstClr val="black"/>
                </a:solidFill>
                <a:effectLst/>
                <a:uLnTx/>
                <a:uFillTx/>
                <a:latin typeface="Calibri"/>
                <a:ea typeface="+mn-ea"/>
                <a:cs typeface="+mn-cs"/>
              </a:rPr>
              <a:t>Creating Highly </a:t>
            </a:r>
            <a:r>
              <a:rPr kumimoji="0" lang="fr-FR" sz="1200" b="0" i="0" u="none" strike="noStrike" kern="1200" cap="none" spc="0" normalizeH="0" baseline="0" noProof="0" dirty="0">
                <a:ln>
                  <a:noFill/>
                </a:ln>
                <a:solidFill>
                  <a:prstClr val="black"/>
                </a:solidFill>
                <a:effectLst/>
                <a:uLnTx/>
                <a:uFillTx/>
                <a:latin typeface="Calibri"/>
                <a:ea typeface="+mn-ea"/>
                <a:cs typeface="+mn-cs"/>
              </a:rPr>
              <a:t>Concurrent SQL Server 2012 Applications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Date Placeholder 4"/>
          <p:cNvSpPr>
            <a:spLocks noGrp="1"/>
          </p:cNvSpPr>
          <p:nvPr>
            <p:ph type="dt" idx="1"/>
          </p:nvPr>
        </p:nvSpPr>
        <p:spPr>
          <a:xfrm>
            <a:off x="0" y="0"/>
            <a:ext cx="3038475" cy="222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Course 10776A</a:t>
            </a:r>
          </a:p>
        </p:txBody>
      </p:sp>
    </p:spTree>
    <p:extLst>
      <p:ext uri="{BB962C8B-B14F-4D97-AF65-F5344CB8AC3E}">
        <p14:creationId xmlns:p14="http://schemas.microsoft.com/office/powerpoint/2010/main" val="12304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Key Points:</a:t>
            </a:r>
            <a:endParaRPr lang="en-US" dirty="0"/>
          </a:p>
          <a:p>
            <a:r>
              <a:rPr lang="en-US" dirty="0"/>
              <a:t>The two core responsibilities of the SQLOS are Resource Management and Monitoring. All the information used to manage and monitor resources within the SQL Server process space is exposed to the DBA via Dynamic Management Views (DMVs). These views expose the memory structures used within the SQLOS to account for all the resources in use, thus giving the DBA complete knowledge of the state of the SQL Server process.</a:t>
            </a:r>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4826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438912" lvl="1" indent="-228600"/>
            <a:r>
              <a:rPr lang="en-US" dirty="0"/>
              <a:t>When</a:t>
            </a:r>
            <a:r>
              <a:rPr lang="en-US" baseline="0" dirty="0"/>
              <a:t> nonclustered indexes are used, SQL Server may choose to use a different access method. </a:t>
            </a:r>
          </a:p>
          <a:p>
            <a:pPr marL="438912" lvl="1" indent="-228600"/>
            <a:r>
              <a:rPr lang="en-US" baseline="0" dirty="0"/>
              <a:t>When the nonclustered index is sought or scanned, it</a:t>
            </a:r>
            <a:r>
              <a:rPr lang="en-US" dirty="0"/>
              <a:t> i</a:t>
            </a:r>
            <a:r>
              <a:rPr lang="en-US" baseline="0" dirty="0"/>
              <a:t>s doing so to support WHERE clauses and JOINs.</a:t>
            </a:r>
          </a:p>
          <a:p>
            <a:pPr marL="438912" lvl="1" indent="-228600"/>
            <a:r>
              <a:rPr lang="en-US" baseline="0" dirty="0"/>
              <a:t>However, the </a:t>
            </a:r>
            <a:r>
              <a:rPr lang="en-US" dirty="0"/>
              <a:t>nonclustered index </a:t>
            </a:r>
            <a:r>
              <a:rPr lang="en-US" baseline="0" dirty="0"/>
              <a:t>often cannot support the SELECT clause hence need to join with base table. </a:t>
            </a:r>
          </a:p>
          <a:p>
            <a:pPr marL="438912" lvl="1" indent="-228600"/>
            <a:r>
              <a:rPr lang="en-US" baseline="0" dirty="0"/>
              <a:t>To put it another way, it cannot ‘cover’ the query.  </a:t>
            </a:r>
          </a:p>
          <a:p>
            <a:r>
              <a:rPr lang="en-US" dirty="0"/>
              <a:t>=============</a:t>
            </a:r>
          </a:p>
          <a:p>
            <a:r>
              <a:rPr lang="en-US" b="1" dirty="0"/>
              <a:t>More Information</a:t>
            </a:r>
          </a:p>
          <a:p>
            <a:r>
              <a:rPr lang="en-US" dirty="0"/>
              <a:t>=============</a:t>
            </a:r>
          </a:p>
          <a:p>
            <a:endParaRPr lang="en-US" baseline="0" dirty="0"/>
          </a:p>
          <a:p>
            <a:pPr marL="171450" indent="-171450">
              <a:buFont typeface="Arial" panose="020B0604020202020204" pitchFamily="34" charset="0"/>
              <a:buChar char="•"/>
            </a:pPr>
            <a:r>
              <a:rPr lang="en-US" b="1" baseline="0" dirty="0"/>
              <a:t>To get the columns needed for the select clause, SQL Server needs to look up those additional columns using a Key Lookup, which reaches back to the clustered index or heap</a:t>
            </a:r>
            <a:r>
              <a:rPr lang="en-US" baseline="0" dirty="0"/>
              <a:t>. </a:t>
            </a:r>
          </a:p>
          <a:p>
            <a:pPr marL="171450" indent="-171450">
              <a:buFont typeface="Arial" panose="020B0604020202020204" pitchFamily="34" charset="0"/>
              <a:buChar char="•"/>
            </a:pPr>
            <a:r>
              <a:rPr lang="en-US" baseline="0" dirty="0"/>
              <a:t>This is possible because each row in the nonclustered index has not only the columns that were defined, but </a:t>
            </a:r>
            <a:r>
              <a:rPr lang="en-US" b="1" baseline="0" dirty="0"/>
              <a:t>also includes the clustering key or RID.  </a:t>
            </a:r>
          </a:p>
          <a:p>
            <a:pPr marL="171450" indent="-171450">
              <a:buFont typeface="Arial" panose="020B0604020202020204" pitchFamily="34" charset="0"/>
              <a:buChar char="•"/>
            </a:pPr>
            <a:r>
              <a:rPr lang="en-US" b="1" baseline="0" dirty="0"/>
              <a:t>When the </a:t>
            </a:r>
            <a:r>
              <a:rPr lang="en-US" b="1" dirty="0"/>
              <a:t>nonclustered index </a:t>
            </a:r>
            <a:r>
              <a:rPr lang="en-US" b="1" baseline="0" dirty="0"/>
              <a:t>seek/scan finds the rows that match the filter requested, it loops over each of the rows, gets the hidden key/RID, and gets the additional columns needed</a:t>
            </a:r>
            <a:r>
              <a:rPr lang="en-US" baseline="0" dirty="0"/>
              <a:t>.</a:t>
            </a:r>
          </a:p>
          <a:p>
            <a:pPr marL="171450" indent="-171450">
              <a:buFont typeface="Arial" panose="020B0604020202020204" pitchFamily="34" charset="0"/>
              <a:buChar char="•"/>
            </a:pPr>
            <a:r>
              <a:rPr lang="en-US" b="1" baseline="0" dirty="0"/>
              <a:t>Key lookups are costly. </a:t>
            </a:r>
            <a:r>
              <a:rPr lang="en-US" baseline="0" dirty="0"/>
              <a:t>In fact, they</a:t>
            </a:r>
            <a:r>
              <a:rPr lang="en-US" dirty="0"/>
              <a:t> a</a:t>
            </a:r>
            <a:r>
              <a:rPr lang="en-US" baseline="0" dirty="0"/>
              <a:t>re so costly that SQL Server frequently decides that the cost of a </a:t>
            </a:r>
            <a:r>
              <a:rPr lang="en-US" dirty="0"/>
              <a:t>nonclustered index </a:t>
            </a:r>
            <a:r>
              <a:rPr lang="en-US" baseline="0" dirty="0"/>
              <a:t>seek + lookup is higher than simply scanning the clustered index. </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b="1" dirty="0"/>
              <a:t>To improve Query performance </a:t>
            </a:r>
            <a:r>
              <a:rPr lang="en-US" dirty="0"/>
              <a:t>one must  remove the lookup from the Execution plan.</a:t>
            </a:r>
          </a:p>
          <a:p>
            <a:endParaRPr lang="en-US" baseline="0" dirty="0"/>
          </a:p>
          <a:p>
            <a:endParaRPr lang="en-US" baseline="0" dirty="0"/>
          </a:p>
          <a:p>
            <a:r>
              <a:rPr lang="en-US" b="1" u="sng" baseline="0" dirty="0"/>
              <a:t>The ‘tipping point’ that determines when SQL Server will scan is pretty low, and is typically 10%</a:t>
            </a:r>
            <a:r>
              <a:rPr lang="en-US" b="0" u="none" baseline="0" dirty="0"/>
              <a:t>.</a:t>
            </a:r>
          </a:p>
          <a:p>
            <a:endParaRPr lang="en-US" baseline="0" dirty="0"/>
          </a:p>
          <a:p>
            <a:r>
              <a:rPr lang="en-US" dirty="0"/>
              <a:t>T</a:t>
            </a:r>
            <a:r>
              <a:rPr lang="en-US" baseline="0" dirty="0"/>
              <a:t>herefore, avoiding key lookups is often a good way to help query performance. The next lesson, </a:t>
            </a:r>
            <a:r>
              <a:rPr lang="en-US" dirty="0"/>
              <a:t>“I</a:t>
            </a:r>
            <a:r>
              <a:rPr lang="en-US" baseline="0" dirty="0"/>
              <a:t>ndexing </a:t>
            </a:r>
            <a:r>
              <a:rPr lang="en-US" dirty="0"/>
              <a:t>S</a:t>
            </a:r>
            <a:r>
              <a:rPr lang="en-US" baseline="0" dirty="0"/>
              <a:t>trategy”, discusses ways that this can be done.</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47</a:t>
            </a:fld>
            <a:endParaRPr lang="en-US" noProof="0"/>
          </a:p>
        </p:txBody>
      </p:sp>
    </p:spTree>
    <p:extLst>
      <p:ext uri="{BB962C8B-B14F-4D97-AF65-F5344CB8AC3E}">
        <p14:creationId xmlns:p14="http://schemas.microsoft.com/office/powerpoint/2010/main" val="4149310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438912" lvl="1" indent="-228600"/>
            <a:r>
              <a:rPr lang="en-US" dirty="0"/>
              <a:t>When</a:t>
            </a:r>
            <a:r>
              <a:rPr lang="en-US" baseline="0" dirty="0"/>
              <a:t> nonclustered indexes are used, SQL Server may choose to use a different access method. </a:t>
            </a:r>
          </a:p>
          <a:p>
            <a:pPr marL="438912" lvl="1" indent="-228600"/>
            <a:r>
              <a:rPr lang="en-US" baseline="0" dirty="0"/>
              <a:t>When the nonclustered index is sought or scanned, it</a:t>
            </a:r>
            <a:r>
              <a:rPr lang="en-US" dirty="0"/>
              <a:t> i</a:t>
            </a:r>
            <a:r>
              <a:rPr lang="en-US" baseline="0" dirty="0"/>
              <a:t>s doing so to support WHERE clauses and JOINs.</a:t>
            </a:r>
          </a:p>
          <a:p>
            <a:pPr marL="438912" lvl="1" indent="-228600"/>
            <a:r>
              <a:rPr lang="en-US" baseline="0" dirty="0"/>
              <a:t>However, the </a:t>
            </a:r>
            <a:r>
              <a:rPr lang="en-US" dirty="0"/>
              <a:t>nonclustered index </a:t>
            </a:r>
            <a:r>
              <a:rPr lang="en-US" baseline="0" dirty="0"/>
              <a:t>often cannot support the SELECT clause hence need to join with base table. </a:t>
            </a:r>
          </a:p>
          <a:p>
            <a:pPr marL="438912" lvl="1" indent="-228600"/>
            <a:r>
              <a:rPr lang="en-US" baseline="0" dirty="0"/>
              <a:t>To put it another way, it cannot ‘cover’ the query.  </a:t>
            </a:r>
          </a:p>
          <a:p>
            <a:r>
              <a:rPr lang="en-US" dirty="0"/>
              <a:t>=============</a:t>
            </a:r>
          </a:p>
          <a:p>
            <a:r>
              <a:rPr lang="en-US" b="1" dirty="0"/>
              <a:t>More Information</a:t>
            </a:r>
          </a:p>
          <a:p>
            <a:r>
              <a:rPr lang="en-US" dirty="0"/>
              <a:t>=============</a:t>
            </a:r>
          </a:p>
          <a:p>
            <a:endParaRPr lang="en-US" baseline="0" dirty="0"/>
          </a:p>
          <a:p>
            <a:pPr marL="171450" indent="-171450">
              <a:buFont typeface="Arial" panose="020B0604020202020204" pitchFamily="34" charset="0"/>
              <a:buChar char="•"/>
            </a:pPr>
            <a:r>
              <a:rPr lang="en-US" b="1" baseline="0" dirty="0"/>
              <a:t>To get the columns needed for the select clause, SQL Server needs to look up those additional columns using a Key Lookup, which reaches back to the clustered index or heap</a:t>
            </a:r>
            <a:r>
              <a:rPr lang="en-US" baseline="0" dirty="0"/>
              <a:t>. </a:t>
            </a:r>
          </a:p>
          <a:p>
            <a:pPr marL="171450" indent="-171450">
              <a:buFont typeface="Arial" panose="020B0604020202020204" pitchFamily="34" charset="0"/>
              <a:buChar char="•"/>
            </a:pPr>
            <a:r>
              <a:rPr lang="en-US" baseline="0" dirty="0"/>
              <a:t>This is possible because each row in the nonclustered index has not only the columns that were defined, but </a:t>
            </a:r>
            <a:r>
              <a:rPr lang="en-US" b="1" baseline="0" dirty="0"/>
              <a:t>also includes the clustering key or RID.  </a:t>
            </a:r>
          </a:p>
          <a:p>
            <a:pPr marL="171450" indent="-171450">
              <a:buFont typeface="Arial" panose="020B0604020202020204" pitchFamily="34" charset="0"/>
              <a:buChar char="•"/>
            </a:pPr>
            <a:r>
              <a:rPr lang="en-US" b="1" baseline="0" dirty="0"/>
              <a:t>When the </a:t>
            </a:r>
            <a:r>
              <a:rPr lang="en-US" b="1" dirty="0"/>
              <a:t>nonclustered index </a:t>
            </a:r>
            <a:r>
              <a:rPr lang="en-US" b="1" baseline="0" dirty="0"/>
              <a:t>seek/scan finds the rows that match the filter requested, it loops over each of the rows, gets the hidden key/RID, and gets the additional columns needed</a:t>
            </a:r>
            <a:r>
              <a:rPr lang="en-US" baseline="0" dirty="0"/>
              <a:t>.</a:t>
            </a:r>
          </a:p>
          <a:p>
            <a:pPr marL="171450" indent="-171450">
              <a:buFont typeface="Arial" panose="020B0604020202020204" pitchFamily="34" charset="0"/>
              <a:buChar char="•"/>
            </a:pPr>
            <a:r>
              <a:rPr lang="en-US" b="1" baseline="0" dirty="0"/>
              <a:t>Key lookups are costly. </a:t>
            </a:r>
            <a:r>
              <a:rPr lang="en-US" baseline="0" dirty="0"/>
              <a:t>In fact, they</a:t>
            </a:r>
            <a:r>
              <a:rPr lang="en-US" dirty="0"/>
              <a:t> a</a:t>
            </a:r>
            <a:r>
              <a:rPr lang="en-US" baseline="0" dirty="0"/>
              <a:t>re so costly that SQL Server frequently decides that the cost of a </a:t>
            </a:r>
            <a:r>
              <a:rPr lang="en-US" dirty="0"/>
              <a:t>nonclustered index </a:t>
            </a:r>
            <a:r>
              <a:rPr lang="en-US" baseline="0" dirty="0"/>
              <a:t>seek + lookup is higher than simply scanning the clustered index. </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b="1" dirty="0"/>
              <a:t>To improve Query performance </a:t>
            </a:r>
            <a:r>
              <a:rPr lang="en-US" dirty="0"/>
              <a:t>one must  remove the lookup from the Execution plan.</a:t>
            </a:r>
          </a:p>
          <a:p>
            <a:endParaRPr lang="en-US" baseline="0" dirty="0"/>
          </a:p>
          <a:p>
            <a:endParaRPr lang="en-US" baseline="0" dirty="0"/>
          </a:p>
          <a:p>
            <a:r>
              <a:rPr lang="en-US" b="1" u="sng" baseline="0" dirty="0"/>
              <a:t>The ‘tipping point’ that determines when SQL Server will scan is pretty low, and is typically 10%</a:t>
            </a:r>
            <a:r>
              <a:rPr lang="en-US" b="0" u="none" baseline="0" dirty="0"/>
              <a:t>.</a:t>
            </a:r>
          </a:p>
          <a:p>
            <a:endParaRPr lang="en-US" baseline="0" dirty="0"/>
          </a:p>
          <a:p>
            <a:r>
              <a:rPr lang="en-US" dirty="0"/>
              <a:t>T</a:t>
            </a:r>
            <a:r>
              <a:rPr lang="en-US" baseline="0" dirty="0"/>
              <a:t>herefore, avoiding key lookups is often a good way to help query performance. The next lesson, </a:t>
            </a:r>
            <a:r>
              <a:rPr lang="en-US" dirty="0"/>
              <a:t>“I</a:t>
            </a:r>
            <a:r>
              <a:rPr lang="en-US" baseline="0" dirty="0"/>
              <a:t>ndexing </a:t>
            </a:r>
            <a:r>
              <a:rPr lang="en-US" dirty="0"/>
              <a:t>S</a:t>
            </a:r>
            <a:r>
              <a:rPr lang="en-US" baseline="0" dirty="0"/>
              <a:t>trategy”, discusses ways that this can be done.</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48</a:t>
            </a:fld>
            <a:endParaRPr lang="en-US" noProof="0"/>
          </a:p>
        </p:txBody>
      </p:sp>
    </p:spTree>
    <p:extLst>
      <p:ext uri="{BB962C8B-B14F-4D97-AF65-F5344CB8AC3E}">
        <p14:creationId xmlns:p14="http://schemas.microsoft.com/office/powerpoint/2010/main" val="469493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Reading Pages - SQL Server | Microsoft Docs</a:t>
            </a:r>
            <a:endParaRPr lang="en-US" b="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49</a:t>
            </a:fld>
            <a:endParaRPr lang="en-US" noProof="0"/>
          </a:p>
        </p:txBody>
      </p:sp>
    </p:spTree>
    <p:extLst>
      <p:ext uri="{BB962C8B-B14F-4D97-AF65-F5344CB8AC3E}">
        <p14:creationId xmlns:p14="http://schemas.microsoft.com/office/powerpoint/2010/main" val="142051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a:hlinkClick r:id="rId3"/>
              </a:rPr>
              <a:t>Columnstore indexes for data warehousing</a:t>
            </a:r>
            <a:r>
              <a:rPr lang="en-US" dirty="0"/>
              <a:t>.</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a:hlinkClick r:id="rId4"/>
              </a:rPr>
              <a:t>Get started with columnstore for real-time operational analytics</a:t>
            </a:r>
            <a:r>
              <a:rPr lang="en-US" dirty="0"/>
              <a:t>.</a:t>
            </a:r>
          </a:p>
          <a:p>
            <a:endParaRPr lang="en-US" b="1" dirty="0"/>
          </a:p>
          <a:p>
            <a:r>
              <a:rPr lang="en-US" b="1" dirty="0"/>
              <a:t>Key Points:</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A columnstore index can be clustered or nonclustered. Both index function the same.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The difference is that NC index is a secondary index that’s created on a rowstore table.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Clustered columnstore index provides the primary storage for the entire table, while a nonclustered index is a secondary index that contains a copy of some of the columns in the underlying table.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Columnstore indexes are not well-suited for queries that seek specific individual values.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NCCI to perform analysis in a real time on OLTP</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555555"/>
                </a:solidFill>
                <a:effectLst/>
                <a:latin typeface="Open Sans"/>
              </a:rPr>
              <a:t>A clustered columnstore index can have one or more nonclustered B-tree indexes.</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438912" marR="0" lvl="1" indent="-228600" algn="l" defTabSz="914400" rtl="0" eaLnBrk="1" fontAlgn="auto" latinLnBrk="0" hangingPunct="1">
              <a:lnSpc>
                <a:spcPct val="90000"/>
              </a:lnSpc>
              <a:spcBef>
                <a:spcPts val="333"/>
              </a:spcBef>
              <a:spcAft>
                <a:spcPts val="0"/>
              </a:spcAft>
              <a:buClrTx/>
              <a:buSzTx/>
              <a:buFontTx/>
              <a:buAutoNum type="arabicPeriod"/>
              <a:tabLst/>
              <a:defRPr/>
            </a:pPr>
            <a:r>
              <a:rPr lang="en-US" b="0" i="0" dirty="0">
                <a:solidFill>
                  <a:srgbClr val="171717"/>
                </a:solidFill>
                <a:effectLst/>
                <a:latin typeface="Segoe UI" panose="020B0502040204020203" pitchFamily="34" charset="0"/>
              </a:rPr>
              <a:t>Enforce primary key and foreign key constraints on a clustered columnstore index.</a:t>
            </a:r>
            <a:br>
              <a:rPr lang="en-US" dirty="0"/>
            </a:br>
            <a:r>
              <a:rPr lang="en-US" b="0" i="0" dirty="0">
                <a:solidFill>
                  <a:srgbClr val="171717"/>
                </a:solidFill>
                <a:effectLst/>
                <a:latin typeface="Segoe UI" panose="020B0502040204020203" pitchFamily="34" charset="0"/>
              </a:rPr>
              <a:t>2. Speed up queries that search for specific values or small ranges of values.</a:t>
            </a:r>
            <a:br>
              <a:rPr lang="en-US" dirty="0"/>
            </a:br>
            <a:r>
              <a:rPr lang="en-US" b="0" i="0" dirty="0">
                <a:solidFill>
                  <a:srgbClr val="171717"/>
                </a:solidFill>
                <a:effectLst/>
                <a:latin typeface="Segoe UI" panose="020B0502040204020203" pitchFamily="34" charset="0"/>
              </a:rPr>
              <a:t>3. Speed up updates and deletes of specific rows.</a:t>
            </a:r>
          </a:p>
          <a:p>
            <a:pPr marL="228600" marR="0" lvl="0" indent="-228600" algn="l" defTabSz="914400" rtl="0" eaLnBrk="1" fontAlgn="auto" latinLnBrk="0" hangingPunct="1">
              <a:lnSpc>
                <a:spcPct val="90000"/>
              </a:lnSpc>
              <a:spcBef>
                <a:spcPts val="333"/>
              </a:spcBef>
              <a:spcAft>
                <a:spcPts val="0"/>
              </a:spcAft>
              <a:buClrTx/>
              <a:buSzTx/>
              <a:buFontTx/>
              <a:buAutoNum type="arabicPeriod"/>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171717"/>
                </a:solidFill>
                <a:effectLst/>
                <a:latin typeface="Segoe UI" panose="020B0502040204020203" pitchFamily="34" charset="0"/>
              </a:rPr>
              <a:t>Only one columnstore index can be created.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171717"/>
                </a:solidFill>
                <a:effectLst/>
                <a:latin typeface="Segoe UI" panose="020B0502040204020203" pitchFamily="34" charset="0"/>
              </a:rPr>
              <a:t>The NC columnstore index requires extra storage since it contains a copy of the data in the rowstore table.</a:t>
            </a: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555555"/>
              </a:solidFill>
              <a:effectLst/>
              <a:latin typeface="Open Sans"/>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429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ooter Placeholder 10"/>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r>
              <a:rPr lang="en-GB" dirty="0"/>
              <a:t>For high performance and high compression rates, the columnstore index slices the table into groups of rows, called row groups, and then compresses each row group in a column-wise manner. The number of rows in the row group must be large enough to improve compression rates, and small enough to benefit from in-memory operations.</a:t>
            </a:r>
          </a:p>
          <a:p>
            <a:endParaRPr lang="en-GB" dirty="0"/>
          </a:p>
          <a:p>
            <a:r>
              <a:rPr lang="en-GB" dirty="0"/>
              <a:t>A rowgroup is a group of rows that are compressed into columnstore format at the same time. </a:t>
            </a:r>
          </a:p>
          <a:p>
            <a:endParaRPr lang="en-GB" dirty="0"/>
          </a:p>
          <a:p>
            <a:r>
              <a:rPr lang="en-GB" dirty="0"/>
              <a:t>A column segment is a column of data from within the rowgroup.</a:t>
            </a:r>
          </a:p>
          <a:p>
            <a:endParaRPr lang="en-GB" dirty="0"/>
          </a:p>
          <a:p>
            <a:r>
              <a:rPr lang="en-GB" dirty="0"/>
              <a:t>Each rowgroup contains one column segment for every column in the table. </a:t>
            </a:r>
          </a:p>
          <a:p>
            <a:endParaRPr lang="en-GB" dirty="0"/>
          </a:p>
          <a:p>
            <a:r>
              <a:rPr lang="en-GB" dirty="0"/>
              <a:t>Each column segment is compressed together and stored on physical media. </a:t>
            </a:r>
          </a:p>
          <a:p>
            <a:endParaRPr lang="en-GB" dirty="0"/>
          </a:p>
          <a:p>
            <a:endParaRPr lang="en-GB" dirty="0"/>
          </a:p>
        </p:txBody>
      </p:sp>
    </p:spTree>
    <p:extLst>
      <p:ext uri="{BB962C8B-B14F-4D97-AF65-F5344CB8AC3E}">
        <p14:creationId xmlns:p14="http://schemas.microsoft.com/office/powerpoint/2010/main" val="2190534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8365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56</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731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54196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61</a:t>
            </a:fld>
            <a:endParaRPr lang="en-US" noProof="0" dirty="0"/>
          </a:p>
        </p:txBody>
      </p:sp>
    </p:spTree>
    <p:extLst>
      <p:ext uri="{BB962C8B-B14F-4D97-AF65-F5344CB8AC3E}">
        <p14:creationId xmlns:p14="http://schemas.microsoft.com/office/powerpoint/2010/main" val="125342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all this has been running, several other parts of SQLOS have been active:</a:t>
            </a:r>
          </a:p>
          <a:p>
            <a:pPr lvl="1"/>
            <a:r>
              <a:rPr lang="en-US" b="1" dirty="0"/>
              <a:t>Monitoring</a:t>
            </a:r>
            <a:r>
              <a:rPr lang="en-US" dirty="0"/>
              <a:t>: DMVs, Extended Events (</a:t>
            </a:r>
            <a:r>
              <a:rPr lang="en-US" dirty="0" err="1"/>
              <a:t>xEvents</a:t>
            </a:r>
            <a:r>
              <a:rPr lang="en-US" dirty="0"/>
              <a:t>), and so on.</a:t>
            </a:r>
          </a:p>
          <a:p>
            <a:pPr lvl="1"/>
            <a:r>
              <a:rPr lang="en-US" b="1" dirty="0"/>
              <a:t>Deadlock</a:t>
            </a:r>
            <a:r>
              <a:rPr lang="en-US" dirty="0"/>
              <a:t> </a:t>
            </a:r>
            <a:r>
              <a:rPr lang="en-US" b="1" dirty="0"/>
              <a:t>Monitor</a:t>
            </a:r>
            <a:r>
              <a:rPr lang="en-US" dirty="0"/>
              <a:t> thread: Monitors for and deals with deadlocks.</a:t>
            </a:r>
          </a:p>
          <a:p>
            <a:pPr lvl="1"/>
            <a:r>
              <a:rPr lang="en-US" b="1" dirty="0"/>
              <a:t>Lazy</a:t>
            </a:r>
            <a:r>
              <a:rPr lang="en-US" dirty="0"/>
              <a:t> </a:t>
            </a:r>
            <a:r>
              <a:rPr lang="en-US" b="1" dirty="0"/>
              <a:t>Writer</a:t>
            </a:r>
            <a:r>
              <a:rPr lang="en-US" dirty="0"/>
              <a:t> threads: Clock sweeping the buffer pool to maintain the free lists and responsible for writing dirty pages to disk between checkpoints.</a:t>
            </a:r>
          </a:p>
          <a:p>
            <a:pPr lvl="1"/>
            <a:r>
              <a:rPr lang="en-US" b="1" dirty="0"/>
              <a:t>Scheduler</a:t>
            </a:r>
            <a:r>
              <a:rPr lang="en-US" dirty="0"/>
              <a:t> </a:t>
            </a:r>
            <a:r>
              <a:rPr lang="en-US" b="1" dirty="0"/>
              <a:t>Monitor</a:t>
            </a:r>
            <a:r>
              <a:rPr lang="en-US" dirty="0"/>
              <a:t> thread: Monitors scheduler health and detects issues such as non-yielding scenarios.</a:t>
            </a:r>
          </a:p>
          <a:p>
            <a:pPr lvl="1"/>
            <a:r>
              <a:rPr lang="en-US" b="1" dirty="0"/>
              <a:t>Resource</a:t>
            </a:r>
            <a:r>
              <a:rPr lang="en-US" dirty="0"/>
              <a:t> </a:t>
            </a:r>
            <a:r>
              <a:rPr lang="en-US" b="1" dirty="0"/>
              <a:t>Monitor</a:t>
            </a:r>
            <a:r>
              <a:rPr lang="en-US" dirty="0"/>
              <a:t> thread: Monitors available memory from operating system and internal to SQL Server and notifies the Clerks.</a:t>
            </a:r>
          </a:p>
          <a:p>
            <a:r>
              <a:rPr lang="en-US" dirty="0"/>
              <a:t>The Hosting APIs for external components interface with Microsoft Data Access Components (MDAC) and common language runtime (CLR).</a:t>
            </a:r>
          </a:p>
          <a:p>
            <a:endParaRPr lang="en-GB"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7280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sys.dm_exec_cached_plans</a:t>
            </a:r>
          </a:p>
          <a:p>
            <a:r>
              <a:rPr lang="en-US" sz="882" b="0" i="0" kern="1200" baseline="0">
                <a:solidFill>
                  <a:schemeClr val="tx1"/>
                </a:solidFill>
                <a:effectLst/>
                <a:latin typeface="+mn-lt"/>
                <a:ea typeface="+mn-ea"/>
                <a:cs typeface="+mn-cs"/>
              </a:rPr>
              <a:t>Returns a row for each query plan that is cached by SQL Server for faster query execution. You can use this dynamic management view to find cached query plans, cached query text, the amount of memory taken by cached plans, and the reuse count of the cached plans.</a:t>
            </a:r>
          </a:p>
          <a:p>
            <a:endParaRPr lang="en-US" sz="882" b="0"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sys.dm_exec_query_plan</a:t>
            </a:r>
          </a:p>
          <a:p>
            <a:r>
              <a:rPr lang="en-US" sz="882" b="0" i="0" kern="1200" baseline="0">
                <a:solidFill>
                  <a:schemeClr val="tx1"/>
                </a:solidFill>
                <a:effectLst/>
                <a:latin typeface="+mn-lt"/>
                <a:ea typeface="+mn-ea"/>
                <a:cs typeface="+mn-cs"/>
              </a:rPr>
              <a:t>Returns the Showplan in XML format for the batch specified by the plan handle. The plan specified by the plan handle can either be cached or currently executing.</a:t>
            </a:r>
          </a:p>
          <a:p>
            <a:endParaRPr lang="en-US" sz="882" b="0"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sys.dm_exec_sql_text</a:t>
            </a:r>
          </a:p>
          <a:p>
            <a:r>
              <a:rPr lang="en-US" sz="882" b="0" i="0" kern="1200" baseline="0">
                <a:solidFill>
                  <a:schemeClr val="tx1"/>
                </a:solidFill>
                <a:effectLst/>
                <a:latin typeface="+mn-lt"/>
                <a:ea typeface="+mn-ea"/>
                <a:cs typeface="+mn-cs"/>
              </a:rPr>
              <a:t>Returns the text of the SQL batch that is identified by the specified </a:t>
            </a:r>
            <a:r>
              <a:rPr lang="en-US" sz="882" b="0" i="1" kern="1200" baseline="0">
                <a:solidFill>
                  <a:schemeClr val="tx1"/>
                </a:solidFill>
                <a:effectLst/>
                <a:latin typeface="+mn-lt"/>
                <a:ea typeface="+mn-ea"/>
                <a:cs typeface="+mn-cs"/>
              </a:rPr>
              <a:t>sql_handle</a:t>
            </a:r>
            <a:r>
              <a:rPr lang="en-US" sz="882" b="0" i="0" kern="1200" baseline="0">
                <a:solidFill>
                  <a:schemeClr val="tx1"/>
                </a:solidFill>
                <a:effectLst/>
                <a:latin typeface="+mn-lt"/>
                <a:ea typeface="+mn-ea"/>
                <a:cs typeface="+mn-cs"/>
              </a:rPr>
              <a:t>. This table-valued function replaces the system function </a:t>
            </a:r>
            <a:r>
              <a:rPr lang="en-US" sz="882" b="1" i="0" kern="1200" baseline="0">
                <a:solidFill>
                  <a:schemeClr val="tx1"/>
                </a:solidFill>
                <a:effectLst/>
                <a:latin typeface="+mn-lt"/>
                <a:ea typeface="+mn-ea"/>
                <a:cs typeface="+mn-cs"/>
              </a:rPr>
              <a:t>fn_get_sql</a:t>
            </a:r>
            <a:r>
              <a:rPr lang="en-US" sz="882" b="0" i="0" kern="1200" baseline="0">
                <a:solidFill>
                  <a:schemeClr val="tx1"/>
                </a:solidFill>
                <a:effectLst/>
                <a:latin typeface="+mn-lt"/>
                <a:ea typeface="+mn-ea"/>
                <a:cs typeface="+mn-cs"/>
              </a:rPr>
              <a:t>.</a:t>
            </a:r>
          </a:p>
          <a:p>
            <a:endParaRPr lang="en-US" sz="882" b="0"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sys.dm_exec_query_stats</a:t>
            </a:r>
          </a:p>
          <a:p>
            <a:r>
              <a:rPr lang="en-US" sz="882" b="0" i="0" kern="1200" baseline="0">
                <a:solidFill>
                  <a:schemeClr val="tx1"/>
                </a:solidFill>
                <a:effectLst/>
                <a:latin typeface="+mn-lt"/>
                <a:ea typeface="+mn-ea"/>
                <a:cs typeface="+mn-cs"/>
              </a:rPr>
              <a:t>Returns aggregate performance statistics for cached query plans in SQL Server. The view contains one row per query statement within the cached plan, and the lifetime of the rows are tied to the plan itself. When a plan is removed from the cache, the corresponding rows are eliminated from this view.</a:t>
            </a:r>
          </a:p>
          <a:p>
            <a:endParaRPr lang="en-US" sz="882" b="0"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a:solidFill>
                  <a:schemeClr val="tx1"/>
                </a:solidFill>
                <a:effectLst/>
                <a:latin typeface="+mn-lt"/>
                <a:ea typeface="+mn-ea"/>
                <a:cs typeface="+mn-cs"/>
              </a:rPr>
              <a:t>For further information refer to:</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sys.dm_exec_cached_plans </a:t>
            </a:r>
            <a:r>
              <a:rPr lang="en-US" sz="882" b="1" i="0" kern="1200" baseline="0">
                <a:solidFill>
                  <a:schemeClr val="tx1"/>
                </a:solidFill>
                <a:effectLst/>
                <a:latin typeface="+mn-lt"/>
                <a:ea typeface="+mn-ea"/>
                <a:cs typeface="+mn-cs"/>
                <a:sym typeface="Wingdings" panose="05000000000000000000" pitchFamily="2" charset="2"/>
              </a:rPr>
              <a:t> </a:t>
            </a:r>
            <a:r>
              <a:rPr lang="en-US">
                <a:hlinkClick r:id="rId3"/>
              </a:rPr>
              <a:t>https://docs.microsoft.com/en-us/sql/relational-databases/system-dynamic-management-views/sys-dm-exec-cached-plans-transact-sql?view=sql-server-ver15</a:t>
            </a: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1"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sys.dm_exec_query_plan </a:t>
            </a:r>
            <a:r>
              <a:rPr lang="en-US" sz="882" b="1" i="0" kern="1200" baseline="0">
                <a:solidFill>
                  <a:schemeClr val="tx1"/>
                </a:solidFill>
                <a:effectLst/>
                <a:latin typeface="+mn-lt"/>
                <a:ea typeface="+mn-ea"/>
                <a:cs typeface="+mn-cs"/>
                <a:sym typeface="Wingdings" panose="05000000000000000000" pitchFamily="2" charset="2"/>
              </a:rPr>
              <a:t> </a:t>
            </a:r>
            <a:r>
              <a:rPr lang="en-US">
                <a:hlinkClick r:id="rId4"/>
              </a:rPr>
              <a:t>https://docs.microsoft.com/en-us/sql/relational-databases/system-dynamic-management-views/sys-dm-exec-query-plan-transact-sql?view=sql-server-ver15</a:t>
            </a: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1"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sys.dm_exec_sql_text </a:t>
            </a:r>
            <a:r>
              <a:rPr lang="en-US" sz="882" b="1" i="0" kern="1200" baseline="0">
                <a:solidFill>
                  <a:schemeClr val="tx1"/>
                </a:solidFill>
                <a:effectLst/>
                <a:latin typeface="+mn-lt"/>
                <a:ea typeface="+mn-ea"/>
                <a:cs typeface="+mn-cs"/>
                <a:sym typeface="Wingdings" panose="05000000000000000000" pitchFamily="2" charset="2"/>
              </a:rPr>
              <a:t> </a:t>
            </a:r>
            <a:r>
              <a:rPr lang="en-US">
                <a:hlinkClick r:id="rId5"/>
              </a:rPr>
              <a:t>https://docs.microsoft.com/en-us/sql/relational-databases/system-dynamic-management-views/sys-dm-exec-sql-text-transact-sql?view=sql-server-ver15</a:t>
            </a: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1" i="0" kern="1200" baseline="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a:solidFill>
                  <a:schemeClr val="tx1"/>
                </a:solidFill>
                <a:effectLst/>
                <a:latin typeface="+mn-lt"/>
                <a:ea typeface="+mn-ea"/>
                <a:cs typeface="+mn-cs"/>
              </a:rPr>
              <a:t>sys.dm_exec_query_stats </a:t>
            </a:r>
            <a:r>
              <a:rPr lang="en-US" sz="882" b="1" i="0" kern="1200" baseline="0">
                <a:solidFill>
                  <a:schemeClr val="tx1"/>
                </a:solidFill>
                <a:effectLst/>
                <a:latin typeface="+mn-lt"/>
                <a:ea typeface="+mn-ea"/>
                <a:cs typeface="+mn-cs"/>
                <a:sym typeface="Wingdings" panose="05000000000000000000" pitchFamily="2" charset="2"/>
              </a:rPr>
              <a:t> </a:t>
            </a:r>
            <a:r>
              <a:rPr lang="en-US">
                <a:hlinkClick r:id="rId6"/>
              </a:rPr>
              <a:t>https://docs.microsoft.com/en-us/sql/relational-databases/system-dynamic-management-views/sys-dm-exec-query-stats-transact-sql?view=sql-server-ver15</a:t>
            </a: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1" i="0" kern="1200" baseline="0">
              <a:solidFill>
                <a:schemeClr val="tx1"/>
              </a:solidFill>
              <a:effectLst/>
              <a:latin typeface="+mn-lt"/>
              <a:ea typeface="+mn-ea"/>
              <a:cs typeface="+mn-cs"/>
            </a:endParaRPr>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529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Repeat of previous page</a:t>
            </a:r>
            <a:endParaRPr lang="en-US" dirty="0"/>
          </a:p>
        </p:txBody>
      </p:sp>
    </p:spTree>
    <p:extLst>
      <p:ext uri="{BB962C8B-B14F-4D97-AF65-F5344CB8AC3E}">
        <p14:creationId xmlns:p14="http://schemas.microsoft.com/office/powerpoint/2010/main" val="1056779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This should be the final slide for each presentation.</a:t>
            </a:r>
          </a:p>
          <a:p>
            <a:endParaRPr lang="en-US" dirty="0"/>
          </a:p>
        </p:txBody>
      </p:sp>
    </p:spTree>
    <p:extLst>
      <p:ext uri="{BB962C8B-B14F-4D97-AF65-F5344CB8AC3E}">
        <p14:creationId xmlns:p14="http://schemas.microsoft.com/office/powerpoint/2010/main" val="286149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all this has been running, several other parts of SQLOS have been active:</a:t>
            </a:r>
          </a:p>
          <a:p>
            <a:pPr lvl="1"/>
            <a:r>
              <a:rPr lang="en-US" b="1"/>
              <a:t>Monitoring</a:t>
            </a:r>
            <a:r>
              <a:rPr lang="en-US"/>
              <a:t>: DMVs, Extended Events (xEvents), and so on.</a:t>
            </a:r>
          </a:p>
          <a:p>
            <a:pPr lvl="1"/>
            <a:r>
              <a:rPr lang="en-US" b="1"/>
              <a:t>Deadlock</a:t>
            </a:r>
            <a:r>
              <a:rPr lang="en-US"/>
              <a:t> </a:t>
            </a:r>
            <a:r>
              <a:rPr lang="en-US" b="1"/>
              <a:t>Monitor</a:t>
            </a:r>
            <a:r>
              <a:rPr lang="en-US"/>
              <a:t> thread: Monitors for and deals with deadlocks.</a:t>
            </a:r>
          </a:p>
          <a:p>
            <a:pPr lvl="1"/>
            <a:r>
              <a:rPr lang="en-US" b="1"/>
              <a:t>Lazy</a:t>
            </a:r>
            <a:r>
              <a:rPr lang="en-US"/>
              <a:t> </a:t>
            </a:r>
            <a:r>
              <a:rPr lang="en-US" b="1"/>
              <a:t>Writer</a:t>
            </a:r>
            <a:r>
              <a:rPr lang="en-US"/>
              <a:t> threads: Clock sweeping the buffer pool to maintain the free lists and responsible for writing dirty pages to disk between checkpoints.</a:t>
            </a:r>
          </a:p>
          <a:p>
            <a:pPr lvl="1"/>
            <a:r>
              <a:rPr lang="en-US" b="1"/>
              <a:t>Scheduler</a:t>
            </a:r>
            <a:r>
              <a:rPr lang="en-US"/>
              <a:t> </a:t>
            </a:r>
            <a:r>
              <a:rPr lang="en-US" b="1"/>
              <a:t>Monitor</a:t>
            </a:r>
            <a:r>
              <a:rPr lang="en-US"/>
              <a:t> thread: Monitors scheduler health and detects issues such as non-yielding scenarios.</a:t>
            </a:r>
          </a:p>
          <a:p>
            <a:pPr lvl="1"/>
            <a:r>
              <a:rPr lang="en-US" b="1"/>
              <a:t>Resource</a:t>
            </a:r>
            <a:r>
              <a:rPr lang="en-US"/>
              <a:t> </a:t>
            </a:r>
            <a:r>
              <a:rPr lang="en-US" b="1"/>
              <a:t>Monitor</a:t>
            </a:r>
            <a:r>
              <a:rPr lang="en-US"/>
              <a:t> thread: Monitors available memory from operating system and internal to SQL Server and notifies the Clerks.</a:t>
            </a:r>
          </a:p>
          <a:p>
            <a:r>
              <a:rPr lang="en-US"/>
              <a:t>The Hosting APIs for external components interface with Microsoft Data Access Components (MDAC) and common language runtime (CLR).</a:t>
            </a:r>
          </a:p>
          <a:p>
            <a:endParaRPr lang="en-GB"/>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3115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socket</a:t>
            </a:r>
            <a:r>
              <a:rPr lang="en-US" dirty="0"/>
              <a:t> is a physical spot on the motherboard that can hold a processor chip.</a:t>
            </a:r>
          </a:p>
          <a:p>
            <a:r>
              <a:rPr lang="en-US" dirty="0"/>
              <a:t>A </a:t>
            </a:r>
            <a:r>
              <a:rPr lang="en-US" b="1" dirty="0"/>
              <a:t>processor chip </a:t>
            </a:r>
            <a:r>
              <a:rPr lang="en-US" dirty="0"/>
              <a:t>can have a single core, dual core, quad core, </a:t>
            </a:r>
            <a:r>
              <a:rPr lang="en-US" dirty="0" err="1"/>
              <a:t>etc</a:t>
            </a:r>
            <a:r>
              <a:rPr lang="en-US" dirty="0"/>
              <a:t>…</a:t>
            </a:r>
          </a:p>
          <a:p>
            <a:r>
              <a:rPr lang="en-US" dirty="0"/>
              <a:t>If a </a:t>
            </a:r>
            <a:r>
              <a:rPr lang="en-US" b="1" dirty="0"/>
              <a:t>core</a:t>
            </a:r>
            <a:r>
              <a:rPr lang="en-US" dirty="0"/>
              <a:t> allows more than one thread, it is hyper-threaded.</a:t>
            </a:r>
          </a:p>
          <a:p>
            <a:r>
              <a:rPr lang="en-US" dirty="0"/>
              <a:t>A </a:t>
            </a:r>
            <a:r>
              <a:rPr lang="en-US" b="1" dirty="0"/>
              <a:t>thread</a:t>
            </a:r>
            <a:r>
              <a:rPr lang="en-US" dirty="0"/>
              <a:t> is a communication line from the operating system to the CPU.</a:t>
            </a:r>
          </a:p>
          <a:p>
            <a:endParaRPr lang="en-US" dirty="0"/>
          </a:p>
          <a:p>
            <a:r>
              <a:rPr lang="en-US" dirty="0"/>
              <a:t>In the slide above there is one socket and one quad core, hyper-threaded processor chip. </a:t>
            </a:r>
          </a:p>
          <a:p>
            <a:r>
              <a:rPr lang="en-US" dirty="0"/>
              <a:t>Meaning my operating system will see eight logical processors.</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a:p>
        </p:txBody>
      </p:sp>
    </p:spTree>
    <p:extLst>
      <p:ext uri="{BB962C8B-B14F-4D97-AF65-F5344CB8AC3E}">
        <p14:creationId xmlns:p14="http://schemas.microsoft.com/office/powerpoint/2010/main" val="296746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SQL Server Scheduling Terminology</a:t>
            </a:r>
          </a:p>
          <a:p>
            <a:r>
              <a:rPr lang="en-US" b="0" dirty="0"/>
              <a:t>A </a:t>
            </a:r>
            <a:r>
              <a:rPr lang="en-US" b="1" dirty="0"/>
              <a:t>batch</a:t>
            </a:r>
            <a:r>
              <a:rPr lang="en-US" b="0" dirty="0"/>
              <a:t> is a query or a set of queries</a:t>
            </a:r>
            <a:r>
              <a:rPr lang="en-US" b="0" baseline="0" dirty="0"/>
              <a:t> being executed as a whole, it is basically everything between the GO separator as the GO command is a batch terminator.</a:t>
            </a:r>
            <a:endParaRPr lang="en-US" b="0" dirty="0"/>
          </a:p>
          <a:p>
            <a:r>
              <a:rPr lang="en-US" b="0" dirty="0"/>
              <a:t>The GO terminator determines what is going to be sent to SQL Server to be executed. A batch is a single unit of code that is sent to SQL Server, it can be one query</a:t>
            </a:r>
            <a:r>
              <a:rPr lang="en-US" b="0" baseline="0" dirty="0"/>
              <a:t> or many queries.</a:t>
            </a:r>
            <a:r>
              <a:rPr lang="en-US" b="0" dirty="0"/>
              <a:t> Internally, a batch from the client</a:t>
            </a:r>
            <a:r>
              <a:rPr lang="en-US" b="0" baseline="0" dirty="0"/>
              <a:t> to the SQL Server is seen as a request, a request for work to be done.</a:t>
            </a:r>
          </a:p>
          <a:p>
            <a:endParaRPr lang="en-US" b="0"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a:t>All of the active requests can be seen in </a:t>
            </a:r>
            <a:r>
              <a:rPr lang="en-US" dirty="0"/>
              <a:t>sys.dm_exec_requests. If your query is</a:t>
            </a:r>
            <a:r>
              <a:rPr lang="en-US" baseline="0" dirty="0"/>
              <a:t> completed and your session is still open and idle it is not going to show up in sys.dm_exec_requests. It is only something that is actively executing a command or a request.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a:t>A </a:t>
            </a:r>
            <a:r>
              <a:rPr lang="en-US" b="1" baseline="0" dirty="0"/>
              <a:t>task</a:t>
            </a:r>
            <a:r>
              <a:rPr lang="en-US" b="0" baseline="0" dirty="0"/>
              <a:t> is a unit of work that is scheduled by SQL Server. A request or a batch will have one or more tasks. A very simple query will have one task, but </a:t>
            </a:r>
            <a:r>
              <a:rPr lang="en-US" b="0" u="sng" baseline="0" dirty="0"/>
              <a:t>a more complicated query such as one that runs in parallel will have multiple tasks</a:t>
            </a:r>
            <a:r>
              <a:rPr lang="en-US" b="0" baseline="0" dirty="0"/>
              <a:t>. If you have a large query that runs in parallel and it is broken into separate parts then that query is going to have multiple tasks. You can monitor with </a:t>
            </a:r>
            <a:r>
              <a:rPr lang="en-US" dirty="0"/>
              <a:t>sys.dm_os_tasks.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dirty="0"/>
              <a:t>worker thread</a:t>
            </a:r>
            <a:r>
              <a:rPr lang="en-US" b="1" baseline="0" dirty="0"/>
              <a:t> </a:t>
            </a:r>
            <a:r>
              <a:rPr lang="en-US" b="0" baseline="0" dirty="0"/>
              <a:t>is a thread that is assigned to a task to do the work the task requires. This is a logical thread in the SQL Server process. The SQL Server process will have many worker threads. The number of worker threads we have is dynamic. SQL Server will spin up additional threads based on what the current workload is. After the task is complete, the worker thread that was assigned goes back into the pool and will be assigned to another thread when needed from the pool. This can be m</a:t>
            </a:r>
            <a:r>
              <a:rPr lang="en-US" dirty="0"/>
              <a:t>onitored with </a:t>
            </a:r>
            <a:r>
              <a:rPr lang="en-US" dirty="0" err="1"/>
              <a:t>sys.dm_os_workers</a:t>
            </a: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These</a:t>
            </a:r>
            <a:r>
              <a:rPr lang="en-US" baseline="0" dirty="0"/>
              <a:t> worker threads are being used to send work out to Windows for the CPUs</a:t>
            </a:r>
            <a:r>
              <a:rPr lang="en-US" dirty="0"/>
              <a:t> </a:t>
            </a:r>
            <a:r>
              <a:rPr lang="en-US" baseline="0" dirty="0"/>
              <a:t>to be executed. So the worker threads in SQL Server will map to an operating system-level thread which is where the work is actually being done. We are managing these threads internally with an internal scheduler but we are also farming them out to the Windows OS to be executed on the CPU so they end up going through the Windows scheduler as well. </a:t>
            </a:r>
            <a:endParaRPr lang="en-US" dirty="0"/>
          </a:p>
          <a:p>
            <a:r>
              <a:rPr lang="en-US" b="1" dirty="0"/>
              <a:t>Key Points</a:t>
            </a:r>
            <a:r>
              <a:rPr lang="en-US" dirty="0"/>
              <a:t>:</a:t>
            </a:r>
          </a:p>
          <a:p>
            <a:pPr>
              <a:spcAft>
                <a:spcPts val="600"/>
              </a:spcAft>
            </a:pPr>
            <a:r>
              <a:rPr lang="en-US" dirty="0"/>
              <a:t>Queries are submitted to SQL Server in the form of a batch which may contain one or many statements. Each statement within a batch is executed individually in succession and the results are sent to the client when complete. Typically a batch will result in a single task being executed, but queries that have parallel execution plans will have several tasks that are executed simultaneously (typically resulting in faster execution).</a:t>
            </a:r>
          </a:p>
          <a:p>
            <a:pPr>
              <a:spcAft>
                <a:spcPts val="600"/>
              </a:spcAft>
            </a:pPr>
            <a:r>
              <a:rPr lang="en-US" dirty="0"/>
              <a:t>When a task is scheduled, it is assigned to a worker thread. When it is time for the task to do work on a CPU, the SQL Server worker thread is submitted to the operating system for processing and will be assigned to an operating system thread. After the thread is submitted to the operating system for execution, Windows takes over and handles scheduling the thread for execution on one of the system CPUs.</a:t>
            </a:r>
          </a:p>
          <a:p>
            <a:pPr>
              <a:spcAft>
                <a:spcPts val="600"/>
              </a:spcAft>
            </a:pPr>
            <a:endParaRPr lang="en-US" dirty="0"/>
          </a:p>
          <a:p>
            <a:pPr>
              <a:spcAft>
                <a:spcPts val="600"/>
              </a:spcAft>
            </a:pPr>
            <a:r>
              <a:rPr lang="en-US" dirty="0"/>
              <a:t>The default maximum number of worker threads can be calculated using the following formula:</a:t>
            </a:r>
          </a:p>
          <a:p>
            <a:pPr>
              <a:spcAft>
                <a:spcPts val="600"/>
              </a:spcAft>
            </a:pPr>
            <a:r>
              <a:rPr lang="en-US" dirty="0"/>
              <a:t>Maximum worker threads = (512+ (&lt;# of processors&gt; -4) * 16)</a:t>
            </a:r>
          </a:p>
          <a:p>
            <a:endParaRPr lang="en-US" b="1" dirty="0"/>
          </a:p>
          <a:p>
            <a:r>
              <a:rPr lang="en-US" b="1" dirty="0"/>
              <a:t>Additional Reading:</a:t>
            </a:r>
          </a:p>
          <a:p>
            <a:r>
              <a:rPr lang="en-US" i="1" dirty="0"/>
              <a:t>SQL Server Batch or Task Scheduling</a:t>
            </a:r>
          </a:p>
          <a:p>
            <a:r>
              <a:rPr lang="en-US" dirty="0">
                <a:hlinkClick r:id="rId4"/>
              </a:rPr>
              <a:t>http://msdn.microsoft.com/en-us/library/ms189267.aspx</a:t>
            </a:r>
            <a:endParaRPr lang="en-US" dirty="0"/>
          </a:p>
          <a:p>
            <a:r>
              <a:rPr lang="en-US" i="1" dirty="0"/>
              <a:t>Thread and Task Architecture</a:t>
            </a:r>
          </a:p>
          <a:p>
            <a:r>
              <a:rPr lang="en-US" dirty="0">
                <a:hlinkClick r:id="rId5"/>
              </a:rPr>
              <a:t>http://msdn.microsoft.com/en-us/library/ms176043.aspx</a:t>
            </a:r>
            <a:endParaRPr lang="en-US" dirty="0"/>
          </a:p>
          <a:p>
            <a:r>
              <a:rPr lang="en-US" i="1" dirty="0"/>
              <a:t>Configure the max worker threads Server Configuration Option</a:t>
            </a:r>
          </a:p>
          <a:p>
            <a:r>
              <a:rPr lang="en-US" dirty="0">
                <a:hlinkClick r:id="rId6"/>
              </a:rPr>
              <a:t>http://msdn.microsoft.com/en-us/library/ms190219.aspx</a:t>
            </a:r>
            <a:endParaRPr lang="en-US" dirty="0"/>
          </a:p>
          <a:p>
            <a:endParaRPr lang="en-US" b="1"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ular Callout 5"/>
          <p:cNvSpPr/>
          <p:nvPr/>
        </p:nvSpPr>
        <p:spPr>
          <a:xfrm>
            <a:off x="7010400" y="3200400"/>
            <a:ext cx="4419600" cy="2971800"/>
          </a:xfrm>
          <a:prstGeom prst="wedgeRectCallout">
            <a:avLst>
              <a:gd name="adj1" fmla="val -136241"/>
              <a:gd name="adj2" fmla="val -4123"/>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Although the term 'execute' is used commonly in jargon, such as in 'execute a query', it should be avoided whenever possible in Microsoft content because of its violent and militaristic connotations. Do not use 'execute' in content for home users or information workers. Use 'run' instead. If the user interface includes 'execute', the user or program action is still run. Always use 'run' in the context of macros and queries. 'Execute' is acceptable in content for software developers because it has become ingrained, especially in the passive voice. 'Run' is preferable, however, where it does not cause any loss of meaning.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Please check all instances in the document.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ular Callout 6"/>
          <p:cNvSpPr/>
          <p:nvPr/>
        </p:nvSpPr>
        <p:spPr>
          <a:xfrm>
            <a:off x="7010400" y="6248400"/>
            <a:ext cx="2853994" cy="1066800"/>
          </a:xfrm>
          <a:prstGeom prst="wedgeRectCallout">
            <a:avLst>
              <a:gd name="adj1" fmla="val -225872"/>
              <a:gd name="adj2" fmla="val -106139"/>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I changed this to remove bold and underline as it is against Microsoft style purely for emphasis. Please remove such formatting throughout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ular Callout 10"/>
          <p:cNvSpPr/>
          <p:nvPr/>
        </p:nvSpPr>
        <p:spPr>
          <a:xfrm>
            <a:off x="-1524000" y="7543800"/>
            <a:ext cx="2241235" cy="1318437"/>
          </a:xfrm>
          <a:prstGeom prst="wedgeRectCallout">
            <a:avLst>
              <a:gd name="adj1" fmla="val 52694"/>
              <a:gd name="adj2" fmla="val -88009"/>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Please avoid using first person “we”, “I”, or “our”.  Always use “you” or “Microsoft” if that is applicable. </a:t>
            </a:r>
          </a:p>
        </p:txBody>
      </p:sp>
    </p:spTree>
    <p:extLst>
      <p:ext uri="{BB962C8B-B14F-4D97-AF65-F5344CB8AC3E}">
        <p14:creationId xmlns:p14="http://schemas.microsoft.com/office/powerpoint/2010/main" val="937809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C86E77-7BC2-462A-8008-2CD2CA1D8D03}"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SQL Server Architecture, Scheduling, and Waits</a:t>
            </a:r>
          </a:p>
        </p:txBody>
      </p:sp>
    </p:spTree>
    <p:extLst>
      <p:ext uri="{BB962C8B-B14F-4D97-AF65-F5344CB8AC3E}">
        <p14:creationId xmlns:p14="http://schemas.microsoft.com/office/powerpoint/2010/main" val="75194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9010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7.xml"/><Relationship Id="rId1" Type="http://schemas.openxmlformats.org/officeDocument/2006/relationships/tags" Target="../tags/tag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1.xml"/><Relationship Id="rId4" Type="http://schemas.openxmlformats.org/officeDocument/2006/relationships/image" Target="../media/image17.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52568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76587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304800" y="3412435"/>
            <a:ext cx="11684000" cy="3064564"/>
          </a:xfrm>
          <a:prstGeom prst="rect">
            <a:avLst/>
          </a:prstGeom>
          <a:noFill/>
          <a:ln>
            <a:noFill/>
          </a:ln>
        </p:spPr>
        <p:txBody>
          <a:bodyPr vert="horz" wrap="square" lIns="243755" tIns="182816" rIns="121879" bIns="60938" rtlCol="0" anchor="t" anchorCtr="0">
            <a:noAutofit/>
          </a:bodyPr>
          <a:lstStyle/>
          <a:p>
            <a:pPr defTabSz="609355">
              <a:lnSpc>
                <a:spcPct val="90000"/>
              </a:lnSpc>
              <a:spcAft>
                <a:spcPts val="800"/>
              </a:spcAft>
              <a:defRPr/>
            </a:pPr>
            <a:r>
              <a:rPr lang="en-US" sz="1224">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55">
              <a:lnSpc>
                <a:spcPct val="90000"/>
              </a:lnSpc>
              <a:spcAft>
                <a:spcPts val="800"/>
              </a:spcAft>
              <a:defRPr/>
            </a:pPr>
            <a:r>
              <a:rPr lang="en-US" sz="1224">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55">
              <a:lnSpc>
                <a:spcPct val="90000"/>
              </a:lnSpc>
              <a:spcAft>
                <a:spcPts val="400"/>
              </a:spcAft>
              <a:defRPr/>
            </a:pPr>
            <a:r>
              <a:rPr lang="en-US" sz="1224">
                <a:solidFill>
                  <a:srgbClr val="000000">
                    <a:alpha val="87000"/>
                  </a:srgbClr>
                </a:solidFill>
                <a:cs typeface="Segoe UI" panose="020B0502040204020203" pitchFamily="34" charset="0"/>
              </a:rPr>
              <a:t>For more information, see Use of Microsoft Copyrighted Content at</a:t>
            </a:r>
          </a:p>
          <a:p>
            <a:pPr algn="ctr" defTabSz="609355">
              <a:lnSpc>
                <a:spcPct val="90000"/>
              </a:lnSpc>
              <a:spcAft>
                <a:spcPts val="800"/>
              </a:spcAft>
              <a:defRPr/>
            </a:pPr>
            <a:r>
              <a:rPr lang="en-US" sz="1224" u="sng">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a:solidFill>
                <a:prstClr val="black"/>
              </a:solidFill>
              <a:cs typeface="Segoe UI" panose="020B0502040204020203" pitchFamily="34" charset="0"/>
            </a:endParaRPr>
          </a:p>
          <a:p>
            <a:pPr defTabSz="609355">
              <a:lnSpc>
                <a:spcPct val="90000"/>
              </a:lnSpc>
              <a:spcAft>
                <a:spcPts val="800"/>
              </a:spcAft>
              <a:defRPr/>
            </a:pPr>
            <a:r>
              <a:rPr lang="en-IN" sz="1224">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55">
              <a:lnSpc>
                <a:spcPct val="90000"/>
              </a:lnSpc>
              <a:spcAft>
                <a:spcPts val="800"/>
              </a:spcAft>
              <a:defRPr/>
            </a:pPr>
            <a:endParaRPr lang="en-US" sz="1360">
              <a:solidFill>
                <a:srgbClr val="000000">
                  <a:alpha val="87000"/>
                </a:srgbClr>
              </a:solidFill>
              <a:cs typeface="Segoe UI" panose="020B0502040204020203" pitchFamily="34" charset="0"/>
            </a:endParaRPr>
          </a:p>
        </p:txBody>
      </p:sp>
      <p:sp>
        <p:nvSpPr>
          <p:cNvPr id="13" name="TextBox 12"/>
          <p:cNvSpPr txBox="1"/>
          <p:nvPr userDrawn="1"/>
        </p:nvSpPr>
        <p:spPr>
          <a:xfrm>
            <a:off x="310777" y="103985"/>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Conditions and Terms of Use</a:t>
            </a:r>
            <a:endParaRPr lang="en-US" sz="1496">
              <a:solidFill>
                <a:srgbClr val="000000"/>
              </a:solidFill>
              <a:cs typeface="Segoe UI" panose="020B0502040204020203" pitchFamily="34" charset="0"/>
            </a:endParaRPr>
          </a:p>
        </p:txBody>
      </p:sp>
      <p:sp>
        <p:nvSpPr>
          <p:cNvPr id="14" name="TextBox 13"/>
          <p:cNvSpPr txBox="1"/>
          <p:nvPr userDrawn="1"/>
        </p:nvSpPr>
        <p:spPr>
          <a:xfrm>
            <a:off x="307790" y="2868962"/>
            <a:ext cx="3149600" cy="370545"/>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Copyright and Trademarks</a:t>
            </a:r>
          </a:p>
        </p:txBody>
      </p:sp>
      <p:sp>
        <p:nvSpPr>
          <p:cNvPr id="15" name="TextBox 14"/>
          <p:cNvSpPr txBox="1"/>
          <p:nvPr userDrawn="1"/>
        </p:nvSpPr>
        <p:spPr>
          <a:xfrm>
            <a:off x="304800" y="378530"/>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Microsoft Confidential</a:t>
            </a:r>
          </a:p>
        </p:txBody>
      </p:sp>
      <p:sp>
        <p:nvSpPr>
          <p:cNvPr id="16" name="TextBox 15"/>
          <p:cNvSpPr txBox="1"/>
          <p:nvPr userDrawn="1"/>
        </p:nvSpPr>
        <p:spPr>
          <a:xfrm>
            <a:off x="304800" y="3114289"/>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304800" y="613936"/>
            <a:ext cx="11684000" cy="2438400"/>
          </a:xfrm>
          <a:prstGeom prst="rect">
            <a:avLst/>
          </a:prstGeom>
          <a:noFill/>
          <a:ln>
            <a:noFill/>
          </a:ln>
        </p:spPr>
        <p:txBody>
          <a:bodyPr vert="horz" wrap="square" lIns="243755" tIns="182816" rIns="121879" bIns="60938" rtlCol="0" anchor="t" anchorCtr="0">
            <a:normAutofit/>
          </a:bodyPr>
          <a:lstStyle/>
          <a:p>
            <a:pPr defTabSz="609355">
              <a:spcAft>
                <a:spcPts val="800"/>
              </a:spcAft>
              <a:defRPr/>
            </a:pPr>
            <a:r>
              <a:rPr lang="en-US" sz="1224">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55">
              <a:spcAft>
                <a:spcPts val="800"/>
              </a:spcAft>
              <a:defRPr/>
            </a:pPr>
            <a:r>
              <a:rPr lang="en-US" sz="1224">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55">
              <a:spcAft>
                <a:spcPts val="800"/>
              </a:spcAft>
              <a:defRPr/>
            </a:pPr>
            <a:r>
              <a:rPr lang="en-US" sz="1224">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55">
              <a:spcAft>
                <a:spcPts val="800"/>
              </a:spcAft>
              <a:defRPr/>
            </a:pPr>
            <a:endParaRPr lang="en-US" sz="136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23470385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936368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1"/>
            <a:ext cx="12434704" cy="6994521"/>
          </a:xfrm>
          <a:prstGeom prst="rect">
            <a:avLst/>
          </a:prstGeom>
        </p:spPr>
      </p:pic>
      <p:sp>
        <p:nvSpPr>
          <p:cNvPr id="2" name="Rectangle 1"/>
          <p:cNvSpPr/>
          <p:nvPr userDrawn="1"/>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34789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1"/>
            <a:ext cx="11887200" cy="3653707"/>
          </a:xfrm>
        </p:spPr>
        <p:txBody>
          <a:bodyPr>
            <a:spAutoFit/>
          </a:bodyPr>
          <a:lstStyle>
            <a:lvl1pPr>
              <a:defRPr sz="3999" baseline="0">
                <a:solidFill>
                  <a:schemeClr val="bg1"/>
                </a:solidFill>
                <a:latin typeface="+mj-lt"/>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21282328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983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04921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1624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52443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9850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991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4721274"/>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5040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013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02834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353088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4"/>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273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302083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1536393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52639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70"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198"/>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2289910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5144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318871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1308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24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749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520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51294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3182328"/>
          </a:xfrm>
        </p:spPr>
        <p:txBody>
          <a:bodyPr>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baseline="0">
                <a:solidFill>
                  <a:schemeClr val="bg1"/>
                </a:solidFill>
              </a:defRPr>
            </a:lvl1pPr>
          </a:lstStyle>
          <a:p>
            <a:pPr lvl="0"/>
            <a:r>
              <a:rPr lang="en-US"/>
              <a:t>Question 1</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5"/>
            <a:ext cx="4827756" cy="3221292"/>
          </a:xfrm>
          <a:prstGeom prst="rect">
            <a:avLst/>
          </a:prstGeom>
        </p:spPr>
      </p:pic>
    </p:spTree>
    <p:extLst>
      <p:ext uri="{BB962C8B-B14F-4D97-AF65-F5344CB8AC3E}">
        <p14:creationId xmlns:p14="http://schemas.microsoft.com/office/powerpoint/2010/main" val="272088271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208682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9329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60"/>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5" y="6482890"/>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5"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5"/>
            <a:ext cx="2901844" cy="372394"/>
          </a:xfrm>
          <a:prstGeom prst="rect">
            <a:avLst/>
          </a:prstGeom>
        </p:spPr>
        <p:txBody>
          <a:bodyPr vert="horz" lIns="186494" tIns="46623" rIns="186494" bIns="4662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157853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44767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71976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49262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4891567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547655928"/>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932752575"/>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39452293"/>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151918619"/>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94790209"/>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201658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2332075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8833973"/>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47364547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65941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21319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228691"/>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35709033"/>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082481106"/>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9129074"/>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46045705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3119486911"/>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1577554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89846863"/>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87555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374705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51945268"/>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06812503"/>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188093954"/>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08029636"/>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2643695"/>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0468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02872092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89320945"/>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3820307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7034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81755941"/>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9233512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315559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003329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3115303"/>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56420767"/>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590530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42755"/>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108197"/>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376351"/>
      </p:ext>
    </p:extLst>
  </p:cSld>
  <p:clrMapOvr>
    <a:masterClrMapping/>
  </p:clrMapOvr>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2302218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900395"/>
      </p:ext>
    </p:extLst>
  </p:cSld>
  <p:clrMapOvr>
    <a:masterClrMapping/>
  </p:clrMapOvr>
  <p:hf sldNum="0" hdr="0" ftr="0" dt="0"/>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111572268"/>
      </p:ext>
    </p:extLst>
  </p:cSld>
  <p:clrMapOvr>
    <a:masterClrMapping/>
  </p:clrMapOvr>
  <p:hf sldNum="0" hdr="0" ftr="0" dt="0"/>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307922563"/>
      </p:ext>
    </p:extLst>
  </p:cSld>
  <p:clrMapOvr>
    <a:masterClrMapping/>
  </p:clrMapOvr>
  <p:hf sldNum="0" hdr="0" ftr="0" dt="0"/>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8318672"/>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754591"/>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349433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733335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1"/>
            <a:ext cx="12434704" cy="6994521"/>
          </a:xfrm>
          <a:prstGeom prst="rect">
            <a:avLst/>
          </a:prstGeom>
        </p:spPr>
      </p:pic>
      <p:sp>
        <p:nvSpPr>
          <p:cNvPr id="2" name="Rectangle 1"/>
          <p:cNvSpPr/>
          <p:nvPr userDrawn="1"/>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3729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1"/>
            <a:ext cx="11887200" cy="3653707"/>
          </a:xfrm>
        </p:spPr>
        <p:txBody>
          <a:bodyPr>
            <a:spAutoFit/>
          </a:bodyPr>
          <a:lstStyle>
            <a:lvl1pPr>
              <a:defRPr sz="3999" baseline="0">
                <a:solidFill>
                  <a:schemeClr val="bg1"/>
                </a:solidFill>
                <a:latin typeface="+mj-lt"/>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In this Lesson you will learn the following:</a:t>
            </a:r>
          </a:p>
          <a:p>
            <a:pPr lvl="1"/>
            <a:r>
              <a:rPr lang="en-US" dirty="0"/>
              <a:t>Key Objective 1</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2</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3</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4</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5</a:t>
            </a:r>
          </a:p>
          <a:p>
            <a:pPr lvl="1"/>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Lesson Objectives</a:t>
            </a:r>
          </a:p>
        </p:txBody>
      </p:sp>
    </p:spTree>
    <p:extLst>
      <p:ext uri="{BB962C8B-B14F-4D97-AF65-F5344CB8AC3E}">
        <p14:creationId xmlns:p14="http://schemas.microsoft.com/office/powerpoint/2010/main" val="138938195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32443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6571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46782453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83000183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3"/>
            <a:ext cx="2901844" cy="372394"/>
          </a:xfrm>
          <a:prstGeom prst="rect">
            <a:avLst/>
          </a:prstGeom>
        </p:spPr>
        <p:txBody>
          <a:bodyPr lIns="186494" rIns="18649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dirty="0"/>
              <a:t>Microsoft Confidential</a:t>
            </a:r>
          </a:p>
        </p:txBody>
      </p:sp>
    </p:spTree>
    <p:extLst>
      <p:ext uri="{BB962C8B-B14F-4D97-AF65-F5344CB8AC3E}">
        <p14:creationId xmlns:p14="http://schemas.microsoft.com/office/powerpoint/2010/main" val="34606787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7611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9882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80575" y="6622133"/>
            <a:ext cx="2901844" cy="372394"/>
          </a:xfrm>
          <a:prstGeom prst="rect">
            <a:avLst/>
          </a:prstGeom>
        </p:spPr>
        <p:txBody>
          <a:bodyPr lIns="186494" rIns="18649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dirty="0"/>
              <a:t>Microsoft Confidential</a:t>
            </a:r>
          </a:p>
        </p:txBody>
      </p:sp>
    </p:spTree>
    <p:extLst>
      <p:ext uri="{BB962C8B-B14F-4D97-AF65-F5344CB8AC3E}">
        <p14:creationId xmlns:p14="http://schemas.microsoft.com/office/powerpoint/2010/main" val="17649278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80575" y="6622133"/>
            <a:ext cx="2901844" cy="372394"/>
          </a:xfrm>
          <a:prstGeom prst="rect">
            <a:avLst/>
          </a:prstGeom>
        </p:spPr>
        <p:txBody>
          <a:bodyPr lIns="186494" rIns="18649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dirty="0"/>
              <a:t>Microsoft Confidential</a:t>
            </a:r>
          </a:p>
        </p:txBody>
      </p:sp>
    </p:spTree>
    <p:extLst>
      <p:ext uri="{BB962C8B-B14F-4D97-AF65-F5344CB8AC3E}">
        <p14:creationId xmlns:p14="http://schemas.microsoft.com/office/powerpoint/2010/main" val="205873785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17118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Subsection Title</a:t>
            </a:r>
          </a:p>
        </p:txBody>
      </p:sp>
    </p:spTree>
    <p:extLst>
      <p:ext uri="{BB962C8B-B14F-4D97-AF65-F5344CB8AC3E}">
        <p14:creationId xmlns:p14="http://schemas.microsoft.com/office/powerpoint/2010/main" val="3158979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Subsection Title</a:t>
            </a:r>
          </a:p>
        </p:txBody>
      </p:sp>
      <p:grpSp>
        <p:nvGrpSpPr>
          <p:cNvPr id="3" name="Group 4"/>
          <p:cNvGrpSpPr>
            <a:grpSpLocks noChangeAspect="1"/>
          </p:cNvGrpSpPr>
          <p:nvPr userDrawn="1"/>
        </p:nvGrpSpPr>
        <p:grpSpPr bwMode="auto">
          <a:xfrm>
            <a:off x="7437437" y="1394224"/>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2924015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8" name="Picture 237"/>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305749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93799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122" name="Picture 121"/>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1669920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9" name="Picture 238"/>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3419946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70"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198"/>
            </a:lvl1pPr>
          </a:lstStyle>
          <a:p>
            <a:r>
              <a:rPr lang="en-US" b="1" dirty="0">
                <a:solidFill>
                  <a:schemeClr val="tx1"/>
                </a:solidFill>
              </a:rPr>
              <a:t>Demonstration:</a:t>
            </a:r>
            <a:r>
              <a:rPr lang="en-US" dirty="0">
                <a:solidFill>
                  <a:schemeClr val="tx1"/>
                </a:solidFill>
              </a:rPr>
              <a:t> </a:t>
            </a:r>
            <a:br>
              <a:rPr lang="en-US" dirty="0">
                <a:solidFill>
                  <a:schemeClr val="tx1"/>
                </a:solidFill>
              </a:rPr>
            </a:br>
            <a:r>
              <a:rPr lang="en-US" dirty="0">
                <a:solidFill>
                  <a:schemeClr val="tx1"/>
                </a:solidFill>
              </a:rPr>
              <a:t>Demo Title</a:t>
            </a:r>
          </a:p>
        </p:txBody>
      </p:sp>
    </p:spTree>
    <p:extLst>
      <p:ext uri="{BB962C8B-B14F-4D97-AF65-F5344CB8AC3E}">
        <p14:creationId xmlns:p14="http://schemas.microsoft.com/office/powerpoint/2010/main" val="250080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1250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362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763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879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80239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107C1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3182328"/>
          </a:xfrm>
        </p:spPr>
        <p:txBody>
          <a:bodyPr>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baseline="0">
                <a:solidFill>
                  <a:schemeClr val="bg1"/>
                </a:solidFill>
              </a:defRPr>
            </a:lvl1pPr>
          </a:lstStyle>
          <a:p>
            <a:pPr lvl="0"/>
            <a:r>
              <a:rPr lang="en-US" dirty="0"/>
              <a:t>Question 1</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2</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3</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4</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Knowledge Measure</a:t>
            </a:r>
          </a:p>
        </p:txBody>
      </p:sp>
      <p:pic>
        <p:nvPicPr>
          <p:cNvPr id="5" name="Picture 4"/>
          <p:cNvPicPr>
            <a:picLocks noChangeAspect="1"/>
          </p:cNvPicPr>
          <p:nvPr userDrawn="1"/>
        </p:nvPicPr>
        <p:blipFill>
          <a:blip r:embed="rId2"/>
          <a:stretch>
            <a:fillRect/>
          </a:stretch>
        </p:blipFill>
        <p:spPr>
          <a:xfrm>
            <a:off x="7874423" y="4187675"/>
            <a:ext cx="4827756" cy="3221292"/>
          </a:xfrm>
          <a:prstGeom prst="rect">
            <a:avLst/>
          </a:prstGeom>
        </p:spPr>
      </p:pic>
    </p:spTree>
    <p:extLst>
      <p:ext uri="{BB962C8B-B14F-4D97-AF65-F5344CB8AC3E}">
        <p14:creationId xmlns:p14="http://schemas.microsoft.com/office/powerpoint/2010/main" val="38263508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82332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57039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40463"/>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8460471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767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60"/>
            <a:ext cx="11500630" cy="699453"/>
          </a:xfrm>
        </p:spPr>
        <p:txBody>
          <a:bodyPr>
            <a:normAutofit/>
          </a:bodyPr>
          <a:lstStyle>
            <a:lvl1pPr>
              <a:defRPr sz="3264"/>
            </a:lvl1pPr>
          </a:lstStyle>
          <a:p>
            <a:r>
              <a:rPr lang="en-US" dirty="0"/>
              <a:t>Click to edit Master title style</a:t>
            </a:r>
          </a:p>
        </p:txBody>
      </p:sp>
      <p:sp>
        <p:nvSpPr>
          <p:cNvPr id="5" name="Slide Number Placeholder 4"/>
          <p:cNvSpPr>
            <a:spLocks noGrp="1"/>
          </p:cNvSpPr>
          <p:nvPr>
            <p:ph type="sldNum" sz="quarter" idx="12"/>
          </p:nvPr>
        </p:nvSpPr>
        <p:spPr>
          <a:xfrm>
            <a:off x="9028105" y="6482890"/>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10405" y="1165754"/>
            <a:ext cx="11398029" cy="1793120"/>
          </a:xfrm>
        </p:spPr>
        <p:txBody>
          <a:bodyPr/>
          <a:lstStyle>
            <a:lvl1pPr>
              <a:defRPr sz="1836"/>
            </a:lvl1pPr>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5"/>
            <a:ext cx="2901844" cy="372394"/>
          </a:xfrm>
          <a:prstGeom prst="rect">
            <a:avLst/>
          </a:prstGeom>
        </p:spPr>
        <p:txBody>
          <a:bodyPr vert="horz" lIns="186494" tIns="46623" rIns="186494" bIns="4662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44851468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304800" y="3412435"/>
            <a:ext cx="11684000" cy="3064564"/>
          </a:xfrm>
          <a:prstGeom prst="rect">
            <a:avLst/>
          </a:prstGeom>
          <a:noFill/>
          <a:ln>
            <a:noFill/>
          </a:ln>
        </p:spPr>
        <p:txBody>
          <a:bodyPr vert="horz" wrap="square" lIns="243720" tIns="182790" rIns="121862" bIns="60929" rtlCol="0" anchor="t" anchorCtr="0">
            <a:noAutofit/>
          </a:bodyPr>
          <a:lstStyle/>
          <a:p>
            <a:pPr defTabSz="609238">
              <a:lnSpc>
                <a:spcPct val="90000"/>
              </a:lnSpc>
              <a:spcAft>
                <a:spcPts val="800"/>
              </a:spcAft>
              <a:defRPr/>
            </a:pPr>
            <a:r>
              <a:rPr lang="en-US" sz="1224"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238">
              <a:lnSpc>
                <a:spcPct val="90000"/>
              </a:lnSpc>
              <a:spcAft>
                <a:spcPts val="800"/>
              </a:spcAft>
              <a:defRPr/>
            </a:pPr>
            <a:r>
              <a:rPr lang="en-US" sz="1224"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238">
              <a:lnSpc>
                <a:spcPct val="90000"/>
              </a:lnSpc>
              <a:spcAft>
                <a:spcPts val="400"/>
              </a:spcAft>
              <a:defRPr/>
            </a:pPr>
            <a:r>
              <a:rPr lang="en-US" sz="1224" dirty="0">
                <a:solidFill>
                  <a:srgbClr val="000000">
                    <a:alpha val="87000"/>
                  </a:srgbClr>
                </a:solidFill>
                <a:cs typeface="Segoe UI" panose="020B0502040204020203" pitchFamily="34" charset="0"/>
              </a:rPr>
              <a:t>For more information, see Use of Microsoft Copyrighted Content at</a:t>
            </a:r>
          </a:p>
          <a:p>
            <a:pPr algn="ctr" defTabSz="609238">
              <a:lnSpc>
                <a:spcPct val="90000"/>
              </a:lnSpc>
              <a:spcAft>
                <a:spcPts val="800"/>
              </a:spcAft>
              <a:defRPr/>
            </a:pPr>
            <a:r>
              <a:rPr lang="en-US" sz="1224"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dirty="0">
              <a:solidFill>
                <a:prstClr val="black"/>
              </a:solidFill>
              <a:cs typeface="Segoe UI" panose="020B0502040204020203" pitchFamily="34" charset="0"/>
            </a:endParaRPr>
          </a:p>
          <a:p>
            <a:pPr defTabSz="609238">
              <a:lnSpc>
                <a:spcPct val="90000"/>
              </a:lnSpc>
              <a:spcAft>
                <a:spcPts val="800"/>
              </a:spcAft>
              <a:defRPr/>
            </a:pPr>
            <a:r>
              <a:rPr lang="en-IN" sz="1224"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238">
              <a:lnSpc>
                <a:spcPct val="90000"/>
              </a:lnSpc>
              <a:spcAft>
                <a:spcPts val="800"/>
              </a:spcAft>
              <a:defRPr/>
            </a:pPr>
            <a:endParaRPr lang="en-US" sz="1360" dirty="0">
              <a:solidFill>
                <a:srgbClr val="000000">
                  <a:alpha val="87000"/>
                </a:srgbClr>
              </a:solidFill>
              <a:cs typeface="Segoe UI" panose="020B0502040204020203" pitchFamily="34" charset="0"/>
            </a:endParaRPr>
          </a:p>
        </p:txBody>
      </p:sp>
      <p:sp>
        <p:nvSpPr>
          <p:cNvPr id="13" name="TextBox 12"/>
          <p:cNvSpPr txBox="1"/>
          <p:nvPr userDrawn="1"/>
        </p:nvSpPr>
        <p:spPr>
          <a:xfrm>
            <a:off x="310777" y="103985"/>
            <a:ext cx="3149600" cy="406400"/>
          </a:xfrm>
          <a:prstGeom prst="rect">
            <a:avLst/>
          </a:prstGeom>
          <a:noFill/>
          <a:ln>
            <a:noFill/>
          </a:ln>
        </p:spPr>
        <p:txBody>
          <a:bodyPr vert="horz" wrap="none" lIns="243720" tIns="182790" rIns="121862" bIns="60929" rtlCol="0" anchor="ctr" anchorCtr="0">
            <a:noAutofit/>
          </a:bodyPr>
          <a:lstStyle/>
          <a:p>
            <a:pPr defTabSz="609238">
              <a:defRPr/>
            </a:pPr>
            <a:r>
              <a:rPr lang="en-US" sz="1496" b="1" dirty="0">
                <a:solidFill>
                  <a:srgbClr val="000000"/>
                </a:solidFill>
                <a:cs typeface="Segoe UI" panose="020B0502040204020203" pitchFamily="34" charset="0"/>
              </a:rPr>
              <a:t>Conditions and Terms of Use</a:t>
            </a:r>
            <a:endParaRPr lang="en-US" sz="1496" dirty="0">
              <a:solidFill>
                <a:srgbClr val="000000"/>
              </a:solidFill>
              <a:cs typeface="Segoe UI" panose="020B0502040204020203" pitchFamily="34" charset="0"/>
            </a:endParaRPr>
          </a:p>
        </p:txBody>
      </p:sp>
      <p:sp>
        <p:nvSpPr>
          <p:cNvPr id="14" name="TextBox 13"/>
          <p:cNvSpPr txBox="1"/>
          <p:nvPr userDrawn="1"/>
        </p:nvSpPr>
        <p:spPr>
          <a:xfrm>
            <a:off x="307791" y="2868963"/>
            <a:ext cx="3149600" cy="370545"/>
          </a:xfrm>
          <a:prstGeom prst="rect">
            <a:avLst/>
          </a:prstGeom>
          <a:noFill/>
          <a:ln>
            <a:noFill/>
          </a:ln>
        </p:spPr>
        <p:txBody>
          <a:bodyPr vert="horz" wrap="none" lIns="243720" tIns="182790" rIns="121862" bIns="60929" rtlCol="0" anchor="ctr" anchorCtr="0">
            <a:noAutofit/>
          </a:bodyPr>
          <a:lstStyle/>
          <a:p>
            <a:pPr defTabSz="609238">
              <a:defRPr/>
            </a:pPr>
            <a:r>
              <a:rPr lang="en-US" sz="1496" b="1" dirty="0">
                <a:solidFill>
                  <a:srgbClr val="000000"/>
                </a:solidFill>
                <a:cs typeface="Segoe UI" panose="020B0502040204020203" pitchFamily="34" charset="0"/>
              </a:rPr>
              <a:t>Copyright and Trademarks</a:t>
            </a:r>
          </a:p>
        </p:txBody>
      </p:sp>
      <p:sp>
        <p:nvSpPr>
          <p:cNvPr id="15" name="TextBox 14"/>
          <p:cNvSpPr txBox="1"/>
          <p:nvPr userDrawn="1"/>
        </p:nvSpPr>
        <p:spPr>
          <a:xfrm>
            <a:off x="304801" y="378530"/>
            <a:ext cx="3149600" cy="406400"/>
          </a:xfrm>
          <a:prstGeom prst="rect">
            <a:avLst/>
          </a:prstGeom>
          <a:noFill/>
          <a:ln>
            <a:noFill/>
          </a:ln>
        </p:spPr>
        <p:txBody>
          <a:bodyPr vert="horz" wrap="none" lIns="243720" tIns="182790" rIns="121862" bIns="60929" rtlCol="0" anchor="ctr" anchorCtr="0">
            <a:noAutofit/>
          </a:bodyPr>
          <a:lstStyle/>
          <a:p>
            <a:pPr defTabSz="609238">
              <a:defRPr/>
            </a:pPr>
            <a:r>
              <a:rPr lang="en-US" sz="1088" dirty="0">
                <a:solidFill>
                  <a:srgbClr val="277EB5"/>
                </a:solidFill>
                <a:cs typeface="Segoe UI" panose="020B0502040204020203" pitchFamily="34" charset="0"/>
              </a:rPr>
              <a:t>Microsoft Confidential</a:t>
            </a:r>
          </a:p>
        </p:txBody>
      </p:sp>
      <p:sp>
        <p:nvSpPr>
          <p:cNvPr id="16" name="TextBox 15"/>
          <p:cNvSpPr txBox="1"/>
          <p:nvPr userDrawn="1"/>
        </p:nvSpPr>
        <p:spPr>
          <a:xfrm>
            <a:off x="304801" y="3114289"/>
            <a:ext cx="3149600" cy="406400"/>
          </a:xfrm>
          <a:prstGeom prst="rect">
            <a:avLst/>
          </a:prstGeom>
          <a:noFill/>
          <a:ln>
            <a:noFill/>
          </a:ln>
        </p:spPr>
        <p:txBody>
          <a:bodyPr vert="horz" wrap="none" lIns="243720" tIns="182790" rIns="121862" bIns="60929" rtlCol="0" anchor="ctr" anchorCtr="0">
            <a:noAutofit/>
          </a:bodyPr>
          <a:lstStyle/>
          <a:p>
            <a:pPr defTabSz="609238">
              <a:defRPr/>
            </a:pPr>
            <a:r>
              <a:rPr lang="en-US" sz="1088" dirty="0">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304800" y="613937"/>
            <a:ext cx="11684000" cy="2438400"/>
          </a:xfrm>
          <a:prstGeom prst="rect">
            <a:avLst/>
          </a:prstGeom>
          <a:noFill/>
          <a:ln>
            <a:noFill/>
          </a:ln>
        </p:spPr>
        <p:txBody>
          <a:bodyPr vert="horz" wrap="square" lIns="243720" tIns="182790" rIns="121862" bIns="60929" rtlCol="0" anchor="t" anchorCtr="0">
            <a:normAutofit/>
          </a:bodyPr>
          <a:lstStyle/>
          <a:p>
            <a:pPr defTabSz="609238">
              <a:spcAft>
                <a:spcPts val="800"/>
              </a:spcAft>
              <a:defRPr/>
            </a:pPr>
            <a:r>
              <a:rPr lang="en-US" sz="1224"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238">
              <a:spcAft>
                <a:spcPts val="800"/>
              </a:spcAft>
              <a:defRPr/>
            </a:pPr>
            <a:r>
              <a:rPr lang="en-US" sz="1224"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238">
              <a:spcAft>
                <a:spcPts val="800"/>
              </a:spcAft>
              <a:defRPr/>
            </a:pPr>
            <a:r>
              <a:rPr lang="en-US" sz="1224"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238">
              <a:spcAft>
                <a:spcPts val="800"/>
              </a:spcAft>
              <a:defRPr/>
            </a:pPr>
            <a:endParaRPr lang="en-US" sz="1360"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3969260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398016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126690224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71318618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870249656"/>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123284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098260674"/>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56168403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162377782"/>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35114488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7634561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152203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22709803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80333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94572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343109136"/>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3077672781"/>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82050178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33159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5847153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097041699"/>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31558772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8362484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13093168"/>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94823142"/>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58595456"/>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51620425"/>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78855378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04919091"/>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62152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012159556"/>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25679291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5142513"/>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4295924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79842902"/>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5783450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5640136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503503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2591724"/>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2252728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415284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50581204"/>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80083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673984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106322"/>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712965"/>
      </p:ext>
    </p:extLst>
  </p:cSld>
  <p:clrMapOvr>
    <a:masterClrMapping/>
  </p:clrMapOvr>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3516692"/>
          </a:xfrm>
          <a:prstGeom prst="rect">
            <a:avLst/>
          </a:prstGeom>
        </p:spPr>
        <p:txBody>
          <a:bodyPr vert="horz" lIns="93247" tIns="46623" rIns="93247" bIns="4662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3264" b="1" kern="1200" dirty="0">
                <a:solidFill>
                  <a:srgbClr val="000000"/>
                </a:solidFill>
                <a:latin typeface="&amp;quot"/>
                <a:ea typeface="+mn-ea"/>
                <a:cs typeface="+mn-cs"/>
              </a:rPr>
              <a:t>CONDITIONS AND TERMS OF USE:</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836" dirty="0">
                <a:solidFill>
                  <a:srgbClr val="323130"/>
                </a:solidFill>
                <a:effectLst/>
                <a:latin typeface="&amp;quot"/>
                <a:ea typeface="Times New Roman" panose="02020603050405020304" pitchFamily="18" charset="0"/>
                <a:cs typeface="Times New Roman" panose="02020603050405020304" pitchFamily="18" charset="0"/>
              </a:rPr>
              <a:t> </a:t>
            </a:r>
            <a:endParaRPr lang="en-US" sz="1836" dirty="0">
              <a:effectLst/>
              <a:latin typeface="&amp;quot"/>
              <a:ea typeface="Calibri" panose="020F0502020204030204" pitchFamily="34" charset="0"/>
              <a:cs typeface="Times New Roman" panose="02020603050405020304" pitchFamily="18" charset="0"/>
            </a:endParaRP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32" kern="1200" dirty="0">
                <a:solidFill>
                  <a:srgbClr val="0A5BBA"/>
                </a:solidFill>
                <a:latin typeface="&amp;quot"/>
                <a:ea typeface="+mn-ea"/>
                <a:cs typeface="+mn-cs"/>
              </a:rPr>
              <a:t>© Microsoft Corporation.  All rights reserved</a:t>
            </a:r>
            <a:r>
              <a:rPr lang="en-US" sz="1632" kern="1200" dirty="0">
                <a:solidFill>
                  <a:srgbClr val="0A5BBA"/>
                </a:solidFill>
                <a:latin typeface="Calibri Light" panose="020F0302020204030204" pitchFamily="34" charset="0"/>
                <a:ea typeface="+mn-ea"/>
                <a:cs typeface="+mn-cs"/>
              </a:rPr>
              <a:t>. </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32"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2314751225"/>
      </p:ext>
    </p:extLst>
  </p:cSld>
  <p:clrMapOvr>
    <a:masterClrMapping/>
  </p:clrMapOvr>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667666350"/>
      </p:ext>
    </p:extLst>
  </p:cSld>
  <p:clrMapOvr>
    <a:masterClrMapping/>
  </p:clrMapOvr>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30257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61245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136610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104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98129739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592037608"/>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590414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71782729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568690821"/>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6786733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8427920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449147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2697040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636689"/>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670685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3714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60788645"/>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103346761"/>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4889610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52256507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2732347490"/>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3598256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666355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5580824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9758385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948140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7375144"/>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16993499"/>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79823462"/>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72129720"/>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5111171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76737251"/>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42320253"/>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8906171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87729336"/>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71023086"/>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496502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7976743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8907220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4774435"/>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13993541"/>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9447509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59521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23116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090"/>
      </p:ext>
    </p:extLst>
  </p:cSld>
  <p:clrMapOvr>
    <a:masterClrMapping/>
  </p:clrMapOvr>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189908"/>
      </p:ext>
    </p:extLst>
  </p:cSld>
  <p:clrMapOvr>
    <a:masterClrMapping/>
  </p:clrMapOvr>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2020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23857912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3903585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834011455"/>
      </p:ext>
    </p:extLst>
  </p:cSld>
  <p:clrMapOvr>
    <a:masterClrMapping/>
  </p:clrMapOvr>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28252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60"/>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10405" y="1165755"/>
            <a:ext cx="11398029" cy="2092881"/>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963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1132" y="305097"/>
            <a:ext cx="11192828" cy="470856"/>
          </a:xfrm>
          <a:prstGeom prst="rect">
            <a:avLst/>
          </a:prstGeom>
        </p:spPr>
        <p:txBody>
          <a:bodyPr/>
          <a:lstStyle/>
          <a:p>
            <a:r>
              <a:rPr lang="en-US"/>
              <a:t>Title Styling</a:t>
            </a:r>
          </a:p>
        </p:txBody>
      </p:sp>
      <p:sp>
        <p:nvSpPr>
          <p:cNvPr id="5" name="Slide Number Placeholder 5"/>
          <p:cNvSpPr>
            <a:spLocks noGrp="1"/>
          </p:cNvSpPr>
          <p:nvPr>
            <p:ph type="sldNum" sz="quarter" idx="4"/>
          </p:nvPr>
        </p:nvSpPr>
        <p:spPr>
          <a:xfrm>
            <a:off x="591133" y="6806541"/>
            <a:ext cx="673702" cy="198560"/>
          </a:xfrm>
          <a:prstGeom prst="rect">
            <a:avLst/>
          </a:prstGeom>
        </p:spPr>
        <p:txBody>
          <a:bodyPr vert="horz" lIns="91440" tIns="0" rIns="91440" bIns="45720" rtlCol="0" anchor="ctr"/>
          <a:lstStyle>
            <a:lvl1pPr algn="l">
              <a:defRPr sz="612" b="0">
                <a:solidFill>
                  <a:schemeClr val="bg1"/>
                </a:solidFill>
              </a:defRPr>
            </a:lvl1pPr>
          </a:lstStyle>
          <a:p>
            <a:pPr defTabSz="699106"/>
            <a:fld id="{D372AB51-BDCC-4F95-83CF-1CBB2D34E9E5}" type="slidenum">
              <a:rPr lang="en-US" smtClean="0">
                <a:solidFill>
                  <a:srgbClr val="FFFFFF"/>
                </a:solidFill>
              </a:rPr>
              <a:pPr defTabSz="699106"/>
              <a:t>‹#›</a:t>
            </a:fld>
            <a:endParaRPr lang="en-US">
              <a:solidFill>
                <a:srgbClr val="FFFFFF"/>
              </a:solidFill>
            </a:endParaRPr>
          </a:p>
        </p:txBody>
      </p:sp>
      <p:sp>
        <p:nvSpPr>
          <p:cNvPr id="8" name="Text Placeholder 2"/>
          <p:cNvSpPr>
            <a:spLocks noGrp="1"/>
          </p:cNvSpPr>
          <p:nvPr>
            <p:ph idx="1" hasCustomPrompt="1"/>
          </p:nvPr>
        </p:nvSpPr>
        <p:spPr>
          <a:xfrm>
            <a:off x="591132" y="1434330"/>
            <a:ext cx="11192828" cy="4713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262218" indent="-262218">
              <a:buClr>
                <a:schemeClr val="accent4"/>
              </a:buClr>
              <a:buFont typeface="Arial"/>
              <a:buChar char="•"/>
              <a:defRPr>
                <a:solidFill>
                  <a:schemeClr val="tx1">
                    <a:lumMod val="75000"/>
                    <a:lumOff val="25000"/>
                  </a:schemeClr>
                </a:solidFill>
                <a:latin typeface="+mn-lt"/>
              </a:defRPr>
            </a:lvl2pPr>
            <a:lvl3pPr marL="488018" indent="-262218">
              <a:buClr>
                <a:schemeClr val="accent4"/>
              </a:buClr>
              <a:buFont typeface="Arial"/>
              <a:buChar char="•"/>
              <a:defRPr sz="1377" b="0">
                <a:solidFill>
                  <a:schemeClr val="tx1">
                    <a:lumMod val="75000"/>
                    <a:lumOff val="25000"/>
                  </a:schemeClr>
                </a:solidFill>
                <a:latin typeface="+mn-lt"/>
              </a:defRPr>
            </a:lvl3pPr>
            <a:lvl4pPr marL="705321" indent="-262218">
              <a:buClr>
                <a:schemeClr val="accent4"/>
              </a:buClr>
              <a:buFont typeface="Arial"/>
              <a:buChar char="•"/>
              <a:defRPr>
                <a:solidFill>
                  <a:schemeClr val="tx1">
                    <a:lumMod val="75000"/>
                    <a:lumOff val="25000"/>
                  </a:schemeClr>
                </a:solidFill>
                <a:latin typeface="+mn-lt"/>
              </a:defRPr>
            </a:lvl4pPr>
            <a:lvl5pPr marL="909268" indent="-262218">
              <a:buClr>
                <a:schemeClr val="accent4"/>
              </a:buClr>
              <a:buFont typeface="Arial"/>
              <a:buChar char="•"/>
              <a:defRPr>
                <a:solidFill>
                  <a:schemeClr val="tx1">
                    <a:lumMod val="75000"/>
                    <a:lumOff val="25000"/>
                  </a:schemeClr>
                </a:solidFill>
                <a:latin typeface="+mn-lt"/>
              </a:defRPr>
            </a:lvl5pPr>
          </a:lstStyle>
          <a:p>
            <a:pPr marL="225800" lvl="2" indent="-225800">
              <a:buNone/>
            </a:pPr>
            <a:r>
              <a:rPr lang="en-US" sz="1836">
                <a:solidFill>
                  <a:schemeClr val="accent4"/>
                </a:solidFill>
              </a:rPr>
              <a:t>Heading One Style </a:t>
            </a:r>
          </a:p>
          <a:p>
            <a:pPr marL="225800" lvl="2" indent="-225800">
              <a:buNone/>
            </a:pPr>
            <a:r>
              <a:rPr lang="en-US">
                <a:solidFill>
                  <a:schemeClr val="tx1">
                    <a:lumMod val="65000"/>
                    <a:lumOff val="35000"/>
                  </a:schemeClr>
                </a:solidFill>
              </a:rPr>
              <a:t>Body content, 18pt Segoe UI (gray)</a:t>
            </a:r>
          </a:p>
          <a:p>
            <a:pPr marL="225800" lvl="2" indent="-225800">
              <a:buNone/>
            </a:pPr>
            <a:endParaRPr lang="en-US">
              <a:solidFill>
                <a:schemeClr val="tx1">
                  <a:lumMod val="65000"/>
                  <a:lumOff val="35000"/>
                </a:schemeClr>
              </a:solidFill>
            </a:endParaRPr>
          </a:p>
          <a:p>
            <a:pPr marL="225800" lvl="2" indent="-225800">
              <a:buNone/>
            </a:pPr>
            <a:r>
              <a:rPr lang="en-US" sz="1530">
                <a:solidFill>
                  <a:schemeClr val="accent6"/>
                </a:solidFill>
              </a:rPr>
              <a:t>Heading Two Style</a:t>
            </a:r>
          </a:p>
          <a:p>
            <a:pPr marL="225800" lvl="2" indent="-225800">
              <a:buNone/>
            </a:pPr>
            <a:r>
              <a:rPr lang="en-US">
                <a:solidFill>
                  <a:schemeClr val="tx1">
                    <a:lumMod val="65000"/>
                    <a:lumOff val="35000"/>
                  </a:schemeClr>
                </a:solidFill>
              </a:rPr>
              <a:t>Body content, 18pt Segoe UI (gray)</a:t>
            </a:r>
          </a:p>
          <a:p>
            <a:pPr marL="225800" lvl="2" indent="-225800">
              <a:buNone/>
            </a:pPr>
            <a:endParaRPr lang="en-US" sz="1530">
              <a:solidFill>
                <a:schemeClr val="accent3"/>
              </a:solidFill>
            </a:endParaRPr>
          </a:p>
          <a:p>
            <a:pPr marL="225800" lvl="2" indent="-225800">
              <a:buNone/>
            </a:pPr>
            <a:r>
              <a:rPr lang="en-US" b="1">
                <a:solidFill>
                  <a:schemeClr val="accent1"/>
                </a:solidFill>
              </a:rPr>
              <a:t>HEADING THREE STYLE</a:t>
            </a:r>
          </a:p>
          <a:p>
            <a:pPr marL="225800" lvl="2" indent="-225800">
              <a:buNone/>
            </a:pPr>
            <a:r>
              <a:rPr lang="en-US">
                <a:solidFill>
                  <a:schemeClr val="tx1">
                    <a:lumMod val="65000"/>
                    <a:lumOff val="35000"/>
                  </a:schemeClr>
                </a:solidFill>
              </a:rPr>
              <a:t>Body content, 18pt Segoe UI (gray)</a:t>
            </a:r>
          </a:p>
          <a:p>
            <a:pPr marL="0" indent="0">
              <a:buNone/>
            </a:pPr>
            <a:endParaRPr lang="en-US"/>
          </a:p>
        </p:txBody>
      </p:sp>
    </p:spTree>
    <p:extLst>
      <p:ext uri="{BB962C8B-B14F-4D97-AF65-F5344CB8AC3E}">
        <p14:creationId xmlns:p14="http://schemas.microsoft.com/office/powerpoint/2010/main" val="334626023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9"/>
            <a:ext cx="11503739" cy="699453"/>
          </a:xfrm>
          <a:noFill/>
        </p:spPr>
        <p:txBody>
          <a:bodyPr rIns="91440">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14549" y="1165754"/>
            <a:ext cx="11400102" cy="5051601"/>
          </a:xfrm>
          <a:prstGeom prst="rect">
            <a:avLst/>
          </a:prstGeom>
        </p:spPr>
        <p:txBody>
          <a:bodyPr vert="horz" lIns="91440" tIns="45720">
            <a:normAutofit/>
          </a:bodyPr>
          <a:lstStyle>
            <a:lvl1pPr marL="0" indent="0">
              <a:lnSpc>
                <a:spcPct val="100000"/>
              </a:lnSpc>
              <a:spcBef>
                <a:spcPts val="306"/>
              </a:spcBef>
              <a:buFontTx/>
              <a:buNone/>
              <a:defRPr sz="2448" baseline="0">
                <a:solidFill>
                  <a:srgbClr val="3F3F3F"/>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415184022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03590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735244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90178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05928295"/>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356A62-21DA-4D2C-A75D-2C19FA202376}"/>
              </a:ext>
            </a:extLst>
          </p:cNvPr>
          <p:cNvPicPr>
            <a:picLocks noChangeAspect="1"/>
          </p:cNvPicPr>
          <p:nvPr userDrawn="1"/>
        </p:nvPicPr>
        <p:blipFill>
          <a:blip r:embed="rId2"/>
          <a:stretch>
            <a:fillRect/>
          </a:stretch>
        </p:blipFill>
        <p:spPr>
          <a:xfrm>
            <a:off x="1" y="0"/>
            <a:ext cx="12554620" cy="7190372"/>
          </a:xfrm>
          <a:prstGeom prst="rect">
            <a:avLst/>
          </a:prstGeom>
        </p:spPr>
      </p:pic>
    </p:spTree>
    <p:extLst>
      <p:ext uri="{BB962C8B-B14F-4D97-AF65-F5344CB8AC3E}">
        <p14:creationId xmlns:p14="http://schemas.microsoft.com/office/powerpoint/2010/main" val="83217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364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5685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699658"/>
            <a:ext cx="4251462" cy="9042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10791"/>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197746"/>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197746"/>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11201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439881"/>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53326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280479"/>
          </a:xfrm>
          <a:prstGeom prst="rect">
            <a:avLst/>
          </a:prstGeom>
        </p:spPr>
        <p:txBody>
          <a:bodyPr/>
          <a:lstStyle>
            <a:lvl1pPr>
              <a:defRPr sz="2448"/>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4308827"/>
      </p:ext>
    </p:extLst>
  </p:cSld>
  <p:clrMapOvr>
    <a:masterClrMapping/>
  </p:clrMapOvr>
  <p:hf sldNum="0" hdr="0" ftr="0" dt="0"/>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280479"/>
          </a:xfrm>
          <a:prstGeom prst="rect">
            <a:avLst/>
          </a:prstGeom>
        </p:spPr>
        <p:txBody>
          <a:bodyPr/>
          <a:lstStyle>
            <a:lvl1pPr>
              <a:defRPr sz="2448"/>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6128016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360099"/>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602391"/>
            <a:ext cx="2103514" cy="360099"/>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5386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940629831"/>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686258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739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06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935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3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00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5879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7178251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9838991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362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7504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0"/>
            <a:ext cx="2901844" cy="372394"/>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249129" y="6482890"/>
            <a:ext cx="3938217" cy="372394"/>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912807" y="6482890"/>
            <a:ext cx="2901844" cy="372394"/>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5791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99556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863930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842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19389303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9622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5128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9276067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4808091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350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3047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Tree>
    <p:extLst>
      <p:ext uri="{BB962C8B-B14F-4D97-AF65-F5344CB8AC3E}">
        <p14:creationId xmlns:p14="http://schemas.microsoft.com/office/powerpoint/2010/main" val="3898509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9711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576665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4768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4243876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8977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807220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34899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885177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3230214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4366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0097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1002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90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74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04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5047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35984094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886277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41486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2416381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201622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8271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304800" y="3412435"/>
            <a:ext cx="11684000" cy="3064564"/>
          </a:xfrm>
          <a:prstGeom prst="rect">
            <a:avLst/>
          </a:prstGeom>
          <a:noFill/>
          <a:ln>
            <a:noFill/>
          </a:ln>
        </p:spPr>
        <p:txBody>
          <a:bodyPr vert="horz" wrap="square" lIns="243755" tIns="182816" rIns="121879" bIns="60938" rtlCol="0" anchor="t" anchorCtr="0">
            <a:noAutofit/>
          </a:bodyPr>
          <a:lstStyle/>
          <a:p>
            <a:pPr defTabSz="609355">
              <a:lnSpc>
                <a:spcPct val="90000"/>
              </a:lnSpc>
              <a:spcAft>
                <a:spcPts val="800"/>
              </a:spcAft>
              <a:defRPr/>
            </a:pPr>
            <a:r>
              <a:rPr lang="en-US" sz="1224">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55">
              <a:lnSpc>
                <a:spcPct val="90000"/>
              </a:lnSpc>
              <a:spcAft>
                <a:spcPts val="800"/>
              </a:spcAft>
              <a:defRPr/>
            </a:pPr>
            <a:r>
              <a:rPr lang="en-US" sz="1224">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55">
              <a:lnSpc>
                <a:spcPct val="90000"/>
              </a:lnSpc>
              <a:spcAft>
                <a:spcPts val="400"/>
              </a:spcAft>
              <a:defRPr/>
            </a:pPr>
            <a:r>
              <a:rPr lang="en-US" sz="1224">
                <a:solidFill>
                  <a:srgbClr val="000000">
                    <a:alpha val="87000"/>
                  </a:srgbClr>
                </a:solidFill>
                <a:cs typeface="Segoe UI" panose="020B0502040204020203" pitchFamily="34" charset="0"/>
              </a:rPr>
              <a:t>For more information, see Use of Microsoft Copyrighted Content at</a:t>
            </a:r>
          </a:p>
          <a:p>
            <a:pPr algn="ctr" defTabSz="609355">
              <a:lnSpc>
                <a:spcPct val="90000"/>
              </a:lnSpc>
              <a:spcAft>
                <a:spcPts val="800"/>
              </a:spcAft>
              <a:defRPr/>
            </a:pPr>
            <a:r>
              <a:rPr lang="en-US" sz="1224" u="sng">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a:solidFill>
                <a:prstClr val="black"/>
              </a:solidFill>
              <a:cs typeface="Segoe UI" panose="020B0502040204020203" pitchFamily="34" charset="0"/>
            </a:endParaRPr>
          </a:p>
          <a:p>
            <a:pPr defTabSz="609355">
              <a:lnSpc>
                <a:spcPct val="90000"/>
              </a:lnSpc>
              <a:spcAft>
                <a:spcPts val="800"/>
              </a:spcAft>
              <a:defRPr/>
            </a:pPr>
            <a:r>
              <a:rPr lang="en-IN" sz="1224">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55">
              <a:lnSpc>
                <a:spcPct val="90000"/>
              </a:lnSpc>
              <a:spcAft>
                <a:spcPts val="800"/>
              </a:spcAft>
              <a:defRPr/>
            </a:pPr>
            <a:endParaRPr lang="en-US" sz="1360">
              <a:solidFill>
                <a:srgbClr val="000000">
                  <a:alpha val="87000"/>
                </a:srgbClr>
              </a:solidFill>
              <a:cs typeface="Segoe UI" panose="020B0502040204020203" pitchFamily="34" charset="0"/>
            </a:endParaRPr>
          </a:p>
        </p:txBody>
      </p:sp>
      <p:sp>
        <p:nvSpPr>
          <p:cNvPr id="13" name="TextBox 12"/>
          <p:cNvSpPr txBox="1"/>
          <p:nvPr userDrawn="1"/>
        </p:nvSpPr>
        <p:spPr>
          <a:xfrm>
            <a:off x="310777" y="103985"/>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Conditions and Terms of Use</a:t>
            </a:r>
            <a:endParaRPr lang="en-US" sz="1496">
              <a:solidFill>
                <a:srgbClr val="000000"/>
              </a:solidFill>
              <a:cs typeface="Segoe UI" panose="020B0502040204020203" pitchFamily="34" charset="0"/>
            </a:endParaRPr>
          </a:p>
        </p:txBody>
      </p:sp>
      <p:sp>
        <p:nvSpPr>
          <p:cNvPr id="14" name="TextBox 13"/>
          <p:cNvSpPr txBox="1"/>
          <p:nvPr userDrawn="1"/>
        </p:nvSpPr>
        <p:spPr>
          <a:xfrm>
            <a:off x="307790" y="2868962"/>
            <a:ext cx="3149600" cy="370545"/>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Copyright and Trademarks</a:t>
            </a:r>
          </a:p>
        </p:txBody>
      </p:sp>
      <p:sp>
        <p:nvSpPr>
          <p:cNvPr id="15" name="TextBox 14"/>
          <p:cNvSpPr txBox="1"/>
          <p:nvPr userDrawn="1"/>
        </p:nvSpPr>
        <p:spPr>
          <a:xfrm>
            <a:off x="304800" y="378530"/>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Microsoft Confidential</a:t>
            </a:r>
          </a:p>
        </p:txBody>
      </p:sp>
      <p:sp>
        <p:nvSpPr>
          <p:cNvPr id="16" name="TextBox 15"/>
          <p:cNvSpPr txBox="1"/>
          <p:nvPr userDrawn="1"/>
        </p:nvSpPr>
        <p:spPr>
          <a:xfrm>
            <a:off x="304800" y="3114289"/>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304800" y="613936"/>
            <a:ext cx="11684000" cy="2438400"/>
          </a:xfrm>
          <a:prstGeom prst="rect">
            <a:avLst/>
          </a:prstGeom>
          <a:noFill/>
          <a:ln>
            <a:noFill/>
          </a:ln>
        </p:spPr>
        <p:txBody>
          <a:bodyPr vert="horz" wrap="square" lIns="243755" tIns="182816" rIns="121879" bIns="60938" rtlCol="0" anchor="t" anchorCtr="0">
            <a:normAutofit/>
          </a:bodyPr>
          <a:lstStyle/>
          <a:p>
            <a:pPr defTabSz="609355">
              <a:spcAft>
                <a:spcPts val="800"/>
              </a:spcAft>
              <a:defRPr/>
            </a:pPr>
            <a:r>
              <a:rPr lang="en-US" sz="1224">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55">
              <a:spcAft>
                <a:spcPts val="800"/>
              </a:spcAft>
              <a:defRPr/>
            </a:pPr>
            <a:r>
              <a:rPr lang="en-US" sz="1224">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55">
              <a:spcAft>
                <a:spcPts val="800"/>
              </a:spcAft>
              <a:defRPr/>
            </a:pPr>
            <a:r>
              <a:rPr lang="en-US" sz="1224">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55">
              <a:spcAft>
                <a:spcPts val="800"/>
              </a:spcAft>
              <a:defRPr/>
            </a:pPr>
            <a:endParaRPr lang="en-US" sz="136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28950044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770436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23290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16513954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8738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751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32117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3022876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0825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68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50011513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5961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9191099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4995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2256466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077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6202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10168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62421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64513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202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9431267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692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346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59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96285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4663608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110663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3626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2546793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52019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97.xml"/><Relationship Id="rId7" Type="http://schemas.openxmlformats.org/officeDocument/2006/relationships/image" Target="../media/image11.png"/><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theme" Target="../theme/theme10.xml"/><Relationship Id="rId5" Type="http://schemas.openxmlformats.org/officeDocument/2006/relationships/slideLayout" Target="../slideLayouts/slideLayout299.xml"/><Relationship Id="rId4" Type="http://schemas.openxmlformats.org/officeDocument/2006/relationships/slideLayout" Target="../slideLayouts/slideLayout29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image" Target="../media/image14.png"/><Relationship Id="rId5" Type="http://schemas.openxmlformats.org/officeDocument/2006/relationships/slideLayout" Target="../slideLayouts/slideLayout304.xml"/><Relationship Id="rId10" Type="http://schemas.openxmlformats.org/officeDocument/2006/relationships/image" Target="../media/image13.emf"/><Relationship Id="rId4" Type="http://schemas.openxmlformats.org/officeDocument/2006/relationships/slideLayout" Target="../slideLayouts/slideLayout303.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image" Target="../media/image2.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image" Target="../media/image2.png"/><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image" Target="../media/image2.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tags" Target="../tags/tag4.xml"/><Relationship Id="rId50" Type="http://schemas.openxmlformats.org/officeDocument/2006/relationships/image" Target="../media/image8.emf"/><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tags" Target="../tags/tag6.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tags" Target="../tags/tag5.xml"/><Relationship Id="rId8" Type="http://schemas.openxmlformats.org/officeDocument/2006/relationships/slideLayout" Target="../slideLayouts/slideLayout137.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theme" Target="../theme/theme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1" Type="http://schemas.openxmlformats.org/officeDocument/2006/relationships/slideLayout" Target="../slideLayouts/slideLayout130.xml"/><Relationship Id="rId6"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image" Target="../media/image2.png"/><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47" Type="http://schemas.openxmlformats.org/officeDocument/2006/relationships/tags" Target="../tags/tag10.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9" Type="http://schemas.openxmlformats.org/officeDocument/2006/relationships/slideLayout" Target="../slideLayouts/slideLayout232.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45" Type="http://schemas.openxmlformats.org/officeDocument/2006/relationships/theme" Target="../theme/theme8.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image" Target="../media/image8.emf"/><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tags" Target="../tags/tag11.xml"/><Relationship Id="rId8" Type="http://schemas.openxmlformats.org/officeDocument/2006/relationships/slideLayout" Target="../slideLayouts/slideLayout211.xml"/><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tags" Target="../tags/tag9.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slideLayout" Target="../slideLayouts/slideLayout289.xml"/><Relationship Id="rId47" Type="http://schemas.openxmlformats.org/officeDocument/2006/relationships/slideLayout" Target="../slideLayouts/slideLayout294.xml"/><Relationship Id="rId50" Type="http://schemas.openxmlformats.org/officeDocument/2006/relationships/tags" Target="../tags/tag13.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9" Type="http://schemas.openxmlformats.org/officeDocument/2006/relationships/slideLayout" Target="../slideLayouts/slideLayout276.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45" Type="http://schemas.openxmlformats.org/officeDocument/2006/relationships/slideLayout" Target="../slideLayouts/slideLayout292.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49" Type="http://schemas.openxmlformats.org/officeDocument/2006/relationships/tags" Target="../tags/tag12.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4" Type="http://schemas.openxmlformats.org/officeDocument/2006/relationships/slideLayout" Target="../slideLayouts/slideLayout291.xml"/><Relationship Id="rId52" Type="http://schemas.openxmlformats.org/officeDocument/2006/relationships/image" Target="../media/image8.emf"/><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slideLayout" Target="../slideLayouts/slideLayout290.xml"/><Relationship Id="rId48" Type="http://schemas.openxmlformats.org/officeDocument/2006/relationships/theme" Target="../theme/theme9.xml"/><Relationship Id="rId8" Type="http://schemas.openxmlformats.org/officeDocument/2006/relationships/slideLayout" Target="../slideLayouts/slideLayout255.xml"/><Relationship Id="rId51" Type="http://schemas.openxmlformats.org/officeDocument/2006/relationships/tags" Target="../tags/tag14.xml"/><Relationship Id="rId3" Type="http://schemas.openxmlformats.org/officeDocument/2006/relationships/slideLayout" Target="../slideLayouts/slideLayout250.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 Id="rId46" Type="http://schemas.openxmlformats.org/officeDocument/2006/relationships/slideLayout" Target="../slideLayouts/slideLayout293.xml"/><Relationship Id="rId20" Type="http://schemas.openxmlformats.org/officeDocument/2006/relationships/slideLayout" Target="../slideLayouts/slideLayout267.xml"/><Relationship Id="rId41" Type="http://schemas.openxmlformats.org/officeDocument/2006/relationships/slideLayout" Target="../slideLayouts/slideLayout288.xml"/><Relationship Id="rId1" Type="http://schemas.openxmlformats.org/officeDocument/2006/relationships/slideLayout" Target="../slideLayouts/slideLayout248.xml"/><Relationship Id="rId6"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
        <p:nvSpPr>
          <p:cNvPr id="9" name="Title Placeholder 8"/>
          <p:cNvSpPr>
            <a:spLocks noGrp="1"/>
          </p:cNvSpPr>
          <p:nvPr>
            <p:ph type="title"/>
          </p:nvPr>
        </p:nvSpPr>
        <p:spPr>
          <a:xfrm>
            <a:off x="621824" y="280105"/>
            <a:ext cx="11192828" cy="116575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632057"/>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7396" y="6669292"/>
            <a:ext cx="2381664" cy="286306"/>
          </a:xfrm>
          <a:prstGeom prst="rect">
            <a:avLst/>
          </a:prstGeom>
          <a:noFill/>
        </p:spPr>
        <p:txBody>
          <a:bodyPr wrap="square" rtlCol="0">
            <a:spAutoFit/>
          </a:bodyPr>
          <a:lstStyle/>
          <a:p>
            <a:r>
              <a:rPr lang="en-US" sz="1224" dirty="0">
                <a:solidFill>
                  <a:schemeClr val="bg1"/>
                </a:solidFill>
              </a:rPr>
              <a:t>www.ThatAwesomeTrainer.com</a:t>
            </a:r>
          </a:p>
        </p:txBody>
      </p:sp>
    </p:spTree>
    <p:extLst>
      <p:ext uri="{BB962C8B-B14F-4D97-AF65-F5344CB8AC3E}">
        <p14:creationId xmlns:p14="http://schemas.microsoft.com/office/powerpoint/2010/main" val="2083938081"/>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85" r:id="rId7"/>
    <p:sldLayoutId id="2147484403" r:id="rId8"/>
    <p:sldLayoutId id="2147484526" r:id="rId9"/>
    <p:sldLayoutId id="2147484626" r:id="rId10"/>
    <p:sldLayoutId id="2147484731" r:id="rId11"/>
  </p:sldLayoutIdLst>
  <p:hf hdr="0" ftr="0" dt="0"/>
  <p:txStyles>
    <p:titleStyle>
      <a:lvl1pPr marL="0" marR="0" indent="0" algn="l" defTabSz="466209" rtl="0" eaLnBrk="1" fontAlgn="auto" latinLnBrk="0" hangingPunct="1">
        <a:lnSpc>
          <a:spcPts val="3570"/>
        </a:lnSpc>
        <a:spcBef>
          <a:spcPct val="0"/>
        </a:spcBef>
        <a:spcAft>
          <a:spcPts val="0"/>
        </a:spcAft>
        <a:buClrTx/>
        <a:buSzTx/>
        <a:buFontTx/>
        <a:buNone/>
        <a:tabLst/>
        <a:defRPr kumimoji="0" lang="en-US" sz="3672"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32418" rtl="0" eaLnBrk="1" latinLnBrk="0" hangingPunct="1">
        <a:spcBef>
          <a:spcPct val="20000"/>
        </a:spcBef>
        <a:buFont typeface="Arial"/>
        <a:buNone/>
        <a:defRPr sz="2448" kern="1200">
          <a:solidFill>
            <a:srgbClr val="404040"/>
          </a:solidFill>
          <a:latin typeface="+mn-lt"/>
          <a:ea typeface="+mn-ea"/>
          <a:cs typeface="+mn-cs"/>
        </a:defRPr>
      </a:lvl1pPr>
      <a:lvl2pPr marL="349656" indent="-349656" algn="l" defTabSz="932418" rtl="0" eaLnBrk="1" latinLnBrk="0" hangingPunct="1">
        <a:spcBef>
          <a:spcPct val="20000"/>
        </a:spcBef>
        <a:buClr>
          <a:schemeClr val="accent4"/>
        </a:buClr>
        <a:buFont typeface="Arial"/>
        <a:buChar char="•"/>
        <a:defRPr lang="en-US" sz="2040" kern="1200" dirty="0" smtClean="0">
          <a:solidFill>
            <a:srgbClr val="404040"/>
          </a:solidFill>
          <a:latin typeface="Century Gothic"/>
          <a:ea typeface="+mn-ea"/>
          <a:cs typeface="+mn-cs"/>
        </a:defRPr>
      </a:lvl2pPr>
      <a:lvl3pPr marL="650750"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3pPr>
      <a:lvl4pPr marL="940512"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4pPr>
      <a:lvl5pPr marL="1212467" indent="-349656" algn="l" defTabSz="932418" rtl="0" eaLnBrk="1" latinLnBrk="0" hangingPunct="1">
        <a:spcBef>
          <a:spcPct val="20000"/>
        </a:spcBef>
        <a:buClr>
          <a:schemeClr val="accent4"/>
        </a:buClr>
        <a:buFont typeface="Arial"/>
        <a:buChar char="•"/>
        <a:defRPr lang="en-US" sz="1836" kern="1200" dirty="0">
          <a:solidFill>
            <a:srgbClr val="404040"/>
          </a:solidFill>
          <a:latin typeface="Century Gothic"/>
          <a:ea typeface="+mn-ea"/>
          <a:cs typeface="+mn-cs"/>
        </a:defRPr>
      </a:lvl5pPr>
      <a:lvl6pPr marL="2564149"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57"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65"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74"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627168"/>
            <a:ext cx="12436475" cy="3766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36">
              <a:solidFill>
                <a:schemeClr val="accent4">
                  <a:lumMod val="75000"/>
                </a:schemeClr>
              </a:solidFill>
            </a:endParaRPr>
          </a:p>
        </p:txBody>
      </p:sp>
      <p:sp>
        <p:nvSpPr>
          <p:cNvPr id="4" name="TextBox 3"/>
          <p:cNvSpPr txBox="1"/>
          <p:nvPr/>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
        <p:nvSpPr>
          <p:cNvPr id="9" name="Title Placeholder 8"/>
          <p:cNvSpPr>
            <a:spLocks noGrp="1"/>
          </p:cNvSpPr>
          <p:nvPr>
            <p:ph type="title"/>
          </p:nvPr>
        </p:nvSpPr>
        <p:spPr>
          <a:xfrm>
            <a:off x="621824" y="280105"/>
            <a:ext cx="11192828" cy="116575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632057"/>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7396" y="6669292"/>
            <a:ext cx="2381664" cy="286306"/>
          </a:xfrm>
          <a:prstGeom prst="rect">
            <a:avLst/>
          </a:prstGeom>
          <a:noFill/>
        </p:spPr>
        <p:txBody>
          <a:bodyPr wrap="square" rtlCol="0">
            <a:spAutoFit/>
          </a:bodyPr>
          <a:lstStyle/>
          <a:p>
            <a:r>
              <a:rPr lang="en-US" sz="1224" dirty="0">
                <a:solidFill>
                  <a:schemeClr val="bg1"/>
                </a:solidFill>
              </a:rPr>
              <a:t>SQL Server Query Optimization</a:t>
            </a:r>
          </a:p>
        </p:txBody>
      </p:sp>
    </p:spTree>
    <p:extLst>
      <p:ext uri="{BB962C8B-B14F-4D97-AF65-F5344CB8AC3E}">
        <p14:creationId xmlns:p14="http://schemas.microsoft.com/office/powerpoint/2010/main" val="97454094"/>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Lst>
  <p:txStyles>
    <p:titleStyle>
      <a:lvl1pPr marL="0" marR="0" indent="0" algn="l" defTabSz="466209" rtl="0" eaLnBrk="1" fontAlgn="auto" latinLnBrk="0" hangingPunct="1">
        <a:lnSpc>
          <a:spcPts val="3570"/>
        </a:lnSpc>
        <a:spcBef>
          <a:spcPct val="0"/>
        </a:spcBef>
        <a:spcAft>
          <a:spcPts val="0"/>
        </a:spcAft>
        <a:buClrTx/>
        <a:buSzTx/>
        <a:buFontTx/>
        <a:buNone/>
        <a:tabLst/>
        <a:defRPr kumimoji="0" lang="en-US" sz="3672"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32418" rtl="0" eaLnBrk="1" latinLnBrk="0" hangingPunct="1">
        <a:spcBef>
          <a:spcPct val="20000"/>
        </a:spcBef>
        <a:buFont typeface="Arial"/>
        <a:buNone/>
        <a:defRPr sz="2448" kern="1200">
          <a:solidFill>
            <a:srgbClr val="404040"/>
          </a:solidFill>
          <a:latin typeface="+mn-lt"/>
          <a:ea typeface="+mn-ea"/>
          <a:cs typeface="+mn-cs"/>
        </a:defRPr>
      </a:lvl1pPr>
      <a:lvl2pPr marL="349656" indent="-349656" algn="l" defTabSz="932418" rtl="0" eaLnBrk="1" latinLnBrk="0" hangingPunct="1">
        <a:spcBef>
          <a:spcPct val="20000"/>
        </a:spcBef>
        <a:buClr>
          <a:schemeClr val="accent4"/>
        </a:buClr>
        <a:buFont typeface="Arial"/>
        <a:buChar char="•"/>
        <a:defRPr lang="en-US" sz="2040" kern="1200" dirty="0" smtClean="0">
          <a:solidFill>
            <a:srgbClr val="404040"/>
          </a:solidFill>
          <a:latin typeface="Century Gothic"/>
          <a:ea typeface="+mn-ea"/>
          <a:cs typeface="+mn-cs"/>
        </a:defRPr>
      </a:lvl2pPr>
      <a:lvl3pPr marL="650750"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3pPr>
      <a:lvl4pPr marL="940512"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4pPr>
      <a:lvl5pPr marL="1212467" indent="-349656" algn="l" defTabSz="932418" rtl="0" eaLnBrk="1" latinLnBrk="0" hangingPunct="1">
        <a:spcBef>
          <a:spcPct val="20000"/>
        </a:spcBef>
        <a:buClr>
          <a:schemeClr val="accent4"/>
        </a:buClr>
        <a:buFont typeface="Arial"/>
        <a:buChar char="•"/>
        <a:defRPr lang="en-US" sz="1836" kern="1200" dirty="0">
          <a:solidFill>
            <a:srgbClr val="404040"/>
          </a:solidFill>
          <a:latin typeface="Century Gothic"/>
          <a:ea typeface="+mn-ea"/>
          <a:cs typeface="+mn-cs"/>
        </a:defRPr>
      </a:lvl5pPr>
      <a:lvl6pPr marL="2564149"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57"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65"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74"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452021"/>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858499955"/>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Lst>
  <p:transition>
    <p:fade/>
  </p:transition>
  <p:txStyles>
    <p:titleStyle>
      <a:lvl1pPr algn="l" defTabSz="932563" rtl="0" eaLnBrk="1" latinLnBrk="0" hangingPunct="1">
        <a:lnSpc>
          <a:spcPct val="90000"/>
        </a:lnSpc>
        <a:spcBef>
          <a:spcPct val="0"/>
        </a:spcBef>
        <a:buNone/>
        <a:defRPr lang="en-US" sz="3264"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525793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50049658"/>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 id="2147484452" r:id="rId18"/>
    <p:sldLayoutId id="2147484453" r:id="rId19"/>
    <p:sldLayoutId id="2147484454" r:id="rId20"/>
    <p:sldLayoutId id="2147484455" r:id="rId21"/>
    <p:sldLayoutId id="2147484456" r:id="rId22"/>
    <p:sldLayoutId id="2147484457" r:id="rId23"/>
    <p:sldLayoutId id="2147484458" r:id="rId24"/>
    <p:sldLayoutId id="2147484459" r:id="rId25"/>
    <p:sldLayoutId id="2147484460" r:id="rId26"/>
    <p:sldLayoutId id="2147484461" r:id="rId27"/>
    <p:sldLayoutId id="2147484462" r:id="rId28"/>
    <p:sldLayoutId id="2147484463" r:id="rId29"/>
    <p:sldLayoutId id="214748446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05804958"/>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2" r:id="rId17"/>
    <p:sldLayoutId id="2147484483" r:id="rId18"/>
    <p:sldLayoutId id="2147484484" r:id="rId19"/>
    <p:sldLayoutId id="2147484485" r:id="rId20"/>
    <p:sldLayoutId id="2147484486" r:id="rId21"/>
    <p:sldLayoutId id="2147484487" r:id="rId22"/>
    <p:sldLayoutId id="2147484488" r:id="rId23"/>
    <p:sldLayoutId id="2147484489" r:id="rId24"/>
    <p:sldLayoutId id="2147484490" r:id="rId25"/>
    <p:sldLayoutId id="2147484491" r:id="rId26"/>
    <p:sldLayoutId id="2147484492" r:id="rId27"/>
    <p:sldLayoutId id="2147484493" r:id="rId28"/>
    <p:sldLayoutId id="2147484494" r:id="rId29"/>
    <p:sldLayoutId id="2147484495"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54585987"/>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17" r:id="rId21"/>
    <p:sldLayoutId id="2147484518" r:id="rId22"/>
    <p:sldLayoutId id="2147484519" r:id="rId23"/>
    <p:sldLayoutId id="2147484520" r:id="rId24"/>
    <p:sldLayoutId id="2147484521" r:id="rId25"/>
    <p:sldLayoutId id="2147484522" r:id="rId26"/>
    <p:sldLayoutId id="2147484523" r:id="rId27"/>
    <p:sldLayoutId id="2147484524" r:id="rId28"/>
    <p:sldLayoutId id="2147484525"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0078D7"/>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rgbClr val="000000"/>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73493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1" r:id="rId22"/>
    <p:sldLayoutId id="2147484572" r:id="rId23"/>
    <p:sldLayoutId id="2147484573" r:id="rId24"/>
    <p:sldLayoutId id="2147484574" r:id="rId25"/>
    <p:sldLayoutId id="2147484575" r:id="rId26"/>
    <p:sldLayoutId id="2147484576" r:id="rId27"/>
    <p:sldLayoutId id="2147484577" r:id="rId28"/>
    <p:sldLayoutId id="2147484578" r:id="rId29"/>
    <p:sldLayoutId id="2147484579" r:id="rId30"/>
    <p:sldLayoutId id="2147484580" r:id="rId31"/>
    <p:sldLayoutId id="2147484581" r:id="rId32"/>
    <p:sldLayoutId id="2147484582" r:id="rId33"/>
    <p:sldLayoutId id="2147484583" r:id="rId34"/>
    <p:sldLayoutId id="2147484584" r:id="rId35"/>
    <p:sldLayoutId id="2147484585" r:id="rId36"/>
    <p:sldLayoutId id="2147484586" r:id="rId37"/>
    <p:sldLayoutId id="2147484587" r:id="rId38"/>
    <p:sldLayoutId id="2147484588" r:id="rId39"/>
    <p:sldLayoutId id="2147484589" r:id="rId40"/>
    <p:sldLayoutId id="2147484590" r:id="rId41"/>
    <p:sldLayoutId id="2147484591" r:id="rId42"/>
    <p:sldLayoutId id="2147484592" r:id="rId43"/>
    <p:sldLayoutId id="2147484593" r:id="rId44"/>
    <p:sldLayoutId id="2147484594" r:id="rId45"/>
  </p:sldLayoutIdLst>
  <p:hf sldNum="0" hdr="0" ftr="0" dt="0"/>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71812290"/>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 id="2147484608" r:id="rId12"/>
    <p:sldLayoutId id="2147484609" r:id="rId13"/>
    <p:sldLayoutId id="2147484610" r:id="rId14"/>
    <p:sldLayoutId id="2147484611" r:id="rId15"/>
    <p:sldLayoutId id="2147484612" r:id="rId16"/>
    <p:sldLayoutId id="2147484613" r:id="rId17"/>
    <p:sldLayoutId id="2147484614" r:id="rId18"/>
    <p:sldLayoutId id="2147484615" r:id="rId19"/>
    <p:sldLayoutId id="2147484616" r:id="rId20"/>
    <p:sldLayoutId id="2147484617" r:id="rId21"/>
    <p:sldLayoutId id="2147484618" r:id="rId22"/>
    <p:sldLayoutId id="2147484619" r:id="rId23"/>
    <p:sldLayoutId id="2147484620" r:id="rId24"/>
    <p:sldLayoutId id="2147484621" r:id="rId25"/>
    <p:sldLayoutId id="2147484622" r:id="rId26"/>
    <p:sldLayoutId id="2147484623" r:id="rId27"/>
    <p:sldLayoutId id="2147484624" r:id="rId28"/>
    <p:sldLayoutId id="2147484625"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0078D7"/>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rgbClr val="000000"/>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5735075"/>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 id="2147484654" r:id="rId27"/>
    <p:sldLayoutId id="2147484655" r:id="rId28"/>
    <p:sldLayoutId id="2147484656" r:id="rId29"/>
    <p:sldLayoutId id="2147484657" r:id="rId30"/>
    <p:sldLayoutId id="2147484658" r:id="rId31"/>
    <p:sldLayoutId id="2147484659" r:id="rId32"/>
    <p:sldLayoutId id="2147484660" r:id="rId33"/>
    <p:sldLayoutId id="2147484661" r:id="rId34"/>
    <p:sldLayoutId id="2147484662" r:id="rId35"/>
    <p:sldLayoutId id="2147484663" r:id="rId36"/>
    <p:sldLayoutId id="2147484664" r:id="rId37"/>
    <p:sldLayoutId id="2147484665" r:id="rId38"/>
    <p:sldLayoutId id="2147484666" r:id="rId39"/>
    <p:sldLayoutId id="2147484667" r:id="rId40"/>
    <p:sldLayoutId id="2147484668" r:id="rId41"/>
    <p:sldLayoutId id="2147484669" r:id="rId42"/>
    <p:sldLayoutId id="2147484670" r:id="rId43"/>
    <p:sldLayoutId id="2147484671" r:id="rId44"/>
  </p:sldLayoutIdLst>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2"/>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093789"/>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 id="2147484684" r:id="rId12"/>
    <p:sldLayoutId id="2147484685" r:id="rId13"/>
    <p:sldLayoutId id="2147484686" r:id="rId14"/>
    <p:sldLayoutId id="2147484687" r:id="rId15"/>
    <p:sldLayoutId id="2147484688"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 id="2147484700" r:id="rId28"/>
    <p:sldLayoutId id="2147484701" r:id="rId29"/>
    <p:sldLayoutId id="2147484702" r:id="rId30"/>
    <p:sldLayoutId id="2147484703" r:id="rId31"/>
    <p:sldLayoutId id="2147484704" r:id="rId32"/>
    <p:sldLayoutId id="2147484705" r:id="rId33"/>
    <p:sldLayoutId id="2147484706" r:id="rId34"/>
    <p:sldLayoutId id="2147484707" r:id="rId35"/>
    <p:sldLayoutId id="2147484708" r:id="rId36"/>
    <p:sldLayoutId id="2147484709" r:id="rId37"/>
    <p:sldLayoutId id="2147484710" r:id="rId38"/>
    <p:sldLayoutId id="2147484711" r:id="rId39"/>
    <p:sldLayoutId id="2147484712" r:id="rId40"/>
    <p:sldLayoutId id="2147484713" r:id="rId41"/>
    <p:sldLayoutId id="2147484714" r:id="rId42"/>
    <p:sldLayoutId id="2147484715" r:id="rId43"/>
    <p:sldLayoutId id="2147484716" r:id="rId44"/>
    <p:sldLayoutId id="2147484717" r:id="rId45"/>
    <p:sldLayoutId id="2147484718" r:id="rId46"/>
    <p:sldLayoutId id="2147484719" r:id="rId47"/>
  </p:sldLayoutIdLst>
  <p:hf sldNum="0" hdr="0" ftr="0" dt="0"/>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3.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0.xml"/><Relationship Id="rId7" Type="http://schemas.openxmlformats.org/officeDocument/2006/relationships/diagramColors" Target="../diagrams/colors5.xml"/><Relationship Id="rId2" Type="http://schemas.openxmlformats.org/officeDocument/2006/relationships/slideLayout" Target="../slideLayouts/slideLayout137.xml"/><Relationship Id="rId1" Type="http://schemas.openxmlformats.org/officeDocument/2006/relationships/tags" Target="../tags/tag2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1.xml"/><Relationship Id="rId7" Type="http://schemas.openxmlformats.org/officeDocument/2006/relationships/diagramColors" Target="../diagrams/colors6.xml"/><Relationship Id="rId2" Type="http://schemas.openxmlformats.org/officeDocument/2006/relationships/slideLayout" Target="../slideLayouts/slideLayout137.xml"/><Relationship Id="rId1" Type="http://schemas.openxmlformats.org/officeDocument/2006/relationships/tags" Target="../tags/tag2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6.xml"/><Relationship Id="rId1" Type="http://schemas.openxmlformats.org/officeDocument/2006/relationships/tags" Target="../tags/tag29.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6.xml"/><Relationship Id="rId7" Type="http://schemas.openxmlformats.org/officeDocument/2006/relationships/diagramColors" Target="../diagrams/colors9.xml"/><Relationship Id="rId2" Type="http://schemas.openxmlformats.org/officeDocument/2006/relationships/slideLayout" Target="../slideLayouts/slideLayout137.xml"/><Relationship Id="rId1" Type="http://schemas.openxmlformats.org/officeDocument/2006/relationships/tags" Target="../tags/tag3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13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3.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20.xml"/><Relationship Id="rId7" Type="http://schemas.openxmlformats.org/officeDocument/2006/relationships/diagramColors" Target="../diagrams/colors11.xml"/><Relationship Id="rId2" Type="http://schemas.openxmlformats.org/officeDocument/2006/relationships/slideLayout" Target="../slideLayouts/slideLayout180.xml"/><Relationship Id="rId1" Type="http://schemas.openxmlformats.org/officeDocument/2006/relationships/tags" Target="../tags/tag3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4.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4.xml"/><Relationship Id="rId1" Type="http://schemas.openxmlformats.org/officeDocument/2006/relationships/tags" Target="../tags/tag3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13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sql/database-engine/configure-windows/configure-the-max-degree-of-parallelism-server-configuration-option?view=sql-server-ver15" TargetMode="External"/><Relationship Id="rId2" Type="http://schemas.openxmlformats.org/officeDocument/2006/relationships/notesSlide" Target="../notesSlides/notesSlide26.xml"/><Relationship Id="rId1" Type="http://schemas.openxmlformats.org/officeDocument/2006/relationships/slideLayout" Target="../slideLayouts/slideLayout13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2.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sv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2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56.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5.xml"/><Relationship Id="rId1" Type="http://schemas.openxmlformats.org/officeDocument/2006/relationships/slideLayout" Target="../slideLayouts/slideLayout29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sv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29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0.xml"/><Relationship Id="rId1" Type="http://schemas.openxmlformats.org/officeDocument/2006/relationships/slideLayout" Target="../slideLayouts/slideLayout13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7.xml"/><Relationship Id="rId7" Type="http://schemas.openxmlformats.org/officeDocument/2006/relationships/diagramColors" Target="../diagrams/colors3.xml"/><Relationship Id="rId2" Type="http://schemas.openxmlformats.org/officeDocument/2006/relationships/slideLayout" Target="../slideLayouts/slideLayout174.xml"/><Relationship Id="rId1" Type="http://schemas.openxmlformats.org/officeDocument/2006/relationships/tags" Target="../tags/tag2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1CB2BC7-71D6-4346-B977-512D58E34EEB}"/>
              </a:ext>
            </a:extLst>
          </p:cNvPr>
          <p:cNvSpPr/>
          <p:nvPr/>
        </p:nvSpPr>
        <p:spPr bwMode="auto">
          <a:xfrm>
            <a:off x="1547903" y="1796621"/>
            <a:ext cx="9540596" cy="27198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p:cNvSpPr>
            <a:spLocks noGrp="1"/>
          </p:cNvSpPr>
          <p:nvPr>
            <p:ph type="title"/>
          </p:nvPr>
        </p:nvSpPr>
        <p:spPr>
          <a:xfrm>
            <a:off x="470231" y="147505"/>
            <a:ext cx="11097332" cy="470856"/>
          </a:xfrm>
        </p:spPr>
        <p:txBody>
          <a:bodyPr/>
          <a:lstStyle/>
          <a:p>
            <a:r>
              <a:rPr lang="en-US" dirty="0"/>
              <a:t>Inside the Database Engine</a:t>
            </a:r>
          </a:p>
        </p:txBody>
      </p:sp>
      <p:sp>
        <p:nvSpPr>
          <p:cNvPr id="6" name="Rectangle 4"/>
          <p:cNvSpPr>
            <a:spLocks noChangeArrowheads="1"/>
          </p:cNvSpPr>
          <p:nvPr/>
        </p:nvSpPr>
        <p:spPr bwMode="auto">
          <a:xfrm>
            <a:off x="2271159" y="4671235"/>
            <a:ext cx="8817340" cy="1782161"/>
          </a:xfrm>
          <a:prstGeom prst="rect">
            <a:avLst/>
          </a:prstGeom>
          <a:solidFill>
            <a:schemeClr val="accent1">
              <a:lumMod val="20000"/>
              <a:lumOff val="80000"/>
            </a:schemeClr>
          </a:solidFill>
          <a:ln w="9525">
            <a:noFill/>
            <a:miter lim="800000"/>
            <a:headEnd/>
            <a:tailEnd/>
          </a:ln>
          <a:effectLst/>
        </p:spPr>
        <p:txBody>
          <a:bodyPr wrap="none" anchor="ctr"/>
          <a:lstStyle/>
          <a:p>
            <a:pPr algn="ctr" defTabSz="932597">
              <a:defRPr/>
            </a:pPr>
            <a:endParaRPr lang="en-US" sz="2000">
              <a:solidFill>
                <a:srgbClr val="E6E6E6"/>
              </a:solidFill>
              <a:latin typeface="Segoe UI"/>
            </a:endParaRPr>
          </a:p>
        </p:txBody>
      </p:sp>
      <p:sp>
        <p:nvSpPr>
          <p:cNvPr id="9" name="Rectangle 20"/>
          <p:cNvSpPr>
            <a:spLocks noChangeArrowheads="1"/>
          </p:cNvSpPr>
          <p:nvPr/>
        </p:nvSpPr>
        <p:spPr bwMode="auto">
          <a:xfrm>
            <a:off x="2382374" y="3990182"/>
            <a:ext cx="8501932" cy="349772"/>
          </a:xfrm>
          <a:prstGeom prst="rect">
            <a:avLst/>
          </a:prstGeom>
          <a:solidFill>
            <a:srgbClr val="FFC000"/>
          </a:solidFill>
          <a:ln w="9525">
            <a:noFill/>
            <a:miter lim="800000"/>
            <a:headEnd/>
            <a:tailEnd/>
          </a:ln>
          <a:effectLst/>
        </p:spPr>
        <p:txBody>
          <a:bodyPr wrap="none" anchor="ctr"/>
          <a:lstStyle/>
          <a:p>
            <a:pPr algn="ctr" defTabSz="932597">
              <a:defRPr/>
            </a:pPr>
            <a:r>
              <a:rPr lang="en-US" sz="1599">
                <a:solidFill>
                  <a:srgbClr val="000000"/>
                </a:solidFill>
                <a:latin typeface="Segoe UI"/>
              </a:rPr>
              <a:t>SQLOS API</a:t>
            </a:r>
          </a:p>
        </p:txBody>
      </p:sp>
      <p:sp>
        <p:nvSpPr>
          <p:cNvPr id="10" name="Rectangle 30"/>
          <p:cNvSpPr>
            <a:spLocks noChangeArrowheads="1"/>
          </p:cNvSpPr>
          <p:nvPr/>
        </p:nvSpPr>
        <p:spPr bwMode="auto">
          <a:xfrm>
            <a:off x="2271159" y="1183698"/>
            <a:ext cx="8817340" cy="518719"/>
          </a:xfrm>
          <a:prstGeom prst="rect">
            <a:avLst/>
          </a:prstGeom>
          <a:solidFill>
            <a:srgbClr val="008080"/>
          </a:solidFill>
          <a:ln w="9525">
            <a:noFill/>
            <a:miter lim="800000"/>
            <a:headEnd/>
            <a:tailEnd/>
          </a:ln>
          <a:effectLst/>
        </p:spPr>
        <p:txBody>
          <a:bodyPr wrap="none" anchor="ctr"/>
          <a:lstStyle/>
          <a:p>
            <a:pPr algn="ctr" defTabSz="932597">
              <a:defRPr/>
            </a:pPr>
            <a:r>
              <a:rPr lang="en-US" sz="1599">
                <a:solidFill>
                  <a:srgbClr val="FFFFFF"/>
                </a:solidFill>
                <a:latin typeface="Segoe UI"/>
              </a:rPr>
              <a:t>Protocols</a:t>
            </a:r>
          </a:p>
          <a:p>
            <a:pPr algn="ctr" defTabSz="932597">
              <a:defRPr/>
            </a:pPr>
            <a:r>
              <a:rPr lang="en-US" sz="1399">
                <a:solidFill>
                  <a:srgbClr val="FFFFFF"/>
                </a:solidFill>
                <a:latin typeface="Segoe UI"/>
              </a:rPr>
              <a:t>Shared Memory / TCP / Named Pipes</a:t>
            </a:r>
            <a:endParaRPr lang="en-US" sz="1599">
              <a:solidFill>
                <a:srgbClr val="FFFFFF"/>
              </a:solidFill>
              <a:latin typeface="Segoe UI"/>
            </a:endParaRPr>
          </a:p>
        </p:txBody>
      </p:sp>
      <p:sp>
        <p:nvSpPr>
          <p:cNvPr id="11" name="Rectangle 31"/>
          <p:cNvSpPr>
            <a:spLocks noChangeArrowheads="1"/>
          </p:cNvSpPr>
          <p:nvPr/>
        </p:nvSpPr>
        <p:spPr bwMode="auto">
          <a:xfrm>
            <a:off x="2382724" y="1895706"/>
            <a:ext cx="3280236" cy="2063781"/>
          </a:xfrm>
          <a:prstGeom prst="rect">
            <a:avLst/>
          </a:prstGeom>
          <a:solidFill>
            <a:schemeClr val="accent4"/>
          </a:solidFill>
          <a:ln w="9525">
            <a:noFill/>
            <a:miter lim="800000"/>
            <a:headEnd/>
            <a:tailEnd/>
          </a:ln>
          <a:effectLst/>
        </p:spPr>
        <p:txBody>
          <a:bodyPr wrap="none" anchor="t"/>
          <a:lstStyle/>
          <a:p>
            <a:pPr algn="ctr" defTabSz="932597">
              <a:defRPr/>
            </a:pPr>
            <a:r>
              <a:rPr lang="en-US" sz="1599" dirty="0">
                <a:solidFill>
                  <a:srgbClr val="FFFFFF"/>
                </a:solidFill>
                <a:latin typeface="Segoe UI"/>
              </a:rPr>
              <a:t>Relational Engine</a:t>
            </a:r>
          </a:p>
        </p:txBody>
      </p:sp>
      <p:sp>
        <p:nvSpPr>
          <p:cNvPr id="12" name="Rectangle 11"/>
          <p:cNvSpPr/>
          <p:nvPr/>
        </p:nvSpPr>
        <p:spPr>
          <a:xfrm>
            <a:off x="2685799" y="2410920"/>
            <a:ext cx="1291015" cy="626279"/>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Parser and Algebrizer</a:t>
            </a:r>
            <a:endParaRPr lang="pt-PT" sz="1399" dirty="0">
              <a:solidFill>
                <a:srgbClr val="000000"/>
              </a:solidFill>
              <a:latin typeface="Segoe UI"/>
            </a:endParaRPr>
          </a:p>
        </p:txBody>
      </p:sp>
      <p:sp>
        <p:nvSpPr>
          <p:cNvPr id="13" name="Rectangle 12"/>
          <p:cNvSpPr/>
          <p:nvPr/>
        </p:nvSpPr>
        <p:spPr>
          <a:xfrm>
            <a:off x="4075576" y="2410920"/>
            <a:ext cx="1291015" cy="626279"/>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Query Optimizer</a:t>
            </a:r>
            <a:endParaRPr lang="pt-PT" sz="1399" dirty="0">
              <a:solidFill>
                <a:srgbClr val="000000"/>
              </a:solidFill>
              <a:latin typeface="Segoe UI"/>
            </a:endParaRPr>
          </a:p>
        </p:txBody>
      </p:sp>
      <p:sp>
        <p:nvSpPr>
          <p:cNvPr id="15" name="Rectangle 14"/>
          <p:cNvSpPr/>
          <p:nvPr/>
        </p:nvSpPr>
        <p:spPr>
          <a:xfrm>
            <a:off x="4075576" y="3116146"/>
            <a:ext cx="1291015" cy="626279"/>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a:solidFill>
                  <a:srgbClr val="000000"/>
                </a:solidFill>
                <a:latin typeface="Segoe UI"/>
              </a:rPr>
              <a:t>Query Executor</a:t>
            </a:r>
            <a:endParaRPr lang="pt-PT" sz="1399">
              <a:solidFill>
                <a:srgbClr val="000000"/>
              </a:solidFill>
              <a:latin typeface="Segoe UI"/>
            </a:endParaRPr>
          </a:p>
        </p:txBody>
      </p:sp>
      <p:sp>
        <p:nvSpPr>
          <p:cNvPr id="16" name="Down Arrow 15"/>
          <p:cNvSpPr/>
          <p:nvPr/>
        </p:nvSpPr>
        <p:spPr>
          <a:xfrm>
            <a:off x="6316097" y="865172"/>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
        <p:nvSpPr>
          <p:cNvPr id="17" name="Rectangle 24"/>
          <p:cNvSpPr>
            <a:spLocks noChangeArrowheads="1"/>
          </p:cNvSpPr>
          <p:nvPr/>
        </p:nvSpPr>
        <p:spPr bwMode="auto">
          <a:xfrm>
            <a:off x="5799935" y="1892461"/>
            <a:ext cx="5088636" cy="2066057"/>
          </a:xfrm>
          <a:prstGeom prst="rect">
            <a:avLst/>
          </a:prstGeom>
          <a:solidFill>
            <a:schemeClr val="accent4"/>
          </a:solidFill>
          <a:ln w="9525">
            <a:noFill/>
            <a:miter lim="800000"/>
            <a:headEnd/>
            <a:tailEnd/>
          </a:ln>
          <a:effectLst/>
        </p:spPr>
        <p:txBody>
          <a:bodyPr wrap="none" anchor="t"/>
          <a:lstStyle/>
          <a:p>
            <a:pPr algn="ctr" defTabSz="932597">
              <a:defRPr/>
            </a:pPr>
            <a:r>
              <a:rPr lang="en-US" sz="1599">
                <a:solidFill>
                  <a:srgbClr val="FFFFFF"/>
                </a:solidFill>
                <a:latin typeface="Segoe UI"/>
              </a:rPr>
              <a:t>Storage Engine</a:t>
            </a:r>
          </a:p>
        </p:txBody>
      </p:sp>
      <p:grpSp>
        <p:nvGrpSpPr>
          <p:cNvPr id="18" name="Group 17"/>
          <p:cNvGrpSpPr/>
          <p:nvPr/>
        </p:nvGrpSpPr>
        <p:grpSpPr>
          <a:xfrm>
            <a:off x="6198515" y="2410919"/>
            <a:ext cx="4291479" cy="1331505"/>
            <a:chOff x="5307512" y="2389071"/>
            <a:chExt cx="4292087" cy="1232837"/>
          </a:xfrm>
          <a:solidFill>
            <a:schemeClr val="accent5">
              <a:lumMod val="40000"/>
              <a:lumOff val="60000"/>
            </a:schemeClr>
          </a:solidFill>
        </p:grpSpPr>
        <p:sp>
          <p:nvSpPr>
            <p:cNvPr id="19" name="Rectangle 18"/>
            <p:cNvSpPr/>
            <p:nvPr/>
          </p:nvSpPr>
          <p:spPr>
            <a:xfrm>
              <a:off x="8308401" y="3249033"/>
              <a:ext cx="1291198" cy="372874"/>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Transaction Services</a:t>
              </a:r>
              <a:endParaRPr lang="pt-PT" sz="1399" dirty="0">
                <a:solidFill>
                  <a:srgbClr val="000000"/>
                </a:solidFill>
                <a:latin typeface="Segoe UI"/>
              </a:endParaRPr>
            </a:p>
          </p:txBody>
        </p:sp>
        <p:sp>
          <p:nvSpPr>
            <p:cNvPr id="20" name="Rectangle 19"/>
            <p:cNvSpPr/>
            <p:nvPr/>
          </p:nvSpPr>
          <p:spPr>
            <a:xfrm>
              <a:off x="8308401" y="2833121"/>
              <a:ext cx="1291198" cy="358920"/>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File Manager</a:t>
              </a:r>
              <a:endParaRPr lang="pt-PT" sz="1399" dirty="0">
                <a:solidFill>
                  <a:srgbClr val="000000"/>
                </a:solidFill>
                <a:latin typeface="Segoe UI"/>
              </a:endParaRPr>
            </a:p>
          </p:txBody>
        </p:sp>
        <p:sp>
          <p:nvSpPr>
            <p:cNvPr id="21" name="Rectangle 20"/>
            <p:cNvSpPr/>
            <p:nvPr/>
          </p:nvSpPr>
          <p:spPr>
            <a:xfrm>
              <a:off x="8296307" y="2389071"/>
              <a:ext cx="1291198" cy="387057"/>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Buffer Manager</a:t>
              </a:r>
              <a:endParaRPr lang="pt-PT" sz="1399" dirty="0">
                <a:solidFill>
                  <a:srgbClr val="000000"/>
                </a:solidFill>
                <a:latin typeface="Segoe UI"/>
              </a:endParaRPr>
            </a:p>
          </p:txBody>
        </p:sp>
        <p:sp>
          <p:nvSpPr>
            <p:cNvPr id="22" name="Rectangle 21"/>
            <p:cNvSpPr/>
            <p:nvPr/>
          </p:nvSpPr>
          <p:spPr>
            <a:xfrm>
              <a:off x="5307512" y="2389071"/>
              <a:ext cx="1548449" cy="1219525"/>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Access Methods</a:t>
              </a:r>
            </a:p>
            <a:p>
              <a:pPr algn="ctr" defTabSz="932597">
                <a:defRPr/>
              </a:pPr>
              <a:r>
                <a:rPr lang="en-US" sz="1199" dirty="0">
                  <a:solidFill>
                    <a:srgbClr val="000000"/>
                  </a:solidFill>
                  <a:latin typeface="Segoe UI"/>
                </a:rPr>
                <a:t>Pages</a:t>
              </a:r>
            </a:p>
            <a:p>
              <a:pPr algn="ctr" defTabSz="932597">
                <a:defRPr/>
              </a:pPr>
              <a:r>
                <a:rPr lang="en-US" sz="1199" dirty="0">
                  <a:solidFill>
                    <a:srgbClr val="000000"/>
                  </a:solidFill>
                  <a:latin typeface="Segoe UI"/>
                </a:rPr>
                <a:t>Records</a:t>
              </a:r>
            </a:p>
            <a:p>
              <a:pPr algn="ctr" defTabSz="932597">
                <a:defRPr/>
              </a:pPr>
              <a:r>
                <a:rPr lang="en-US" sz="1199" dirty="0">
                  <a:solidFill>
                    <a:srgbClr val="000000"/>
                  </a:solidFill>
                  <a:latin typeface="Segoe UI"/>
                </a:rPr>
                <a:t>Indexes</a:t>
              </a:r>
            </a:p>
            <a:p>
              <a:pPr algn="ctr" defTabSz="932597">
                <a:defRPr/>
              </a:pPr>
              <a:r>
                <a:rPr lang="en-US" sz="1199" dirty="0">
                  <a:solidFill>
                    <a:srgbClr val="000000"/>
                  </a:solidFill>
                  <a:latin typeface="Segoe UI"/>
                </a:rPr>
                <a:t>LOB</a:t>
              </a:r>
            </a:p>
            <a:p>
              <a:pPr algn="ctr" defTabSz="932597">
                <a:defRPr/>
              </a:pPr>
              <a:r>
                <a:rPr lang="en-US" sz="1199" dirty="0">
                  <a:solidFill>
                    <a:srgbClr val="000000"/>
                  </a:solidFill>
                  <a:latin typeface="Segoe UI"/>
                </a:rPr>
                <a:t>Versioning</a:t>
              </a:r>
            </a:p>
            <a:p>
              <a:pPr algn="ctr" defTabSz="932597">
                <a:defRPr/>
              </a:pPr>
              <a:r>
                <a:rPr lang="en-US" sz="1199" dirty="0">
                  <a:solidFill>
                    <a:srgbClr val="000000"/>
                  </a:solidFill>
                  <a:latin typeface="Segoe UI"/>
                </a:rPr>
                <a:t>Allocation</a:t>
              </a:r>
              <a:endParaRPr lang="pt-PT" sz="1399" dirty="0">
                <a:solidFill>
                  <a:srgbClr val="000000"/>
                </a:solidFill>
                <a:latin typeface="Segoe UI"/>
              </a:endParaRPr>
            </a:p>
          </p:txBody>
        </p:sp>
        <p:sp>
          <p:nvSpPr>
            <p:cNvPr id="23" name="Rectangle 22"/>
            <p:cNvSpPr/>
            <p:nvPr/>
          </p:nvSpPr>
          <p:spPr>
            <a:xfrm>
              <a:off x="6941705" y="2389071"/>
              <a:ext cx="1293116" cy="1232837"/>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t"/>
            <a:lstStyle/>
            <a:p>
              <a:pPr algn="ctr" defTabSz="932597">
                <a:defRPr/>
              </a:pPr>
              <a:r>
                <a:rPr lang="en-US" sz="1399" dirty="0">
                  <a:solidFill>
                    <a:srgbClr val="000000"/>
                  </a:solidFill>
                  <a:latin typeface="Segoe UI"/>
                </a:rPr>
                <a:t>Utilities</a:t>
              </a:r>
              <a:br>
                <a:rPr lang="en-US" sz="1399" dirty="0">
                  <a:solidFill>
                    <a:srgbClr val="000000"/>
                  </a:solidFill>
                  <a:latin typeface="Segoe UI"/>
                </a:rPr>
              </a:br>
              <a:r>
                <a:rPr lang="en-US" sz="1199" dirty="0">
                  <a:solidFill>
                    <a:srgbClr val="000000"/>
                  </a:solidFill>
                  <a:latin typeface="Segoe UI"/>
                </a:rPr>
                <a:t>DBCC</a:t>
              </a:r>
            </a:p>
            <a:p>
              <a:pPr algn="ctr" defTabSz="932597">
                <a:defRPr/>
              </a:pPr>
              <a:r>
                <a:rPr lang="en-US" sz="1199" dirty="0">
                  <a:solidFill>
                    <a:srgbClr val="000000"/>
                  </a:solidFill>
                  <a:latin typeface="Segoe UI"/>
                </a:rPr>
                <a:t>Bulk Load</a:t>
              </a:r>
            </a:p>
            <a:p>
              <a:pPr algn="ctr" defTabSz="932597">
                <a:defRPr/>
              </a:pPr>
              <a:r>
                <a:rPr lang="en-US" sz="1199" dirty="0">
                  <a:solidFill>
                    <a:srgbClr val="000000"/>
                  </a:solidFill>
                  <a:latin typeface="Segoe UI"/>
                </a:rPr>
                <a:t>Backup </a:t>
              </a:r>
            </a:p>
            <a:p>
              <a:pPr algn="ctr" defTabSz="932597">
                <a:defRPr/>
              </a:pPr>
              <a:r>
                <a:rPr lang="en-US" sz="1199" dirty="0">
                  <a:solidFill>
                    <a:srgbClr val="000000"/>
                  </a:solidFill>
                  <a:latin typeface="Segoe UI"/>
                </a:rPr>
                <a:t>Restore</a:t>
              </a:r>
              <a:endParaRPr lang="pt-PT" sz="1399" dirty="0">
                <a:solidFill>
                  <a:srgbClr val="000000"/>
                </a:solidFill>
                <a:latin typeface="Segoe UI"/>
              </a:endParaRPr>
            </a:p>
          </p:txBody>
        </p:sp>
      </p:grpSp>
      <p:sp>
        <p:nvSpPr>
          <p:cNvPr id="24" name="Down Arrow 23"/>
          <p:cNvSpPr/>
          <p:nvPr/>
        </p:nvSpPr>
        <p:spPr>
          <a:xfrm>
            <a:off x="3887862" y="1648504"/>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
        <p:nvSpPr>
          <p:cNvPr id="25" name="Down Arrow 24"/>
          <p:cNvSpPr/>
          <p:nvPr/>
        </p:nvSpPr>
        <p:spPr>
          <a:xfrm rot="16200000">
            <a:off x="5634976" y="2787449"/>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
        <p:nvSpPr>
          <p:cNvPr id="26" name="Rectangle 25"/>
          <p:cNvSpPr/>
          <p:nvPr/>
        </p:nvSpPr>
        <p:spPr>
          <a:xfrm>
            <a:off x="2685799" y="3116146"/>
            <a:ext cx="1291015" cy="626279"/>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932597">
              <a:defRPr/>
            </a:pPr>
            <a:r>
              <a:rPr lang="en-US" sz="1399" dirty="0">
                <a:solidFill>
                  <a:srgbClr val="000000"/>
                </a:solidFill>
                <a:latin typeface="Segoe UI"/>
              </a:rPr>
              <a:t>Query Compiler</a:t>
            </a:r>
            <a:endParaRPr lang="pt-PT" sz="1399" dirty="0">
              <a:solidFill>
                <a:srgbClr val="000000"/>
              </a:solidFill>
              <a:latin typeface="Segoe UI"/>
            </a:endParaRPr>
          </a:p>
        </p:txBody>
      </p:sp>
      <p:sp>
        <p:nvSpPr>
          <p:cNvPr id="27" name="Down Arrow 26"/>
          <p:cNvSpPr/>
          <p:nvPr/>
        </p:nvSpPr>
        <p:spPr>
          <a:xfrm>
            <a:off x="3887862" y="3897147"/>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grpSp>
        <p:nvGrpSpPr>
          <p:cNvPr id="28" name="Group 27"/>
          <p:cNvGrpSpPr/>
          <p:nvPr/>
        </p:nvGrpSpPr>
        <p:grpSpPr>
          <a:xfrm>
            <a:off x="4955714" y="4732896"/>
            <a:ext cx="5285137" cy="1525251"/>
            <a:chOff x="3412344" y="4639837"/>
            <a:chExt cx="5285886" cy="1525467"/>
          </a:xfrm>
          <a:solidFill>
            <a:schemeClr val="tx2">
              <a:lumMod val="40000"/>
              <a:lumOff val="60000"/>
            </a:schemeClr>
          </a:solidFill>
        </p:grpSpPr>
        <p:sp>
          <p:nvSpPr>
            <p:cNvPr id="29" name="Rectangle 8"/>
            <p:cNvSpPr>
              <a:spLocks noChangeArrowheads="1"/>
            </p:cNvSpPr>
            <p:nvPr/>
          </p:nvSpPr>
          <p:spPr bwMode="auto">
            <a:xfrm>
              <a:off x="6590003" y="5146396"/>
              <a:ext cx="2108227" cy="504000"/>
            </a:xfrm>
            <a:prstGeom prst="rect">
              <a:avLst/>
            </a:prstGeom>
            <a:grp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Thread Scheduling</a:t>
              </a:r>
            </a:p>
          </p:txBody>
        </p:sp>
        <p:sp>
          <p:nvSpPr>
            <p:cNvPr id="30" name="Rectangle 9"/>
            <p:cNvSpPr>
              <a:spLocks noChangeArrowheads="1"/>
            </p:cNvSpPr>
            <p:nvPr/>
          </p:nvSpPr>
          <p:spPr bwMode="auto">
            <a:xfrm>
              <a:off x="5602486" y="5641470"/>
              <a:ext cx="3095744" cy="504000"/>
            </a:xfrm>
            <a:prstGeom prst="rect">
              <a:avLst/>
            </a:prstGeom>
            <a:grp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Memory Manager</a:t>
              </a:r>
            </a:p>
          </p:txBody>
        </p:sp>
        <p:sp>
          <p:nvSpPr>
            <p:cNvPr id="31" name="Rectangle 12"/>
            <p:cNvSpPr>
              <a:spLocks noChangeArrowheads="1"/>
            </p:cNvSpPr>
            <p:nvPr/>
          </p:nvSpPr>
          <p:spPr bwMode="auto">
            <a:xfrm>
              <a:off x="7198123" y="4639837"/>
              <a:ext cx="1500107" cy="504000"/>
            </a:xfrm>
            <a:prstGeom prst="rect">
              <a:avLst/>
            </a:prstGeom>
            <a:grp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Synchronization</a:t>
              </a:r>
            </a:p>
          </p:txBody>
        </p:sp>
        <p:sp>
          <p:nvSpPr>
            <p:cNvPr id="32" name="Rectangle 10"/>
            <p:cNvSpPr>
              <a:spLocks noChangeArrowheads="1"/>
            </p:cNvSpPr>
            <p:nvPr/>
          </p:nvSpPr>
          <p:spPr bwMode="auto">
            <a:xfrm>
              <a:off x="3412344" y="5538904"/>
              <a:ext cx="1963575" cy="626400"/>
            </a:xfrm>
            <a:prstGeom prst="rect">
              <a:avLst/>
            </a:prstGeom>
            <a:grp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Buffer</a:t>
              </a:r>
              <a:br>
                <a:rPr lang="en-US" sz="1399">
                  <a:solidFill>
                    <a:srgbClr val="FFFFFF"/>
                  </a:solidFill>
                  <a:latin typeface="Segoe UI"/>
                </a:rPr>
              </a:br>
              <a:r>
                <a:rPr lang="en-US" sz="1399">
                  <a:solidFill>
                    <a:srgbClr val="FFFFFF"/>
                  </a:solidFill>
                  <a:latin typeface="Segoe UI"/>
                </a:rPr>
                <a:t>Pool</a:t>
              </a:r>
            </a:p>
          </p:txBody>
        </p:sp>
      </p:grpSp>
      <p:sp>
        <p:nvSpPr>
          <p:cNvPr id="33" name="Rectangle 21"/>
          <p:cNvSpPr>
            <a:spLocks noChangeArrowheads="1"/>
          </p:cNvSpPr>
          <p:nvPr/>
        </p:nvSpPr>
        <p:spPr bwMode="auto">
          <a:xfrm>
            <a:off x="10312210" y="5239383"/>
            <a:ext cx="515415" cy="998932"/>
          </a:xfrm>
          <a:prstGeom prst="rect">
            <a:avLst/>
          </a:prstGeom>
          <a:solidFill>
            <a:schemeClr val="tx2">
              <a:lumMod val="40000"/>
              <a:lumOff val="60000"/>
            </a:schemeClr>
          </a:solid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I/O</a:t>
            </a:r>
          </a:p>
        </p:txBody>
      </p:sp>
      <p:sp>
        <p:nvSpPr>
          <p:cNvPr id="34" name="Rectangle 33"/>
          <p:cNvSpPr/>
          <p:nvPr/>
        </p:nvSpPr>
        <p:spPr>
          <a:xfrm>
            <a:off x="5983144" y="4892622"/>
            <a:ext cx="935867" cy="626279"/>
          </a:xfrm>
          <a:prstGeom prst="rect">
            <a:avLst/>
          </a:prstGeom>
          <a:solidFill>
            <a:schemeClr val="tx2">
              <a:lumMod val="40000"/>
              <a:lumOff val="60000"/>
            </a:schemeClr>
          </a:solid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Lock </a:t>
            </a:r>
            <a:br>
              <a:rPr lang="en-US" sz="1399">
                <a:solidFill>
                  <a:srgbClr val="FFFFFF"/>
                </a:solidFill>
                <a:latin typeface="Segoe UI"/>
              </a:rPr>
            </a:br>
            <a:r>
              <a:rPr lang="en-US" sz="1399">
                <a:solidFill>
                  <a:srgbClr val="FFFFFF"/>
                </a:solidFill>
                <a:latin typeface="Segoe UI"/>
              </a:rPr>
              <a:t>Manager</a:t>
            </a:r>
            <a:endParaRPr lang="pt-PT" sz="1399">
              <a:solidFill>
                <a:srgbClr val="FFFFFF"/>
              </a:solidFill>
              <a:latin typeface="Segoe UI"/>
            </a:endParaRPr>
          </a:p>
        </p:txBody>
      </p:sp>
      <p:sp>
        <p:nvSpPr>
          <p:cNvPr id="35" name="Down Arrow 34"/>
          <p:cNvSpPr/>
          <p:nvPr/>
        </p:nvSpPr>
        <p:spPr>
          <a:xfrm rot="10800000">
            <a:off x="4475306" y="1648503"/>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
        <p:nvSpPr>
          <p:cNvPr id="36" name="Down Arrow 35"/>
          <p:cNvSpPr/>
          <p:nvPr/>
        </p:nvSpPr>
        <p:spPr>
          <a:xfrm rot="10800000">
            <a:off x="6655976" y="842426"/>
            <a:ext cx="269961" cy="309389"/>
          </a:xfrm>
          <a:prstGeom prst="downArrow">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
        <p:nvSpPr>
          <p:cNvPr id="37" name="Rectangle 5"/>
          <p:cNvSpPr>
            <a:spLocks noChangeArrowheads="1"/>
          </p:cNvSpPr>
          <p:nvPr/>
        </p:nvSpPr>
        <p:spPr bwMode="auto">
          <a:xfrm>
            <a:off x="2545993" y="4892606"/>
            <a:ext cx="1076011" cy="626311"/>
          </a:xfrm>
          <a:prstGeom prst="rect">
            <a:avLst/>
          </a:prstGeom>
          <a:solidFill>
            <a:schemeClr val="accent2">
              <a:lumMod val="50000"/>
            </a:schemeClr>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399">
                <a:solidFill>
                  <a:srgbClr val="FFFFFF"/>
                </a:solidFill>
                <a:latin typeface="Segoe UI"/>
              </a:rPr>
              <a:t>Deadlock</a:t>
            </a:r>
            <a:br>
              <a:rPr lang="en-US" sz="1399">
                <a:solidFill>
                  <a:srgbClr val="FFFFFF"/>
                </a:solidFill>
                <a:latin typeface="Segoe UI"/>
              </a:rPr>
            </a:br>
            <a:r>
              <a:rPr lang="en-US" sz="1399">
                <a:solidFill>
                  <a:srgbClr val="FFFFFF"/>
                </a:solidFill>
                <a:latin typeface="Segoe UI"/>
              </a:rPr>
              <a:t>Monitor</a:t>
            </a:r>
          </a:p>
        </p:txBody>
      </p:sp>
      <p:sp>
        <p:nvSpPr>
          <p:cNvPr id="38" name="Rectangle 18"/>
          <p:cNvSpPr>
            <a:spLocks noChangeArrowheads="1"/>
          </p:cNvSpPr>
          <p:nvPr/>
        </p:nvSpPr>
        <p:spPr bwMode="auto">
          <a:xfrm>
            <a:off x="2545993" y="5631835"/>
            <a:ext cx="1076011" cy="626311"/>
          </a:xfrm>
          <a:prstGeom prst="rect">
            <a:avLst/>
          </a:prstGeom>
          <a:solidFill>
            <a:schemeClr val="accent2">
              <a:lumMod val="50000"/>
            </a:schemeClr>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399">
                <a:solidFill>
                  <a:srgbClr val="FFFFFF"/>
                </a:solidFill>
                <a:latin typeface="Segoe UI"/>
              </a:rPr>
              <a:t>Resource</a:t>
            </a:r>
            <a:br>
              <a:rPr lang="en-US" sz="1399">
                <a:solidFill>
                  <a:srgbClr val="FFFFFF"/>
                </a:solidFill>
                <a:latin typeface="Segoe UI"/>
              </a:rPr>
            </a:br>
            <a:r>
              <a:rPr lang="en-US" sz="1399">
                <a:solidFill>
                  <a:srgbClr val="FFFFFF"/>
                </a:solidFill>
                <a:latin typeface="Segoe UI"/>
              </a:rPr>
              <a:t>Monitor</a:t>
            </a:r>
          </a:p>
        </p:txBody>
      </p:sp>
      <p:sp>
        <p:nvSpPr>
          <p:cNvPr id="39" name="Rectangle 19"/>
          <p:cNvSpPr>
            <a:spLocks noChangeArrowheads="1"/>
          </p:cNvSpPr>
          <p:nvPr/>
        </p:nvSpPr>
        <p:spPr bwMode="auto">
          <a:xfrm>
            <a:off x="3749184" y="4892606"/>
            <a:ext cx="1076011" cy="626311"/>
          </a:xfrm>
          <a:prstGeom prst="rect">
            <a:avLst/>
          </a:prstGeom>
          <a:solidFill>
            <a:schemeClr val="accent2">
              <a:lumMod val="50000"/>
            </a:schemeClr>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399">
                <a:solidFill>
                  <a:srgbClr val="FFFFFF"/>
                </a:solidFill>
                <a:latin typeface="Segoe UI"/>
              </a:rPr>
              <a:t>Lazy</a:t>
            </a:r>
          </a:p>
          <a:p>
            <a:pPr algn="ctr" defTabSz="932597">
              <a:defRPr/>
            </a:pPr>
            <a:r>
              <a:rPr lang="en-US" sz="1399">
                <a:solidFill>
                  <a:srgbClr val="FFFFFF"/>
                </a:solidFill>
                <a:latin typeface="Segoe UI"/>
              </a:rPr>
              <a:t>Writer</a:t>
            </a:r>
          </a:p>
        </p:txBody>
      </p:sp>
      <p:sp>
        <p:nvSpPr>
          <p:cNvPr id="41" name="Line 26"/>
          <p:cNvSpPr>
            <a:spLocks noChangeShapeType="1"/>
          </p:cNvSpPr>
          <p:nvPr/>
        </p:nvSpPr>
        <p:spPr bwMode="auto">
          <a:xfrm flipH="1">
            <a:off x="11558142" y="4820887"/>
            <a:ext cx="388560" cy="1185"/>
          </a:xfrm>
          <a:prstGeom prst="line">
            <a:avLst/>
          </a:prstGeom>
          <a:noFill/>
          <a:ln w="25400">
            <a:solidFill>
              <a:schemeClr val="bg1"/>
            </a:solidFill>
            <a:round/>
            <a:headEnd type="none" w="lg" len="lg"/>
            <a:tailEnd type="triangle" w="lg" len="lg"/>
          </a:ln>
          <a:effectLst/>
        </p:spPr>
        <p:txBody>
          <a:bodyPr/>
          <a:lstStyle/>
          <a:p>
            <a:pPr algn="ctr" defTabSz="932597">
              <a:defRPr/>
            </a:pPr>
            <a:endParaRPr lang="en-US" sz="1599">
              <a:solidFill>
                <a:srgbClr val="000000"/>
              </a:solidFill>
              <a:latin typeface="Segoe UI"/>
            </a:endParaRPr>
          </a:p>
        </p:txBody>
      </p:sp>
      <p:sp>
        <p:nvSpPr>
          <p:cNvPr id="42" name="Line 27"/>
          <p:cNvSpPr>
            <a:spLocks noChangeShapeType="1"/>
          </p:cNvSpPr>
          <p:nvPr/>
        </p:nvSpPr>
        <p:spPr bwMode="auto">
          <a:xfrm flipH="1">
            <a:off x="11558142" y="5616781"/>
            <a:ext cx="388560" cy="0"/>
          </a:xfrm>
          <a:prstGeom prst="line">
            <a:avLst/>
          </a:prstGeom>
          <a:noFill/>
          <a:ln w="25400">
            <a:solidFill>
              <a:schemeClr val="bg1"/>
            </a:solidFill>
            <a:round/>
            <a:headEnd type="none" w="lg" len="lg"/>
            <a:tailEnd type="triangle" w="lg" len="lg"/>
          </a:ln>
          <a:effectLst/>
        </p:spPr>
        <p:txBody>
          <a:bodyPr/>
          <a:lstStyle/>
          <a:p>
            <a:pPr algn="ctr" defTabSz="932597">
              <a:defRPr/>
            </a:pPr>
            <a:endParaRPr lang="en-US" sz="1599">
              <a:solidFill>
                <a:srgbClr val="000000"/>
              </a:solidFill>
              <a:latin typeface="Segoe UI"/>
            </a:endParaRPr>
          </a:p>
        </p:txBody>
      </p:sp>
      <p:sp>
        <p:nvSpPr>
          <p:cNvPr id="43" name="Rectangle 29"/>
          <p:cNvSpPr>
            <a:spLocks noChangeArrowheads="1"/>
          </p:cNvSpPr>
          <p:nvPr/>
        </p:nvSpPr>
        <p:spPr bwMode="auto">
          <a:xfrm>
            <a:off x="3749193" y="5631835"/>
            <a:ext cx="1076011" cy="626311"/>
          </a:xfrm>
          <a:prstGeom prst="rect">
            <a:avLst/>
          </a:prstGeom>
          <a:solidFill>
            <a:schemeClr val="accent2">
              <a:lumMod val="50000"/>
            </a:schemeClr>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399">
                <a:solidFill>
                  <a:srgbClr val="FFFFFF"/>
                </a:solidFill>
                <a:latin typeface="Segoe UI"/>
              </a:rPr>
              <a:t>Scheduler</a:t>
            </a:r>
            <a:br>
              <a:rPr lang="en-US" sz="1399">
                <a:solidFill>
                  <a:srgbClr val="FFFFFF"/>
                </a:solidFill>
                <a:latin typeface="Segoe UI"/>
              </a:rPr>
            </a:br>
            <a:r>
              <a:rPr lang="en-US" sz="1399">
                <a:solidFill>
                  <a:srgbClr val="FFFFFF"/>
                </a:solidFill>
                <a:latin typeface="Segoe UI"/>
              </a:rPr>
              <a:t>Monitor</a:t>
            </a:r>
          </a:p>
        </p:txBody>
      </p:sp>
      <p:sp>
        <p:nvSpPr>
          <p:cNvPr id="44" name="Rectangle 10"/>
          <p:cNvSpPr>
            <a:spLocks noChangeArrowheads="1"/>
          </p:cNvSpPr>
          <p:nvPr/>
        </p:nvSpPr>
        <p:spPr bwMode="auto">
          <a:xfrm>
            <a:off x="4960334" y="4892622"/>
            <a:ext cx="935867" cy="626279"/>
          </a:xfrm>
          <a:prstGeom prst="rect">
            <a:avLst/>
          </a:prstGeom>
          <a:solidFill>
            <a:schemeClr val="tx2">
              <a:lumMod val="40000"/>
              <a:lumOff val="60000"/>
            </a:schemeClr>
          </a:solidFill>
          <a:ln>
            <a:solidFill>
              <a:schemeClr val="tx2">
                <a:lumMod val="90000"/>
                <a:lumOff val="10000"/>
              </a:schemeClr>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lgn="ctr" defTabSz="932597">
              <a:defRPr/>
            </a:pPr>
            <a:r>
              <a:rPr lang="en-US" sz="1399">
                <a:solidFill>
                  <a:srgbClr val="FFFFFF"/>
                </a:solidFill>
                <a:latin typeface="Segoe UI"/>
              </a:rPr>
              <a:t>XEvents</a:t>
            </a:r>
          </a:p>
        </p:txBody>
      </p:sp>
      <p:sp>
        <p:nvSpPr>
          <p:cNvPr id="3" name="Rectangle 5">
            <a:extLst>
              <a:ext uri="{FF2B5EF4-FFF2-40B4-BE49-F238E27FC236}">
                <a16:creationId xmlns:a16="http://schemas.microsoft.com/office/drawing/2014/main" id="{853C5D5E-3614-42C3-81BF-1E94044ADFBC}"/>
              </a:ext>
            </a:extLst>
          </p:cNvPr>
          <p:cNvSpPr>
            <a:spLocks noChangeArrowheads="1"/>
          </p:cNvSpPr>
          <p:nvPr/>
        </p:nvSpPr>
        <p:spPr bwMode="auto">
          <a:xfrm>
            <a:off x="696832" y="4801897"/>
            <a:ext cx="1208987" cy="626311"/>
          </a:xfrm>
          <a:prstGeom prst="rect">
            <a:avLst/>
          </a:prstGeom>
          <a:solidFill>
            <a:schemeClr val="accent2">
              <a:lumMod val="50000"/>
            </a:schemeClr>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428">
                <a:solidFill>
                  <a:srgbClr val="FFFFFF"/>
                </a:solidFill>
                <a:latin typeface="Segoe UI"/>
              </a:rPr>
              <a:t>Monitoring</a:t>
            </a:r>
            <a:endParaRPr lang="en-US" sz="1399">
              <a:solidFill>
                <a:srgbClr val="FFFFFF"/>
              </a:solidFill>
              <a:latin typeface="Segoe UI"/>
            </a:endParaRPr>
          </a:p>
        </p:txBody>
      </p:sp>
      <p:sp>
        <p:nvSpPr>
          <p:cNvPr id="4" name="Rectangle 5">
            <a:extLst>
              <a:ext uri="{FF2B5EF4-FFF2-40B4-BE49-F238E27FC236}">
                <a16:creationId xmlns:a16="http://schemas.microsoft.com/office/drawing/2014/main" id="{0B9C3D5B-4A1D-4C37-BB09-82679FC99078}"/>
              </a:ext>
            </a:extLst>
          </p:cNvPr>
          <p:cNvSpPr>
            <a:spLocks noChangeArrowheads="1"/>
          </p:cNvSpPr>
          <p:nvPr/>
        </p:nvSpPr>
        <p:spPr bwMode="auto">
          <a:xfrm>
            <a:off x="696833" y="5647350"/>
            <a:ext cx="1208987" cy="626311"/>
          </a:xfrm>
          <a:prstGeom prst="rect">
            <a:avLst/>
          </a:prstGeom>
          <a:solidFill>
            <a:srgbClr val="91ABD5"/>
          </a:solidFill>
          <a:ln>
            <a:solidFill>
              <a:schemeClr val="accent2">
                <a:lumMod val="5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428" dirty="0">
                <a:solidFill>
                  <a:srgbClr val="FFFFFF"/>
                </a:solidFill>
                <a:latin typeface="Segoe UI"/>
              </a:rPr>
              <a:t>Resource </a:t>
            </a:r>
          </a:p>
          <a:p>
            <a:pPr algn="ctr" defTabSz="932597">
              <a:defRPr/>
            </a:pPr>
            <a:r>
              <a:rPr lang="en-US" sz="1428" dirty="0">
                <a:solidFill>
                  <a:srgbClr val="FFFFFF"/>
                </a:solidFill>
                <a:latin typeface="Segoe UI"/>
              </a:rPr>
              <a:t>Management</a:t>
            </a:r>
            <a:endParaRPr lang="en-US" sz="1399" dirty="0">
              <a:solidFill>
                <a:srgbClr val="FFFFFF"/>
              </a:solidFill>
              <a:latin typeface="Segoe UI"/>
            </a:endParaRPr>
          </a:p>
        </p:txBody>
      </p:sp>
      <p:sp>
        <p:nvSpPr>
          <p:cNvPr id="49" name="Rectangle 5">
            <a:extLst>
              <a:ext uri="{FF2B5EF4-FFF2-40B4-BE49-F238E27FC236}">
                <a16:creationId xmlns:a16="http://schemas.microsoft.com/office/drawing/2014/main" id="{6846164B-E2AC-4AE4-963D-11275D5BB57E}"/>
              </a:ext>
            </a:extLst>
          </p:cNvPr>
          <p:cNvSpPr>
            <a:spLocks noChangeArrowheads="1"/>
          </p:cNvSpPr>
          <p:nvPr/>
        </p:nvSpPr>
        <p:spPr bwMode="auto">
          <a:xfrm rot="16200000">
            <a:off x="594337" y="2825542"/>
            <a:ext cx="2649734" cy="626311"/>
          </a:xfrm>
          <a:prstGeom prst="rect">
            <a:avLst/>
          </a:prstGeom>
          <a:solidFill>
            <a:schemeClr val="accent1"/>
          </a:solidFill>
          <a:ln>
            <a:solidFill>
              <a:schemeClr val="accent2">
                <a:lumMod val="50000"/>
              </a:schemeClr>
            </a:solidFill>
            <a:headEnd/>
            <a:tailEnd/>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932597">
              <a:defRPr/>
            </a:pPr>
            <a:r>
              <a:rPr lang="en-US" sz="1428" dirty="0">
                <a:solidFill>
                  <a:srgbClr val="FFFFFF"/>
                </a:solidFill>
                <a:latin typeface="Segoe UI"/>
              </a:rPr>
              <a:t>Database Engine</a:t>
            </a:r>
            <a:endParaRPr lang="en-US" sz="1399" dirty="0">
              <a:solidFill>
                <a:srgbClr val="FFFFFF"/>
              </a:solidFill>
              <a:latin typeface="Segoe UI"/>
            </a:endParaRPr>
          </a:p>
        </p:txBody>
      </p:sp>
      <p:sp>
        <p:nvSpPr>
          <p:cNvPr id="51" name="Down Arrow 26">
            <a:extLst>
              <a:ext uri="{FF2B5EF4-FFF2-40B4-BE49-F238E27FC236}">
                <a16:creationId xmlns:a16="http://schemas.microsoft.com/office/drawing/2014/main" id="{80FB7214-A5FC-48CF-B466-28DC4D4C1520}"/>
              </a:ext>
            </a:extLst>
          </p:cNvPr>
          <p:cNvSpPr/>
          <p:nvPr/>
        </p:nvSpPr>
        <p:spPr>
          <a:xfrm>
            <a:off x="6504773" y="4420538"/>
            <a:ext cx="269961" cy="309389"/>
          </a:xfrm>
          <a:prstGeom prst="downArrow">
            <a:avLst/>
          </a:prstGeom>
          <a:solidFill>
            <a:srgbClr val="00B0F0"/>
          </a:solidFill>
          <a:effectLst>
            <a:glow rad="139700">
              <a:schemeClr val="accent1">
                <a:satMod val="175000"/>
                <a:alpha val="40000"/>
              </a:schemeClr>
            </a:glow>
            <a:outerShdw blurRad="57150" dist="19050" dir="5400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defTabSz="932597">
              <a:defRPr/>
            </a:pPr>
            <a:endParaRPr lang="pt-PT">
              <a:solidFill>
                <a:srgbClr val="FFFFFF"/>
              </a:solidFill>
              <a:latin typeface="Segoe UI"/>
            </a:endParaRPr>
          </a:p>
        </p:txBody>
      </p:sp>
    </p:spTree>
    <p:custDataLst>
      <p:tags r:id="rId1"/>
    </p:custDataLst>
    <p:extLst>
      <p:ext uri="{BB962C8B-B14F-4D97-AF65-F5344CB8AC3E}">
        <p14:creationId xmlns:p14="http://schemas.microsoft.com/office/powerpoint/2010/main" val="3970415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Task Execution Model</a:t>
            </a:r>
          </a:p>
        </p:txBody>
      </p:sp>
      <p:sp>
        <p:nvSpPr>
          <p:cNvPr id="2" name="Text Placeholder 1"/>
          <p:cNvSpPr>
            <a:spLocks noGrp="1"/>
          </p:cNvSpPr>
          <p:nvPr>
            <p:ph sz="quarter" idx="13"/>
          </p:nvPr>
        </p:nvSpPr>
        <p:spPr/>
        <p:txBody>
          <a:bodyPr/>
          <a:lstStyle/>
          <a:p>
            <a:r>
              <a:rPr lang="en-US" dirty="0">
                <a:solidFill>
                  <a:srgbClr val="000000"/>
                </a:solidFill>
              </a:rPr>
              <a:t>The full cycle between the several task states, for how many times it needs to cycle, is what we experience as the total query response time.</a:t>
            </a:r>
          </a:p>
          <a:p>
            <a:endParaRPr lang="en-US" dirty="0">
              <a:solidFill>
                <a:srgbClr val="000000"/>
              </a:solidFill>
            </a:endParaRPr>
          </a:p>
          <a:p>
            <a:endParaRPr lang="en-US" dirty="0">
              <a:solidFill>
                <a:srgbClr val="000000"/>
              </a:solidFill>
            </a:endParaRPr>
          </a:p>
        </p:txBody>
      </p:sp>
      <p:graphicFrame>
        <p:nvGraphicFramePr>
          <p:cNvPr id="6" name="Content Placeholder 4"/>
          <p:cNvGraphicFramePr>
            <a:graphicFrameLocks/>
          </p:cNvGraphicFramePr>
          <p:nvPr/>
        </p:nvGraphicFramePr>
        <p:xfrm>
          <a:off x="808805" y="2735370"/>
          <a:ext cx="10925213" cy="3504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98133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Relevant Dynamic Management Views (DMVs)</a:t>
            </a:r>
            <a:endParaRPr lang="en-US"/>
          </a:p>
        </p:txBody>
      </p:sp>
      <p:graphicFrame>
        <p:nvGraphicFramePr>
          <p:cNvPr id="5" name="Content Placeholder 2"/>
          <p:cNvGraphicFramePr>
            <a:graphicFrameLocks/>
          </p:cNvGraphicFramePr>
          <p:nvPr/>
        </p:nvGraphicFramePr>
        <p:xfrm>
          <a:off x="669569" y="1436147"/>
          <a:ext cx="11097332" cy="4534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87339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defTabSz="951304">
              <a:lnSpc>
                <a:spcPts val="3692"/>
              </a:lnSpc>
            </a:pPr>
            <a:r>
              <a:rPr lang="en-US" sz="3264" b="1" spc="-51" dirty="0">
                <a:solidFill>
                  <a:schemeClr val="tx1"/>
                </a:solidFill>
              </a:rPr>
              <a:t>Waiting Tasks DMV</a:t>
            </a:r>
          </a:p>
        </p:txBody>
      </p:sp>
      <p:pic>
        <p:nvPicPr>
          <p:cNvPr id="4" name="Picture 3">
            <a:extLst>
              <a:ext uri="{FF2B5EF4-FFF2-40B4-BE49-F238E27FC236}">
                <a16:creationId xmlns:a16="http://schemas.microsoft.com/office/drawing/2014/main" id="{3C9BBB90-B461-4D36-93A8-853FD4B2395B}"/>
              </a:ext>
            </a:extLst>
          </p:cNvPr>
          <p:cNvPicPr>
            <a:picLocks noChangeAspect="1"/>
          </p:cNvPicPr>
          <p:nvPr/>
        </p:nvPicPr>
        <p:blipFill>
          <a:blip r:embed="rId4"/>
          <a:stretch>
            <a:fillRect/>
          </a:stretch>
        </p:blipFill>
        <p:spPr>
          <a:xfrm>
            <a:off x="1213757" y="1418805"/>
            <a:ext cx="10007655" cy="3595646"/>
          </a:xfrm>
          <a:prstGeom prst="rect">
            <a:avLst/>
          </a:prstGeom>
          <a:effectLst>
            <a:outerShdw blurRad="50800" dist="76200" dir="2700000" algn="tl" rotWithShape="0">
              <a:prstClr val="black">
                <a:alpha val="40000"/>
              </a:prstClr>
            </a:outerShdw>
          </a:effectLst>
        </p:spPr>
      </p:pic>
      <p:pic>
        <p:nvPicPr>
          <p:cNvPr id="7" name="Picture 6">
            <a:extLst>
              <a:ext uri="{FF2B5EF4-FFF2-40B4-BE49-F238E27FC236}">
                <a16:creationId xmlns:a16="http://schemas.microsoft.com/office/drawing/2014/main" id="{2849C14F-001B-48F3-B1F8-781720644704}"/>
              </a:ext>
            </a:extLst>
          </p:cNvPr>
          <p:cNvPicPr>
            <a:picLocks noChangeAspect="1"/>
          </p:cNvPicPr>
          <p:nvPr/>
        </p:nvPicPr>
        <p:blipFill>
          <a:blip r:embed="rId5"/>
          <a:stretch>
            <a:fillRect/>
          </a:stretch>
        </p:blipFill>
        <p:spPr>
          <a:xfrm>
            <a:off x="47856" y="5585552"/>
            <a:ext cx="12339459" cy="626653"/>
          </a:xfrm>
          <a:prstGeom prst="rect">
            <a:avLst/>
          </a:prstGeom>
          <a:ln>
            <a:solidFill>
              <a:srgbClr val="000000"/>
            </a:solidFill>
          </a:ln>
        </p:spPr>
      </p:pic>
    </p:spTree>
    <p:custDataLst>
      <p:tags r:id="rId1"/>
    </p:custDataLst>
    <p:extLst>
      <p:ext uri="{BB962C8B-B14F-4D97-AF65-F5344CB8AC3E}">
        <p14:creationId xmlns:p14="http://schemas.microsoft.com/office/powerpoint/2010/main" val="2014369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12" y="300676"/>
            <a:ext cx="11191240" cy="1165754"/>
          </a:xfrm>
        </p:spPr>
        <p:txBody>
          <a:bodyPr/>
          <a:lstStyle/>
          <a:p>
            <a:r>
              <a:rPr lang="en-GB" dirty="0"/>
              <a:t>Troubleshooting Wait Types</a:t>
            </a:r>
          </a:p>
        </p:txBody>
      </p:sp>
      <p:graphicFrame>
        <p:nvGraphicFramePr>
          <p:cNvPr id="6" name="Diagram 5">
            <a:extLst>
              <a:ext uri="{FF2B5EF4-FFF2-40B4-BE49-F238E27FC236}">
                <a16:creationId xmlns:a16="http://schemas.microsoft.com/office/drawing/2014/main" id="{3B4C1370-BA18-468B-80AB-324E17F97302}"/>
              </a:ext>
            </a:extLst>
          </p:cNvPr>
          <p:cNvGraphicFramePr/>
          <p:nvPr/>
        </p:nvGraphicFramePr>
        <p:xfrm>
          <a:off x="235561" y="1423925"/>
          <a:ext cx="9082257" cy="418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4FBC61C-1601-4191-8431-2373C0FC274D}"/>
              </a:ext>
            </a:extLst>
          </p:cNvPr>
          <p:cNvPicPr>
            <a:picLocks noChangeAspect="1"/>
          </p:cNvPicPr>
          <p:nvPr/>
        </p:nvPicPr>
        <p:blipFill>
          <a:blip r:embed="rId8"/>
          <a:stretch>
            <a:fillRect/>
          </a:stretch>
        </p:blipFill>
        <p:spPr>
          <a:xfrm>
            <a:off x="9648678" y="1763020"/>
            <a:ext cx="2584081" cy="3511699"/>
          </a:xfrm>
          <a:prstGeom prst="rect">
            <a:avLst/>
          </a:prstGeom>
          <a:ln w="57150">
            <a:solidFill>
              <a:schemeClr val="accent4">
                <a:lumMod val="75000"/>
              </a:schemeClr>
            </a:solidFill>
          </a:ln>
        </p:spPr>
      </p:pic>
    </p:spTree>
    <p:extLst>
      <p:ext uri="{BB962C8B-B14F-4D97-AF65-F5344CB8AC3E}">
        <p14:creationId xmlns:p14="http://schemas.microsoft.com/office/powerpoint/2010/main" val="287448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51304">
              <a:lnSpc>
                <a:spcPts val="3692"/>
              </a:lnSpc>
            </a:pPr>
            <a:r>
              <a:rPr lang="en-US" sz="3264" b="1" spc="-51" dirty="0">
                <a:ln w="3175">
                  <a:noFill/>
                </a:ln>
                <a:solidFill>
                  <a:schemeClr val="tx1"/>
                </a:solidFill>
                <a:ea typeface="+mn-ea"/>
                <a:cs typeface="Segoe UI" pitchFamily="34" charset="0"/>
              </a:rPr>
              <a:t>SQL Server Object Allocation</a:t>
            </a:r>
          </a:p>
        </p:txBody>
      </p:sp>
      <p:sp>
        <p:nvSpPr>
          <p:cNvPr id="265" name="TextBox 264">
            <a:extLst>
              <a:ext uri="{FF2B5EF4-FFF2-40B4-BE49-F238E27FC236}">
                <a16:creationId xmlns:a16="http://schemas.microsoft.com/office/drawing/2014/main" id="{C0F3D61E-8475-485B-A2BA-40D857EB33F1}"/>
              </a:ext>
            </a:extLst>
          </p:cNvPr>
          <p:cNvSpPr txBox="1"/>
          <p:nvPr/>
        </p:nvSpPr>
        <p:spPr>
          <a:xfrm>
            <a:off x="1308470" y="5018028"/>
            <a:ext cx="298435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Primary Data File (.mdf)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Secondary Data File (.ndf)</a:t>
            </a:r>
          </a:p>
        </p:txBody>
      </p:sp>
      <p:grpSp>
        <p:nvGrpSpPr>
          <p:cNvPr id="266" name="Group 265">
            <a:extLst>
              <a:ext uri="{FF2B5EF4-FFF2-40B4-BE49-F238E27FC236}">
                <a16:creationId xmlns:a16="http://schemas.microsoft.com/office/drawing/2014/main" id="{96240B5E-01A0-49B2-9D21-7AB1C5C57D89}"/>
              </a:ext>
            </a:extLst>
          </p:cNvPr>
          <p:cNvGrpSpPr/>
          <p:nvPr/>
        </p:nvGrpSpPr>
        <p:grpSpPr>
          <a:xfrm>
            <a:off x="5257846" y="1678483"/>
            <a:ext cx="6053463" cy="3985875"/>
            <a:chOff x="5162090" y="1112896"/>
            <a:chExt cx="6053463" cy="3985875"/>
          </a:xfrm>
        </p:grpSpPr>
        <p:sp>
          <p:nvSpPr>
            <p:cNvPr id="267" name="Rounded Rectangle 19">
              <a:extLst>
                <a:ext uri="{FF2B5EF4-FFF2-40B4-BE49-F238E27FC236}">
                  <a16:creationId xmlns:a16="http://schemas.microsoft.com/office/drawing/2014/main" id="{E5B06674-9109-40DE-8C73-9E03D62CC022}"/>
                </a:ext>
              </a:extLst>
            </p:cNvPr>
            <p:cNvSpPr/>
            <p:nvPr/>
          </p:nvSpPr>
          <p:spPr>
            <a:xfrm rot="5400000">
              <a:off x="6147244" y="127742"/>
              <a:ext cx="3985875" cy="5956184"/>
            </a:xfrm>
            <a:prstGeom prst="roundRect">
              <a:avLst/>
            </a:prstGeom>
            <a:solidFill>
              <a:sysClr val="window" lastClr="FFFFFF"/>
            </a:solidFill>
            <a:ln w="25400" cap="flat" cmpd="sng" algn="ctr">
              <a:solidFill>
                <a:srgbClr val="424CA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grpSp>
          <p:nvGrpSpPr>
            <p:cNvPr id="268" name="Group 267">
              <a:extLst>
                <a:ext uri="{FF2B5EF4-FFF2-40B4-BE49-F238E27FC236}">
                  <a16:creationId xmlns:a16="http://schemas.microsoft.com/office/drawing/2014/main" id="{24F17C0B-6CCE-4283-BB77-D4384A197ED0}"/>
                </a:ext>
              </a:extLst>
            </p:cNvPr>
            <p:cNvGrpSpPr/>
            <p:nvPr/>
          </p:nvGrpSpPr>
          <p:grpSpPr>
            <a:xfrm>
              <a:off x="5458698" y="1540993"/>
              <a:ext cx="5308429" cy="2866415"/>
              <a:chOff x="5458698" y="1540993"/>
              <a:chExt cx="5308429" cy="2866415"/>
            </a:xfrm>
          </p:grpSpPr>
          <p:grpSp>
            <p:nvGrpSpPr>
              <p:cNvPr id="270" name="Group 269">
                <a:extLst>
                  <a:ext uri="{FF2B5EF4-FFF2-40B4-BE49-F238E27FC236}">
                    <a16:creationId xmlns:a16="http://schemas.microsoft.com/office/drawing/2014/main" id="{37C787D9-B577-4F08-ADE0-4129D0C1842C}"/>
                  </a:ext>
                </a:extLst>
              </p:cNvPr>
              <p:cNvGrpSpPr/>
              <p:nvPr/>
            </p:nvGrpSpPr>
            <p:grpSpPr>
              <a:xfrm>
                <a:off x="5458698" y="1540993"/>
                <a:ext cx="5308429" cy="1371530"/>
                <a:chOff x="5458698" y="1540993"/>
                <a:chExt cx="5308429" cy="1371530"/>
              </a:xfrm>
            </p:grpSpPr>
            <p:grpSp>
              <p:nvGrpSpPr>
                <p:cNvPr id="296" name="Group 295">
                  <a:extLst>
                    <a:ext uri="{FF2B5EF4-FFF2-40B4-BE49-F238E27FC236}">
                      <a16:creationId xmlns:a16="http://schemas.microsoft.com/office/drawing/2014/main" id="{043ACE66-A1E2-4A34-93B8-700F74F95CA1}"/>
                    </a:ext>
                  </a:extLst>
                </p:cNvPr>
                <p:cNvGrpSpPr/>
                <p:nvPr/>
              </p:nvGrpSpPr>
              <p:grpSpPr>
                <a:xfrm>
                  <a:off x="5458698" y="1540993"/>
                  <a:ext cx="1259068" cy="1371530"/>
                  <a:chOff x="7503683" y="1417638"/>
                  <a:chExt cx="2020612" cy="1371530"/>
                </a:xfrm>
              </p:grpSpPr>
              <p:sp>
                <p:nvSpPr>
                  <p:cNvPr id="315" name="Rounded Rectangle 30">
                    <a:extLst>
                      <a:ext uri="{FF2B5EF4-FFF2-40B4-BE49-F238E27FC236}">
                        <a16:creationId xmlns:a16="http://schemas.microsoft.com/office/drawing/2014/main" id="{F246B143-A764-4AC5-A10B-0CAB89DB51F6}"/>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Rectangle 315">
                    <a:extLst>
                      <a:ext uri="{FF2B5EF4-FFF2-40B4-BE49-F238E27FC236}">
                        <a16:creationId xmlns:a16="http://schemas.microsoft.com/office/drawing/2014/main" id="{21EC415A-DC5A-4BF5-B811-C64DE48D4F6B}"/>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7" name="Rectangle 316">
                    <a:extLst>
                      <a:ext uri="{FF2B5EF4-FFF2-40B4-BE49-F238E27FC236}">
                        <a16:creationId xmlns:a16="http://schemas.microsoft.com/office/drawing/2014/main" id="{2FFC8C85-5368-463E-9122-98AEB1A26A8D}"/>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8" name="Rectangle 317">
                    <a:extLst>
                      <a:ext uri="{FF2B5EF4-FFF2-40B4-BE49-F238E27FC236}">
                        <a16:creationId xmlns:a16="http://schemas.microsoft.com/office/drawing/2014/main" id="{9CBB6747-EBD0-4706-96BB-A00C25410F88}"/>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9" name="Rectangle 318">
                    <a:extLst>
                      <a:ext uri="{FF2B5EF4-FFF2-40B4-BE49-F238E27FC236}">
                        <a16:creationId xmlns:a16="http://schemas.microsoft.com/office/drawing/2014/main" id="{45884E07-7539-4E33-ACB2-BCD69FF15FAA}"/>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7" name="Group 296">
                  <a:extLst>
                    <a:ext uri="{FF2B5EF4-FFF2-40B4-BE49-F238E27FC236}">
                      <a16:creationId xmlns:a16="http://schemas.microsoft.com/office/drawing/2014/main" id="{3FF6989E-F395-4499-B4B3-1F89E50CA99D}"/>
                    </a:ext>
                  </a:extLst>
                </p:cNvPr>
                <p:cNvGrpSpPr/>
                <p:nvPr/>
              </p:nvGrpSpPr>
              <p:grpSpPr>
                <a:xfrm>
                  <a:off x="6808485" y="1540993"/>
                  <a:ext cx="1259068" cy="1371530"/>
                  <a:chOff x="7503683" y="1417638"/>
                  <a:chExt cx="2020612" cy="1371530"/>
                </a:xfrm>
              </p:grpSpPr>
              <p:sp>
                <p:nvSpPr>
                  <p:cNvPr id="310" name="Rounded Rectangle 30">
                    <a:extLst>
                      <a:ext uri="{FF2B5EF4-FFF2-40B4-BE49-F238E27FC236}">
                        <a16:creationId xmlns:a16="http://schemas.microsoft.com/office/drawing/2014/main" id="{6795470B-9861-4EAA-A8C1-A2877448E632}"/>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310">
                    <a:extLst>
                      <a:ext uri="{FF2B5EF4-FFF2-40B4-BE49-F238E27FC236}">
                        <a16:creationId xmlns:a16="http://schemas.microsoft.com/office/drawing/2014/main" id="{88C951BF-9E18-4C77-AE5A-703836ECAC80}"/>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2" name="Rectangle 311">
                    <a:extLst>
                      <a:ext uri="{FF2B5EF4-FFF2-40B4-BE49-F238E27FC236}">
                        <a16:creationId xmlns:a16="http://schemas.microsoft.com/office/drawing/2014/main" id="{5A372B96-3394-4C1A-98BF-69F74594D0AA}"/>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3" name="Rectangle 312">
                    <a:extLst>
                      <a:ext uri="{FF2B5EF4-FFF2-40B4-BE49-F238E27FC236}">
                        <a16:creationId xmlns:a16="http://schemas.microsoft.com/office/drawing/2014/main" id="{728CE4AA-4BB8-4B8E-9A29-93539151354A}"/>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4" name="Rectangle 313">
                    <a:extLst>
                      <a:ext uri="{FF2B5EF4-FFF2-40B4-BE49-F238E27FC236}">
                        <a16:creationId xmlns:a16="http://schemas.microsoft.com/office/drawing/2014/main" id="{C17A1856-C130-488B-8249-DFA765047F44}"/>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8" name="Group 297">
                  <a:extLst>
                    <a:ext uri="{FF2B5EF4-FFF2-40B4-BE49-F238E27FC236}">
                      <a16:creationId xmlns:a16="http://schemas.microsoft.com/office/drawing/2014/main" id="{E1E9BCF3-34D6-4E98-B815-150AABF0F379}"/>
                    </a:ext>
                  </a:extLst>
                </p:cNvPr>
                <p:cNvGrpSpPr/>
                <p:nvPr/>
              </p:nvGrpSpPr>
              <p:grpSpPr>
                <a:xfrm>
                  <a:off x="8158272" y="1540993"/>
                  <a:ext cx="1259068" cy="1371530"/>
                  <a:chOff x="7503683" y="1417638"/>
                  <a:chExt cx="2020612" cy="1371530"/>
                </a:xfrm>
              </p:grpSpPr>
              <p:sp>
                <p:nvSpPr>
                  <p:cNvPr id="305" name="Rounded Rectangle 30">
                    <a:extLst>
                      <a:ext uri="{FF2B5EF4-FFF2-40B4-BE49-F238E27FC236}">
                        <a16:creationId xmlns:a16="http://schemas.microsoft.com/office/drawing/2014/main" id="{99BC6408-57CA-4BCD-A12E-E0AD653463A5}"/>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305">
                    <a:extLst>
                      <a:ext uri="{FF2B5EF4-FFF2-40B4-BE49-F238E27FC236}">
                        <a16:creationId xmlns:a16="http://schemas.microsoft.com/office/drawing/2014/main" id="{B6E2D3FB-926E-48C3-B2B7-0A759E3B2689}"/>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7" name="Rectangle 306">
                    <a:extLst>
                      <a:ext uri="{FF2B5EF4-FFF2-40B4-BE49-F238E27FC236}">
                        <a16:creationId xmlns:a16="http://schemas.microsoft.com/office/drawing/2014/main" id="{9842C3FC-0CB7-4268-A07D-253039F8FA4F}"/>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8" name="Rectangle 307">
                    <a:extLst>
                      <a:ext uri="{FF2B5EF4-FFF2-40B4-BE49-F238E27FC236}">
                        <a16:creationId xmlns:a16="http://schemas.microsoft.com/office/drawing/2014/main" id="{AA7CAB58-70CF-40D7-80EC-3C08B7D8149D}"/>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9" name="Rectangle 308">
                    <a:extLst>
                      <a:ext uri="{FF2B5EF4-FFF2-40B4-BE49-F238E27FC236}">
                        <a16:creationId xmlns:a16="http://schemas.microsoft.com/office/drawing/2014/main" id="{73C6EFC5-D231-4434-9C91-3FC243355B59}"/>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9" name="Group 298">
                  <a:extLst>
                    <a:ext uri="{FF2B5EF4-FFF2-40B4-BE49-F238E27FC236}">
                      <a16:creationId xmlns:a16="http://schemas.microsoft.com/office/drawing/2014/main" id="{6D9734BE-A65E-4A62-B57A-F0F6F419702C}"/>
                    </a:ext>
                  </a:extLst>
                </p:cNvPr>
                <p:cNvGrpSpPr/>
                <p:nvPr/>
              </p:nvGrpSpPr>
              <p:grpSpPr>
                <a:xfrm>
                  <a:off x="9508059" y="1540993"/>
                  <a:ext cx="1259068" cy="1371530"/>
                  <a:chOff x="7503683" y="1417638"/>
                  <a:chExt cx="2020612" cy="1371530"/>
                </a:xfrm>
              </p:grpSpPr>
              <p:sp>
                <p:nvSpPr>
                  <p:cNvPr id="300" name="Rounded Rectangle 30">
                    <a:extLst>
                      <a:ext uri="{FF2B5EF4-FFF2-40B4-BE49-F238E27FC236}">
                        <a16:creationId xmlns:a16="http://schemas.microsoft.com/office/drawing/2014/main" id="{E95027B1-A20C-4442-9330-A514D434EAA6}"/>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300">
                    <a:extLst>
                      <a:ext uri="{FF2B5EF4-FFF2-40B4-BE49-F238E27FC236}">
                        <a16:creationId xmlns:a16="http://schemas.microsoft.com/office/drawing/2014/main" id="{7925D56D-2B66-4A09-9853-8E09829BA509}"/>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2" name="Rectangle 301">
                    <a:extLst>
                      <a:ext uri="{FF2B5EF4-FFF2-40B4-BE49-F238E27FC236}">
                        <a16:creationId xmlns:a16="http://schemas.microsoft.com/office/drawing/2014/main" id="{6665C152-3056-4642-8C5B-D85E93716C83}"/>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3" name="Rectangle 302">
                    <a:extLst>
                      <a:ext uri="{FF2B5EF4-FFF2-40B4-BE49-F238E27FC236}">
                        <a16:creationId xmlns:a16="http://schemas.microsoft.com/office/drawing/2014/main" id="{BFCC951F-B4F4-4E5D-8A07-353DBF031489}"/>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4" name="Rectangle 303">
                    <a:extLst>
                      <a:ext uri="{FF2B5EF4-FFF2-40B4-BE49-F238E27FC236}">
                        <a16:creationId xmlns:a16="http://schemas.microsoft.com/office/drawing/2014/main" id="{FCF95CC2-5037-4783-AFDE-9053A8B4FECE}"/>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grpSp>
            <p:nvGrpSpPr>
              <p:cNvPr id="271" name="Group 270">
                <a:extLst>
                  <a:ext uri="{FF2B5EF4-FFF2-40B4-BE49-F238E27FC236}">
                    <a16:creationId xmlns:a16="http://schemas.microsoft.com/office/drawing/2014/main" id="{3C68A376-7A09-4096-A29C-AF19A653A73C}"/>
                  </a:ext>
                </a:extLst>
              </p:cNvPr>
              <p:cNvGrpSpPr/>
              <p:nvPr/>
            </p:nvGrpSpPr>
            <p:grpSpPr>
              <a:xfrm>
                <a:off x="5458698" y="3035878"/>
                <a:ext cx="5308429" cy="1371530"/>
                <a:chOff x="5458698" y="1540993"/>
                <a:chExt cx="5308429" cy="1371530"/>
              </a:xfrm>
            </p:grpSpPr>
            <p:grpSp>
              <p:nvGrpSpPr>
                <p:cNvPr id="272" name="Group 271">
                  <a:extLst>
                    <a:ext uri="{FF2B5EF4-FFF2-40B4-BE49-F238E27FC236}">
                      <a16:creationId xmlns:a16="http://schemas.microsoft.com/office/drawing/2014/main" id="{84E47D49-FCDB-4386-A82F-5274A80E3513}"/>
                    </a:ext>
                  </a:extLst>
                </p:cNvPr>
                <p:cNvGrpSpPr/>
                <p:nvPr/>
              </p:nvGrpSpPr>
              <p:grpSpPr>
                <a:xfrm>
                  <a:off x="5458698" y="1540993"/>
                  <a:ext cx="1259068" cy="1371530"/>
                  <a:chOff x="7503683" y="1417638"/>
                  <a:chExt cx="2020612" cy="1371530"/>
                </a:xfrm>
              </p:grpSpPr>
              <p:sp>
                <p:nvSpPr>
                  <p:cNvPr id="291" name="Rounded Rectangle 30">
                    <a:extLst>
                      <a:ext uri="{FF2B5EF4-FFF2-40B4-BE49-F238E27FC236}">
                        <a16:creationId xmlns:a16="http://schemas.microsoft.com/office/drawing/2014/main" id="{F08F4188-054C-4B49-9C92-2B9EF82AAB60}"/>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Rectangle 291">
                    <a:extLst>
                      <a:ext uri="{FF2B5EF4-FFF2-40B4-BE49-F238E27FC236}">
                        <a16:creationId xmlns:a16="http://schemas.microsoft.com/office/drawing/2014/main" id="{21FEE1E0-2559-4E0C-8639-F74D6F1722D1}"/>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3" name="Rectangle 292">
                    <a:extLst>
                      <a:ext uri="{FF2B5EF4-FFF2-40B4-BE49-F238E27FC236}">
                        <a16:creationId xmlns:a16="http://schemas.microsoft.com/office/drawing/2014/main" id="{6728F3E3-F3B7-4F79-AAC8-E9086A62622A}"/>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4" name="Rectangle 293">
                    <a:extLst>
                      <a:ext uri="{FF2B5EF4-FFF2-40B4-BE49-F238E27FC236}">
                        <a16:creationId xmlns:a16="http://schemas.microsoft.com/office/drawing/2014/main" id="{D72B17F3-9F3D-496F-9822-FDB95E375C16}"/>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5" name="Rectangle 294">
                    <a:extLst>
                      <a:ext uri="{FF2B5EF4-FFF2-40B4-BE49-F238E27FC236}">
                        <a16:creationId xmlns:a16="http://schemas.microsoft.com/office/drawing/2014/main" id="{1153E2E7-97A8-447E-8E97-3B076FB2D840}"/>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3" name="Group 272">
                  <a:extLst>
                    <a:ext uri="{FF2B5EF4-FFF2-40B4-BE49-F238E27FC236}">
                      <a16:creationId xmlns:a16="http://schemas.microsoft.com/office/drawing/2014/main" id="{7C96D3E2-D6DB-4A8F-BB6E-E84C48693599}"/>
                    </a:ext>
                  </a:extLst>
                </p:cNvPr>
                <p:cNvGrpSpPr/>
                <p:nvPr/>
              </p:nvGrpSpPr>
              <p:grpSpPr>
                <a:xfrm>
                  <a:off x="6808485" y="1540993"/>
                  <a:ext cx="1259068" cy="1371530"/>
                  <a:chOff x="7503683" y="1417638"/>
                  <a:chExt cx="2020612" cy="1371530"/>
                </a:xfrm>
              </p:grpSpPr>
              <p:sp>
                <p:nvSpPr>
                  <p:cNvPr id="286" name="Rounded Rectangle 30">
                    <a:extLst>
                      <a:ext uri="{FF2B5EF4-FFF2-40B4-BE49-F238E27FC236}">
                        <a16:creationId xmlns:a16="http://schemas.microsoft.com/office/drawing/2014/main" id="{D8CDAD03-C7A3-482E-80BC-9D8D0B23DC29}"/>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286">
                    <a:extLst>
                      <a:ext uri="{FF2B5EF4-FFF2-40B4-BE49-F238E27FC236}">
                        <a16:creationId xmlns:a16="http://schemas.microsoft.com/office/drawing/2014/main" id="{BCECDDDA-2B3D-4986-BB88-3AAF212A14D0}"/>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8" name="Rectangle 287">
                    <a:extLst>
                      <a:ext uri="{FF2B5EF4-FFF2-40B4-BE49-F238E27FC236}">
                        <a16:creationId xmlns:a16="http://schemas.microsoft.com/office/drawing/2014/main" id="{4CEE3960-FD67-4F8F-A2C7-EAAA29C59CAC}"/>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9" name="Rectangle 288">
                    <a:extLst>
                      <a:ext uri="{FF2B5EF4-FFF2-40B4-BE49-F238E27FC236}">
                        <a16:creationId xmlns:a16="http://schemas.microsoft.com/office/drawing/2014/main" id="{BE434FD9-0668-467E-BAD0-A9E62C6623A6}"/>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0" name="Rectangle 289">
                    <a:extLst>
                      <a:ext uri="{FF2B5EF4-FFF2-40B4-BE49-F238E27FC236}">
                        <a16:creationId xmlns:a16="http://schemas.microsoft.com/office/drawing/2014/main" id="{30E00579-9D7B-4777-9FAE-5BCE3F0761F9}"/>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4" name="Group 273">
                  <a:extLst>
                    <a:ext uri="{FF2B5EF4-FFF2-40B4-BE49-F238E27FC236}">
                      <a16:creationId xmlns:a16="http://schemas.microsoft.com/office/drawing/2014/main" id="{ADA3AD97-A1F5-4F44-9D82-F351003B91F4}"/>
                    </a:ext>
                  </a:extLst>
                </p:cNvPr>
                <p:cNvGrpSpPr/>
                <p:nvPr/>
              </p:nvGrpSpPr>
              <p:grpSpPr>
                <a:xfrm>
                  <a:off x="8158272" y="1540993"/>
                  <a:ext cx="1259068" cy="1371530"/>
                  <a:chOff x="7503683" y="1417638"/>
                  <a:chExt cx="2020612" cy="1371530"/>
                </a:xfrm>
              </p:grpSpPr>
              <p:sp>
                <p:nvSpPr>
                  <p:cNvPr id="281" name="Rounded Rectangle 30">
                    <a:extLst>
                      <a:ext uri="{FF2B5EF4-FFF2-40B4-BE49-F238E27FC236}">
                        <a16:creationId xmlns:a16="http://schemas.microsoft.com/office/drawing/2014/main" id="{87784539-80B8-4766-B13C-0CA479FF0D77}"/>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729E61E4-6793-4579-BF04-DC0130BA3848}"/>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3" name="Rectangle 282">
                    <a:extLst>
                      <a:ext uri="{FF2B5EF4-FFF2-40B4-BE49-F238E27FC236}">
                        <a16:creationId xmlns:a16="http://schemas.microsoft.com/office/drawing/2014/main" id="{98B8B76D-55CB-4B90-B28A-ECD457419B82}"/>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4" name="Rectangle 283">
                    <a:extLst>
                      <a:ext uri="{FF2B5EF4-FFF2-40B4-BE49-F238E27FC236}">
                        <a16:creationId xmlns:a16="http://schemas.microsoft.com/office/drawing/2014/main" id="{2DB1C753-A1BD-4B21-8AD5-DF243E63A8FA}"/>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5" name="Rectangle 284">
                    <a:extLst>
                      <a:ext uri="{FF2B5EF4-FFF2-40B4-BE49-F238E27FC236}">
                        <a16:creationId xmlns:a16="http://schemas.microsoft.com/office/drawing/2014/main" id="{FF43292D-4645-4ECD-B86D-8A30BEB85673}"/>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5" name="Group 274">
                  <a:extLst>
                    <a:ext uri="{FF2B5EF4-FFF2-40B4-BE49-F238E27FC236}">
                      <a16:creationId xmlns:a16="http://schemas.microsoft.com/office/drawing/2014/main" id="{497C14D8-9DF1-4C75-85C8-8DF1DF56F4A4}"/>
                    </a:ext>
                  </a:extLst>
                </p:cNvPr>
                <p:cNvGrpSpPr/>
                <p:nvPr/>
              </p:nvGrpSpPr>
              <p:grpSpPr>
                <a:xfrm>
                  <a:off x="9508059" y="1540993"/>
                  <a:ext cx="1259068" cy="1371530"/>
                  <a:chOff x="7503683" y="1417638"/>
                  <a:chExt cx="2020612" cy="1371530"/>
                </a:xfrm>
              </p:grpSpPr>
              <p:sp>
                <p:nvSpPr>
                  <p:cNvPr id="276" name="Rounded Rectangle 30">
                    <a:extLst>
                      <a:ext uri="{FF2B5EF4-FFF2-40B4-BE49-F238E27FC236}">
                        <a16:creationId xmlns:a16="http://schemas.microsoft.com/office/drawing/2014/main" id="{90076464-CF06-496D-A289-E65D940F4755}"/>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23DAE0B4-DA8C-4115-8D50-4CD3CE69E4F3}"/>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8" name="Rectangle 277">
                    <a:extLst>
                      <a:ext uri="{FF2B5EF4-FFF2-40B4-BE49-F238E27FC236}">
                        <a16:creationId xmlns:a16="http://schemas.microsoft.com/office/drawing/2014/main" id="{F2AD7FE6-0BD9-4DD6-985E-57EC02186EE9}"/>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9" name="Rectangle 278">
                    <a:extLst>
                      <a:ext uri="{FF2B5EF4-FFF2-40B4-BE49-F238E27FC236}">
                        <a16:creationId xmlns:a16="http://schemas.microsoft.com/office/drawing/2014/main" id="{D02BB751-56B9-44A6-BE59-6ED3F4E63BC0}"/>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0" name="Rectangle 279">
                    <a:extLst>
                      <a:ext uri="{FF2B5EF4-FFF2-40B4-BE49-F238E27FC236}">
                        <a16:creationId xmlns:a16="http://schemas.microsoft.com/office/drawing/2014/main" id="{FEF7ED6F-D6DF-4263-8E28-3B96BC471877}"/>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grpSp>
        <p:sp>
          <p:nvSpPr>
            <p:cNvPr id="269" name="TextBox 268">
              <a:extLst>
                <a:ext uri="{FF2B5EF4-FFF2-40B4-BE49-F238E27FC236}">
                  <a16:creationId xmlns:a16="http://schemas.microsoft.com/office/drawing/2014/main" id="{B19398E6-4618-4F36-8306-7F2F1BA4738C}"/>
                </a:ext>
              </a:extLst>
            </p:cNvPr>
            <p:cNvSpPr txBox="1"/>
            <p:nvPr/>
          </p:nvSpPr>
          <p:spPr>
            <a:xfrm>
              <a:off x="6360057" y="4565789"/>
              <a:ext cx="48554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Extent: Eight contiguous 8kb pages</a:t>
              </a:r>
            </a:p>
          </p:txBody>
        </p:sp>
      </p:grpSp>
      <p:sp>
        <p:nvSpPr>
          <p:cNvPr id="320" name="Right Brace 319">
            <a:extLst>
              <a:ext uri="{FF2B5EF4-FFF2-40B4-BE49-F238E27FC236}">
                <a16:creationId xmlns:a16="http://schemas.microsoft.com/office/drawing/2014/main" id="{CA5DCDF6-23A4-4352-9489-9508893EF015}"/>
              </a:ext>
            </a:extLst>
          </p:cNvPr>
          <p:cNvSpPr/>
          <p:nvPr/>
        </p:nvSpPr>
        <p:spPr>
          <a:xfrm>
            <a:off x="4159513" y="1707569"/>
            <a:ext cx="843803" cy="4119096"/>
          </a:xfrm>
          <a:prstGeom prst="rightBrace">
            <a:avLst/>
          </a:prstGeom>
          <a:noFill/>
          <a:ln w="762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21" name="Group 320">
            <a:extLst>
              <a:ext uri="{FF2B5EF4-FFF2-40B4-BE49-F238E27FC236}">
                <a16:creationId xmlns:a16="http://schemas.microsoft.com/office/drawing/2014/main" id="{AAF613BC-C97A-4D43-B3DD-D2B69B9F458E}"/>
              </a:ext>
            </a:extLst>
          </p:cNvPr>
          <p:cNvGrpSpPr/>
          <p:nvPr/>
        </p:nvGrpSpPr>
        <p:grpSpPr>
          <a:xfrm>
            <a:off x="1435403" y="2247965"/>
            <a:ext cx="2426038" cy="2547220"/>
            <a:chOff x="4963829" y="4298078"/>
            <a:chExt cx="1393773" cy="1547244"/>
          </a:xfrm>
        </p:grpSpPr>
        <p:sp>
          <p:nvSpPr>
            <p:cNvPr id="322" name="Cylinder 321">
              <a:extLst>
                <a:ext uri="{FF2B5EF4-FFF2-40B4-BE49-F238E27FC236}">
                  <a16:creationId xmlns:a16="http://schemas.microsoft.com/office/drawing/2014/main" id="{149851F9-6218-4FC2-BCC7-C2E5CB7DE394}"/>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Cylinder 322">
              <a:extLst>
                <a:ext uri="{FF2B5EF4-FFF2-40B4-BE49-F238E27FC236}">
                  <a16:creationId xmlns:a16="http://schemas.microsoft.com/office/drawing/2014/main" id="{EFE89524-6FF7-4908-B46C-073C24A58D34}"/>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Cylinder 323">
              <a:extLst>
                <a:ext uri="{FF2B5EF4-FFF2-40B4-BE49-F238E27FC236}">
                  <a16:creationId xmlns:a16="http://schemas.microsoft.com/office/drawing/2014/main" id="{B6EA22D6-05A2-4835-B034-8F39BC9EBF32}"/>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63" name="TextBox 62">
            <a:extLst>
              <a:ext uri="{FF2B5EF4-FFF2-40B4-BE49-F238E27FC236}">
                <a16:creationId xmlns:a16="http://schemas.microsoft.com/office/drawing/2014/main" id="{68400A5C-92C8-4BAA-9247-FFA2457FAE4E}"/>
              </a:ext>
            </a:extLst>
          </p:cNvPr>
          <p:cNvSpPr txBox="1"/>
          <p:nvPr/>
        </p:nvSpPr>
        <p:spPr>
          <a:xfrm>
            <a:off x="6168572" y="5792426"/>
            <a:ext cx="6196175" cy="738664"/>
          </a:xfrm>
          <a:prstGeom prst="rect">
            <a:avLst/>
          </a:prstGeom>
          <a:noFill/>
        </p:spPr>
        <p:txBody>
          <a:bodyPr wrap="square" rtlCol="0">
            <a:spAutoFit/>
          </a:bodyPr>
          <a:lstStyle/>
          <a:p>
            <a:pPr lvl="0"/>
            <a:r>
              <a:rPr lang="en-US" b="1" dirty="0">
                <a:latin typeface="Segoe UI Light" pitchFamily="34" charset="0"/>
              </a:rPr>
              <a:t>Uniform extents: </a:t>
            </a:r>
            <a:r>
              <a:rPr lang="en-US" dirty="0">
                <a:latin typeface="Segoe UI Light" pitchFamily="34" charset="0"/>
              </a:rPr>
              <a:t>Pages used by a single object.</a:t>
            </a:r>
          </a:p>
          <a:p>
            <a:pPr lvl="0"/>
            <a:r>
              <a:rPr lang="en-US" b="1" dirty="0">
                <a:latin typeface="Segoe UI Light" pitchFamily="34" charset="0"/>
              </a:rPr>
              <a:t>Mixed extents: </a:t>
            </a:r>
            <a:r>
              <a:rPr lang="en-US" dirty="0">
                <a:latin typeface="Segoe UI Light" pitchFamily="34" charset="0"/>
              </a:rPr>
              <a:t>Pages used by different objects</a:t>
            </a:r>
            <a:r>
              <a:rPr lang="en-US" sz="2400" dirty="0">
                <a:latin typeface="Segoe UI Light" pitchFamily="34" charset="0"/>
              </a:rPr>
              <a:t>.</a:t>
            </a:r>
          </a:p>
        </p:txBody>
      </p:sp>
    </p:spTree>
    <p:custDataLst>
      <p:tags r:id="rId1"/>
    </p:custDataLst>
    <p:extLst>
      <p:ext uri="{BB962C8B-B14F-4D97-AF65-F5344CB8AC3E}">
        <p14:creationId xmlns:p14="http://schemas.microsoft.com/office/powerpoint/2010/main" val="25709214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Disk I/O (Write-Ahead Logging)</a:t>
            </a:r>
          </a:p>
        </p:txBody>
      </p:sp>
      <p:sp>
        <p:nvSpPr>
          <p:cNvPr id="42" name="TextBox 41">
            <a:extLst>
              <a:ext uri="{FF2B5EF4-FFF2-40B4-BE49-F238E27FC236}">
                <a16:creationId xmlns:a16="http://schemas.microsoft.com/office/drawing/2014/main" id="{58EDF11B-70B2-4486-9590-B12FF615814E}"/>
              </a:ext>
            </a:extLst>
          </p:cNvPr>
          <p:cNvSpPr txBox="1"/>
          <p:nvPr/>
        </p:nvSpPr>
        <p:spPr>
          <a:xfrm>
            <a:off x="646877" y="4372173"/>
            <a:ext cx="3056238" cy="682087"/>
          </a:xfrm>
          <a:prstGeom prst="rect">
            <a:avLst/>
          </a:prstGeom>
          <a:noFill/>
        </p:spPr>
        <p:txBody>
          <a:bodyPr wrap="square" rtlCol="0">
            <a:spAutoFit/>
          </a:bodyPr>
          <a:lstStyle/>
          <a:p>
            <a:pPr defTabSz="951156">
              <a:defRPr/>
            </a:pPr>
            <a:r>
              <a:rPr lang="en-US" sz="1873" kern="0" dirty="0">
                <a:solidFill>
                  <a:prstClr val="black"/>
                </a:solidFill>
                <a:latin typeface="Segoe UI"/>
              </a:rPr>
              <a:t>2. Modification is recorded in the log cache.</a:t>
            </a:r>
          </a:p>
        </p:txBody>
      </p:sp>
      <p:sp>
        <p:nvSpPr>
          <p:cNvPr id="43" name="TextBox 42">
            <a:extLst>
              <a:ext uri="{FF2B5EF4-FFF2-40B4-BE49-F238E27FC236}">
                <a16:creationId xmlns:a16="http://schemas.microsoft.com/office/drawing/2014/main" id="{C73F1613-991E-4D24-B83E-D8CBE83F64D7}"/>
              </a:ext>
            </a:extLst>
          </p:cNvPr>
          <p:cNvSpPr txBox="1"/>
          <p:nvPr/>
        </p:nvSpPr>
        <p:spPr>
          <a:xfrm>
            <a:off x="9331237" y="4854296"/>
            <a:ext cx="3104356" cy="977666"/>
          </a:xfrm>
          <a:prstGeom prst="rect">
            <a:avLst/>
          </a:prstGeom>
          <a:noFill/>
        </p:spPr>
        <p:txBody>
          <a:bodyPr wrap="square" rtlCol="0">
            <a:spAutoFit/>
          </a:bodyPr>
          <a:lstStyle/>
          <a:p>
            <a:pPr defTabSz="951156">
              <a:defRPr/>
            </a:pPr>
            <a:r>
              <a:rPr lang="en-US" sz="1873" kern="0" dirty="0">
                <a:solidFill>
                  <a:prstClr val="black"/>
                </a:solidFill>
                <a:latin typeface="Segoe UI"/>
              </a:rPr>
              <a:t>5. At checkpoint, dirty data pages are written to the database file.</a:t>
            </a:r>
          </a:p>
        </p:txBody>
      </p:sp>
      <p:sp>
        <p:nvSpPr>
          <p:cNvPr id="44" name="Rounded Rectangle 8">
            <a:extLst>
              <a:ext uri="{FF2B5EF4-FFF2-40B4-BE49-F238E27FC236}">
                <a16:creationId xmlns:a16="http://schemas.microsoft.com/office/drawing/2014/main" id="{8D11A120-5C09-489D-9D90-7BDAB6DFE3A9}"/>
              </a:ext>
            </a:extLst>
          </p:cNvPr>
          <p:cNvSpPr/>
          <p:nvPr/>
        </p:nvSpPr>
        <p:spPr>
          <a:xfrm>
            <a:off x="368867" y="1453034"/>
            <a:ext cx="5150275" cy="1472021"/>
          </a:xfrm>
          <a:prstGeom prst="roundRect">
            <a:avLst/>
          </a:prstGeom>
          <a:solidFill>
            <a:sysClr val="window" lastClr="FFFFFF"/>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45" name="TextBox 44">
            <a:extLst>
              <a:ext uri="{FF2B5EF4-FFF2-40B4-BE49-F238E27FC236}">
                <a16:creationId xmlns:a16="http://schemas.microsoft.com/office/drawing/2014/main" id="{80DE7D8D-DB3B-48F8-B54B-10FD4E40E31C}"/>
              </a:ext>
            </a:extLst>
          </p:cNvPr>
          <p:cNvSpPr txBox="1"/>
          <p:nvPr/>
        </p:nvSpPr>
        <p:spPr>
          <a:xfrm>
            <a:off x="646877" y="3252222"/>
            <a:ext cx="3270240" cy="683792"/>
          </a:xfrm>
          <a:prstGeom prst="rect">
            <a:avLst/>
          </a:prstGeom>
          <a:noFill/>
        </p:spPr>
        <p:txBody>
          <a:bodyPr wrap="square" rtlCol="0">
            <a:spAutoFit/>
          </a:bodyPr>
          <a:lstStyle/>
          <a:p>
            <a:pPr defTabSz="951156">
              <a:defRPr/>
            </a:pPr>
            <a:r>
              <a:rPr lang="en-US" sz="1873" kern="0" dirty="0">
                <a:solidFill>
                  <a:prstClr val="black"/>
                </a:solidFill>
                <a:latin typeface="Segoe UI"/>
              </a:rPr>
              <a:t>1. Data modification is sent to buffer cache in memory.</a:t>
            </a:r>
          </a:p>
        </p:txBody>
      </p:sp>
      <p:sp>
        <p:nvSpPr>
          <p:cNvPr id="46" name="TextBox 45">
            <a:extLst>
              <a:ext uri="{FF2B5EF4-FFF2-40B4-BE49-F238E27FC236}">
                <a16:creationId xmlns:a16="http://schemas.microsoft.com/office/drawing/2014/main" id="{89494341-EBD5-4627-9F76-12CF240D07E3}"/>
              </a:ext>
            </a:extLst>
          </p:cNvPr>
          <p:cNvSpPr txBox="1"/>
          <p:nvPr/>
        </p:nvSpPr>
        <p:spPr>
          <a:xfrm>
            <a:off x="654407" y="5477379"/>
            <a:ext cx="3270240" cy="977666"/>
          </a:xfrm>
          <a:prstGeom prst="rect">
            <a:avLst/>
          </a:prstGeom>
          <a:noFill/>
        </p:spPr>
        <p:txBody>
          <a:bodyPr wrap="square" rtlCol="0">
            <a:spAutoFit/>
          </a:bodyPr>
          <a:lstStyle/>
          <a:p>
            <a:pPr defTabSz="951156">
              <a:defRPr/>
            </a:pPr>
            <a:r>
              <a:rPr lang="en-US" sz="1873" kern="0" dirty="0">
                <a:solidFill>
                  <a:prstClr val="black"/>
                </a:solidFill>
                <a:latin typeface="Segoe UI"/>
              </a:rPr>
              <a:t>3. Data pages are located or read into the buffer cache and then modified.</a:t>
            </a:r>
          </a:p>
        </p:txBody>
      </p:sp>
      <p:sp>
        <p:nvSpPr>
          <p:cNvPr id="47" name="TextBox 46">
            <a:extLst>
              <a:ext uri="{FF2B5EF4-FFF2-40B4-BE49-F238E27FC236}">
                <a16:creationId xmlns:a16="http://schemas.microsoft.com/office/drawing/2014/main" id="{151FF534-AE55-4F20-B962-77543B80AF1A}"/>
              </a:ext>
            </a:extLst>
          </p:cNvPr>
          <p:cNvSpPr txBox="1"/>
          <p:nvPr/>
        </p:nvSpPr>
        <p:spPr>
          <a:xfrm>
            <a:off x="7357731" y="3313101"/>
            <a:ext cx="3464557" cy="682087"/>
          </a:xfrm>
          <a:prstGeom prst="rect">
            <a:avLst/>
          </a:prstGeom>
          <a:noFill/>
        </p:spPr>
        <p:txBody>
          <a:bodyPr wrap="square" rtlCol="0">
            <a:spAutoFit/>
          </a:bodyPr>
          <a:lstStyle/>
          <a:p>
            <a:pPr defTabSz="951156">
              <a:defRPr/>
            </a:pPr>
            <a:r>
              <a:rPr lang="en-US" sz="1873" kern="0" dirty="0">
                <a:solidFill>
                  <a:prstClr val="black"/>
                </a:solidFill>
                <a:latin typeface="Segoe UI"/>
              </a:rPr>
              <a:t>4. Log cache record is flushed to the transaction log</a:t>
            </a:r>
          </a:p>
        </p:txBody>
      </p:sp>
      <p:cxnSp>
        <p:nvCxnSpPr>
          <p:cNvPr id="49" name="Straight Arrow Connector 48">
            <a:extLst>
              <a:ext uri="{FF2B5EF4-FFF2-40B4-BE49-F238E27FC236}">
                <a16:creationId xmlns:a16="http://schemas.microsoft.com/office/drawing/2014/main" id="{FF810BAB-96B9-4191-94A6-911153B3D3D3}"/>
              </a:ext>
            </a:extLst>
          </p:cNvPr>
          <p:cNvCxnSpPr>
            <a:cxnSpLocks/>
          </p:cNvCxnSpPr>
          <p:nvPr/>
        </p:nvCxnSpPr>
        <p:spPr>
          <a:xfrm>
            <a:off x="6011721" y="5513605"/>
            <a:ext cx="1573679" cy="3907"/>
          </a:xfrm>
          <a:prstGeom prst="straightConnector1">
            <a:avLst/>
          </a:prstGeom>
          <a:noFill/>
          <a:ln w="57150" cap="flat" cmpd="sng" algn="ctr">
            <a:solidFill>
              <a:srgbClr val="EF3B24"/>
            </a:solidFill>
            <a:prstDash val="solid"/>
            <a:tailEnd type="triangle"/>
          </a:ln>
          <a:effectLst/>
        </p:spPr>
      </p:cxnSp>
      <p:cxnSp>
        <p:nvCxnSpPr>
          <p:cNvPr id="50" name="Straight Arrow Connector 49">
            <a:extLst>
              <a:ext uri="{FF2B5EF4-FFF2-40B4-BE49-F238E27FC236}">
                <a16:creationId xmlns:a16="http://schemas.microsoft.com/office/drawing/2014/main" id="{041387EF-DB9D-451C-8EFB-74F9BDBB7D2A}"/>
              </a:ext>
            </a:extLst>
          </p:cNvPr>
          <p:cNvCxnSpPr>
            <a:cxnSpLocks/>
          </p:cNvCxnSpPr>
          <p:nvPr/>
        </p:nvCxnSpPr>
        <p:spPr>
          <a:xfrm flipH="1">
            <a:off x="6011721" y="4921132"/>
            <a:ext cx="1477942" cy="0"/>
          </a:xfrm>
          <a:prstGeom prst="straightConnector1">
            <a:avLst/>
          </a:prstGeom>
          <a:noFill/>
          <a:ln w="57150" cap="flat" cmpd="sng" algn="ctr">
            <a:solidFill>
              <a:srgbClr val="EF3B24"/>
            </a:solidFill>
            <a:prstDash val="solid"/>
            <a:tailEnd type="triangle"/>
          </a:ln>
          <a:effectLst/>
        </p:spPr>
      </p:cxnSp>
      <p:cxnSp>
        <p:nvCxnSpPr>
          <p:cNvPr id="51" name="Straight Arrow Connector 50">
            <a:extLst>
              <a:ext uri="{FF2B5EF4-FFF2-40B4-BE49-F238E27FC236}">
                <a16:creationId xmlns:a16="http://schemas.microsoft.com/office/drawing/2014/main" id="{BF9E7A5F-14E3-4D2D-9F7F-E714EB7AEAE4}"/>
              </a:ext>
            </a:extLst>
          </p:cNvPr>
          <p:cNvCxnSpPr>
            <a:cxnSpLocks/>
          </p:cNvCxnSpPr>
          <p:nvPr/>
        </p:nvCxnSpPr>
        <p:spPr>
          <a:xfrm flipV="1">
            <a:off x="5820696" y="3026934"/>
            <a:ext cx="1470335" cy="1206830"/>
          </a:xfrm>
          <a:prstGeom prst="straightConnector1">
            <a:avLst/>
          </a:prstGeom>
          <a:noFill/>
          <a:ln w="57150" cap="flat" cmpd="sng" algn="ctr">
            <a:solidFill>
              <a:srgbClr val="EF3B24"/>
            </a:solidFill>
            <a:prstDash val="solid"/>
            <a:tailEnd type="triangle"/>
          </a:ln>
          <a:effectLst/>
        </p:spPr>
      </p:cxnSp>
      <p:sp>
        <p:nvSpPr>
          <p:cNvPr id="52" name="Rectangle 51">
            <a:extLst>
              <a:ext uri="{FF2B5EF4-FFF2-40B4-BE49-F238E27FC236}">
                <a16:creationId xmlns:a16="http://schemas.microsoft.com/office/drawing/2014/main" id="{DA4476B5-562C-457F-B7C9-D598005C6461}"/>
              </a:ext>
            </a:extLst>
          </p:cNvPr>
          <p:cNvSpPr/>
          <p:nvPr/>
        </p:nvSpPr>
        <p:spPr>
          <a:xfrm>
            <a:off x="4196080" y="3350168"/>
            <a:ext cx="368842" cy="487899"/>
          </a:xfrm>
          <a:prstGeom prst="rect">
            <a:avLst/>
          </a:prstGeom>
          <a:noFill/>
        </p:spPr>
        <p:txBody>
          <a:bodyPr wrap="none" lIns="95117" tIns="47558" rIns="95117" bIns="47558">
            <a:spAutoFit/>
          </a:bodyPr>
          <a:lstStyle/>
          <a:p>
            <a:pPr algn="ctr" defTabSz="951156">
              <a:defRPr/>
            </a:pPr>
            <a:r>
              <a:rPr lang="en-US" sz="2497" kern="0" dirty="0">
                <a:ln w="0"/>
                <a:solidFill>
                  <a:prstClr val="black"/>
                </a:solidFill>
                <a:effectLst>
                  <a:outerShdw blurRad="38100" dist="25400" dir="5400000" algn="ctr" rotWithShape="0">
                    <a:srgbClr val="6E747A">
                      <a:alpha val="43000"/>
                    </a:srgbClr>
                  </a:outerShdw>
                </a:effectLst>
                <a:latin typeface="Segoe UI"/>
              </a:rPr>
              <a:t>1</a:t>
            </a:r>
          </a:p>
        </p:txBody>
      </p:sp>
      <p:sp>
        <p:nvSpPr>
          <p:cNvPr id="53" name="Rectangle 52">
            <a:extLst>
              <a:ext uri="{FF2B5EF4-FFF2-40B4-BE49-F238E27FC236}">
                <a16:creationId xmlns:a16="http://schemas.microsoft.com/office/drawing/2014/main" id="{CA08C041-55D8-448B-9A77-8E8819947002}"/>
              </a:ext>
            </a:extLst>
          </p:cNvPr>
          <p:cNvSpPr/>
          <p:nvPr/>
        </p:nvSpPr>
        <p:spPr>
          <a:xfrm>
            <a:off x="6614229" y="4446164"/>
            <a:ext cx="368662" cy="487968"/>
          </a:xfrm>
          <a:prstGeom prst="rect">
            <a:avLst/>
          </a:prstGeom>
          <a:noFill/>
        </p:spPr>
        <p:txBody>
          <a:bodyPr wrap="none" lIns="95117" tIns="47558" rIns="95117" bIns="47558">
            <a:spAutoFit/>
          </a:bodyPr>
          <a:lstStyle/>
          <a:p>
            <a:pPr algn="ctr" defTabSz="951156">
              <a:defRPr/>
            </a:pPr>
            <a:r>
              <a:rPr lang="en-US" sz="2497" kern="0" dirty="0">
                <a:ln w="0"/>
                <a:solidFill>
                  <a:prstClr val="black"/>
                </a:solidFill>
                <a:effectLst>
                  <a:outerShdw blurRad="38100" dist="25400" dir="5400000" algn="ctr" rotWithShape="0">
                    <a:srgbClr val="6E747A">
                      <a:alpha val="43000"/>
                    </a:srgbClr>
                  </a:outerShdw>
                </a:effectLst>
                <a:latin typeface="Segoe UI"/>
              </a:rPr>
              <a:t>3</a:t>
            </a:r>
          </a:p>
        </p:txBody>
      </p:sp>
      <p:sp>
        <p:nvSpPr>
          <p:cNvPr id="54" name="Rectangle 53">
            <a:extLst>
              <a:ext uri="{FF2B5EF4-FFF2-40B4-BE49-F238E27FC236}">
                <a16:creationId xmlns:a16="http://schemas.microsoft.com/office/drawing/2014/main" id="{D4D403BD-9984-4002-A43A-FAC9B99F4871}"/>
              </a:ext>
            </a:extLst>
          </p:cNvPr>
          <p:cNvSpPr/>
          <p:nvPr/>
        </p:nvSpPr>
        <p:spPr>
          <a:xfrm>
            <a:off x="5181684" y="3323105"/>
            <a:ext cx="368662" cy="487968"/>
          </a:xfrm>
          <a:prstGeom prst="rect">
            <a:avLst/>
          </a:prstGeom>
          <a:noFill/>
        </p:spPr>
        <p:txBody>
          <a:bodyPr wrap="none" lIns="95117" tIns="47558" rIns="95117" bIns="47558">
            <a:spAutoFit/>
          </a:bodyPr>
          <a:lstStyle/>
          <a:p>
            <a:pPr algn="ctr" defTabSz="951156">
              <a:defRPr/>
            </a:pPr>
            <a:r>
              <a:rPr lang="en-US" sz="2497" kern="0" dirty="0">
                <a:ln w="0"/>
                <a:solidFill>
                  <a:prstClr val="black"/>
                </a:solidFill>
                <a:effectLst>
                  <a:outerShdw blurRad="38100" dist="25400" dir="5400000" algn="ctr" rotWithShape="0">
                    <a:srgbClr val="6E747A">
                      <a:alpha val="43000"/>
                    </a:srgbClr>
                  </a:outerShdw>
                </a:effectLst>
                <a:latin typeface="Segoe UI"/>
              </a:rPr>
              <a:t>2</a:t>
            </a:r>
          </a:p>
        </p:txBody>
      </p:sp>
      <p:sp>
        <p:nvSpPr>
          <p:cNvPr id="55" name="Rectangle 54">
            <a:extLst>
              <a:ext uri="{FF2B5EF4-FFF2-40B4-BE49-F238E27FC236}">
                <a16:creationId xmlns:a16="http://schemas.microsoft.com/office/drawing/2014/main" id="{C0847374-A542-41DD-9FE7-689A197F5D07}"/>
              </a:ext>
            </a:extLst>
          </p:cNvPr>
          <p:cNvSpPr/>
          <p:nvPr/>
        </p:nvSpPr>
        <p:spPr>
          <a:xfrm>
            <a:off x="6206130" y="3072618"/>
            <a:ext cx="368842" cy="487899"/>
          </a:xfrm>
          <a:prstGeom prst="rect">
            <a:avLst/>
          </a:prstGeom>
          <a:noFill/>
        </p:spPr>
        <p:txBody>
          <a:bodyPr wrap="none" lIns="95117" tIns="47558" rIns="95117" bIns="47558">
            <a:spAutoFit/>
          </a:bodyPr>
          <a:lstStyle/>
          <a:p>
            <a:pPr algn="ctr" defTabSz="951156">
              <a:defRPr/>
            </a:pPr>
            <a:r>
              <a:rPr lang="en-US" sz="2497" kern="0" dirty="0">
                <a:ln w="0"/>
                <a:solidFill>
                  <a:prstClr val="black"/>
                </a:solidFill>
                <a:effectLst>
                  <a:outerShdw blurRad="38100" dist="25400" dir="5400000" algn="ctr" rotWithShape="0">
                    <a:srgbClr val="6E747A">
                      <a:alpha val="43000"/>
                    </a:srgbClr>
                  </a:outerShdw>
                </a:effectLst>
                <a:latin typeface="Segoe UI"/>
              </a:rPr>
              <a:t>4</a:t>
            </a:r>
          </a:p>
        </p:txBody>
      </p:sp>
      <p:sp>
        <p:nvSpPr>
          <p:cNvPr id="56" name="Rectangle 55">
            <a:extLst>
              <a:ext uri="{FF2B5EF4-FFF2-40B4-BE49-F238E27FC236}">
                <a16:creationId xmlns:a16="http://schemas.microsoft.com/office/drawing/2014/main" id="{7EBE9456-B0AC-4E32-ACAA-D59285BCF54E}"/>
              </a:ext>
            </a:extLst>
          </p:cNvPr>
          <p:cNvSpPr/>
          <p:nvPr/>
        </p:nvSpPr>
        <p:spPr>
          <a:xfrm>
            <a:off x="6569203" y="5624496"/>
            <a:ext cx="368842" cy="487899"/>
          </a:xfrm>
          <a:prstGeom prst="rect">
            <a:avLst/>
          </a:prstGeom>
          <a:noFill/>
        </p:spPr>
        <p:txBody>
          <a:bodyPr wrap="none" lIns="95117" tIns="47558" rIns="95117" bIns="47558">
            <a:spAutoFit/>
          </a:bodyPr>
          <a:lstStyle/>
          <a:p>
            <a:pPr algn="ctr" defTabSz="951156">
              <a:defRPr/>
            </a:pPr>
            <a:r>
              <a:rPr lang="en-US" sz="2497" kern="0" dirty="0">
                <a:ln w="0"/>
                <a:solidFill>
                  <a:prstClr val="black"/>
                </a:solidFill>
                <a:effectLst>
                  <a:outerShdw blurRad="38100" dist="25400" dir="5400000" algn="ctr" rotWithShape="0">
                    <a:srgbClr val="6E747A">
                      <a:alpha val="43000"/>
                    </a:srgbClr>
                  </a:outerShdw>
                </a:effectLst>
                <a:latin typeface="Segoe UI"/>
              </a:rPr>
              <a:t>5</a:t>
            </a:r>
          </a:p>
        </p:txBody>
      </p:sp>
      <p:pic>
        <p:nvPicPr>
          <p:cNvPr id="57" name="Picture 56">
            <a:extLst>
              <a:ext uri="{FF2B5EF4-FFF2-40B4-BE49-F238E27FC236}">
                <a16:creationId xmlns:a16="http://schemas.microsoft.com/office/drawing/2014/main" id="{43AC5A54-EBE6-40B8-A612-386A988C136A}"/>
              </a:ext>
            </a:extLst>
          </p:cNvPr>
          <p:cNvPicPr>
            <a:picLocks noChangeAspect="1"/>
          </p:cNvPicPr>
          <p:nvPr/>
        </p:nvPicPr>
        <p:blipFill>
          <a:blip r:embed="rId3"/>
          <a:stretch>
            <a:fillRect/>
          </a:stretch>
        </p:blipFill>
        <p:spPr>
          <a:xfrm>
            <a:off x="776932" y="1567294"/>
            <a:ext cx="4324661" cy="1258317"/>
          </a:xfrm>
          <a:prstGeom prst="rect">
            <a:avLst/>
          </a:prstGeom>
        </p:spPr>
      </p:pic>
      <p:grpSp>
        <p:nvGrpSpPr>
          <p:cNvPr id="58" name="Group 57">
            <a:extLst>
              <a:ext uri="{FF2B5EF4-FFF2-40B4-BE49-F238E27FC236}">
                <a16:creationId xmlns:a16="http://schemas.microsoft.com/office/drawing/2014/main" id="{25D278F0-04C0-4941-BF5A-CC42C3B27641}"/>
              </a:ext>
            </a:extLst>
          </p:cNvPr>
          <p:cNvGrpSpPr/>
          <p:nvPr/>
        </p:nvGrpSpPr>
        <p:grpSpPr>
          <a:xfrm>
            <a:off x="7733410" y="4601339"/>
            <a:ext cx="1449818" cy="1609461"/>
            <a:chOff x="4963829" y="4298078"/>
            <a:chExt cx="1393773" cy="1547244"/>
          </a:xfrm>
        </p:grpSpPr>
        <p:sp>
          <p:nvSpPr>
            <p:cNvPr id="59" name="Cylinder 58">
              <a:extLst>
                <a:ext uri="{FF2B5EF4-FFF2-40B4-BE49-F238E27FC236}">
                  <a16:creationId xmlns:a16="http://schemas.microsoft.com/office/drawing/2014/main" id="{F14D23F6-01E4-4CD2-96DF-A8D60C28CD0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60" name="Cylinder 59">
              <a:extLst>
                <a:ext uri="{FF2B5EF4-FFF2-40B4-BE49-F238E27FC236}">
                  <a16:creationId xmlns:a16="http://schemas.microsoft.com/office/drawing/2014/main" id="{2B321139-4C1D-4DF8-8D9C-B0B3F4A3A21A}"/>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61" name="Cylinder 60">
              <a:extLst>
                <a:ext uri="{FF2B5EF4-FFF2-40B4-BE49-F238E27FC236}">
                  <a16:creationId xmlns:a16="http://schemas.microsoft.com/office/drawing/2014/main" id="{4C8EE044-29C5-479A-92C6-40BCBE230F0C}"/>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grpSp>
        <p:nvGrpSpPr>
          <p:cNvPr id="62" name="Group 61">
            <a:extLst>
              <a:ext uri="{FF2B5EF4-FFF2-40B4-BE49-F238E27FC236}">
                <a16:creationId xmlns:a16="http://schemas.microsoft.com/office/drawing/2014/main" id="{028D22DA-AEC8-435D-A6D7-ACC959EA57D8}"/>
              </a:ext>
            </a:extLst>
          </p:cNvPr>
          <p:cNvGrpSpPr/>
          <p:nvPr/>
        </p:nvGrpSpPr>
        <p:grpSpPr>
          <a:xfrm>
            <a:off x="7603887" y="1202020"/>
            <a:ext cx="1708860" cy="1748987"/>
            <a:chOff x="7739357" y="1288477"/>
            <a:chExt cx="1675505" cy="1714849"/>
          </a:xfrm>
        </p:grpSpPr>
        <p:sp>
          <p:nvSpPr>
            <p:cNvPr id="63" name="Scroll: Vertical 62">
              <a:extLst>
                <a:ext uri="{FF2B5EF4-FFF2-40B4-BE49-F238E27FC236}">
                  <a16:creationId xmlns:a16="http://schemas.microsoft.com/office/drawing/2014/main" id="{0FC0C9DA-2583-434C-9E8D-E44A77F97C38}"/>
                </a:ext>
              </a:extLst>
            </p:cNvPr>
            <p:cNvSpPr/>
            <p:nvPr/>
          </p:nvSpPr>
          <p:spPr>
            <a:xfrm rot="10800000">
              <a:off x="7739357" y="1288477"/>
              <a:ext cx="1675505" cy="1714849"/>
            </a:xfrm>
            <a:prstGeom prst="verticalScroll">
              <a:avLst/>
            </a:prstGeom>
            <a:solidFill>
              <a:sysClr val="window" lastClr="FFFFFF"/>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cxnSp>
          <p:nvCxnSpPr>
            <p:cNvPr id="64" name="Straight Connector 63">
              <a:extLst>
                <a:ext uri="{FF2B5EF4-FFF2-40B4-BE49-F238E27FC236}">
                  <a16:creationId xmlns:a16="http://schemas.microsoft.com/office/drawing/2014/main" id="{B444335C-F41E-44EE-8E09-B709F2FDBA5B}"/>
                </a:ext>
              </a:extLst>
            </p:cNvPr>
            <p:cNvCxnSpPr>
              <a:cxnSpLocks/>
            </p:cNvCxnSpPr>
            <p:nvPr/>
          </p:nvCxnSpPr>
          <p:spPr>
            <a:xfrm>
              <a:off x="8044496" y="1560036"/>
              <a:ext cx="1065225" cy="0"/>
            </a:xfrm>
            <a:prstGeom prst="line">
              <a:avLst/>
            </a:prstGeom>
            <a:noFill/>
            <a:ln w="38100" cap="flat" cmpd="sng" algn="ctr">
              <a:solidFill>
                <a:srgbClr val="2098D5">
                  <a:lumMod val="75000"/>
                </a:srgbClr>
              </a:solidFill>
              <a:prstDash val="solid"/>
            </a:ln>
            <a:effectLst/>
          </p:spPr>
        </p:cxnSp>
        <p:cxnSp>
          <p:nvCxnSpPr>
            <p:cNvPr id="65" name="Straight Connector 64">
              <a:extLst>
                <a:ext uri="{FF2B5EF4-FFF2-40B4-BE49-F238E27FC236}">
                  <a16:creationId xmlns:a16="http://schemas.microsoft.com/office/drawing/2014/main" id="{C8FEA425-B9F4-4E75-8EF5-8A327E2BA5E3}"/>
                </a:ext>
              </a:extLst>
            </p:cNvPr>
            <p:cNvCxnSpPr>
              <a:cxnSpLocks/>
            </p:cNvCxnSpPr>
            <p:nvPr/>
          </p:nvCxnSpPr>
          <p:spPr>
            <a:xfrm>
              <a:off x="8044496" y="1735069"/>
              <a:ext cx="1065225" cy="0"/>
            </a:xfrm>
            <a:prstGeom prst="line">
              <a:avLst/>
            </a:prstGeom>
            <a:noFill/>
            <a:ln w="38100" cap="flat" cmpd="sng" algn="ctr">
              <a:solidFill>
                <a:srgbClr val="2098D5">
                  <a:lumMod val="75000"/>
                </a:srgbClr>
              </a:solidFill>
              <a:prstDash val="solid"/>
            </a:ln>
            <a:effectLst/>
          </p:spPr>
        </p:cxnSp>
        <p:cxnSp>
          <p:nvCxnSpPr>
            <p:cNvPr id="66" name="Straight Connector 65">
              <a:extLst>
                <a:ext uri="{FF2B5EF4-FFF2-40B4-BE49-F238E27FC236}">
                  <a16:creationId xmlns:a16="http://schemas.microsoft.com/office/drawing/2014/main" id="{36B6B7AB-D97F-47D5-95E0-4C9439477046}"/>
                </a:ext>
              </a:extLst>
            </p:cNvPr>
            <p:cNvCxnSpPr>
              <a:cxnSpLocks/>
            </p:cNvCxnSpPr>
            <p:nvPr/>
          </p:nvCxnSpPr>
          <p:spPr>
            <a:xfrm>
              <a:off x="8044496" y="1910101"/>
              <a:ext cx="1065225" cy="0"/>
            </a:xfrm>
            <a:prstGeom prst="line">
              <a:avLst/>
            </a:prstGeom>
            <a:noFill/>
            <a:ln w="38100" cap="flat" cmpd="sng" algn="ctr">
              <a:solidFill>
                <a:srgbClr val="2098D5">
                  <a:lumMod val="75000"/>
                </a:srgbClr>
              </a:solidFill>
              <a:prstDash val="solid"/>
            </a:ln>
            <a:effectLst/>
          </p:spPr>
        </p:cxnSp>
        <p:cxnSp>
          <p:nvCxnSpPr>
            <p:cNvPr id="67" name="Straight Connector 66">
              <a:extLst>
                <a:ext uri="{FF2B5EF4-FFF2-40B4-BE49-F238E27FC236}">
                  <a16:creationId xmlns:a16="http://schemas.microsoft.com/office/drawing/2014/main" id="{08F459B7-C16A-4C8C-9AD1-E6E48FA02422}"/>
                </a:ext>
              </a:extLst>
            </p:cNvPr>
            <p:cNvCxnSpPr>
              <a:cxnSpLocks/>
            </p:cNvCxnSpPr>
            <p:nvPr/>
          </p:nvCxnSpPr>
          <p:spPr>
            <a:xfrm>
              <a:off x="8044496" y="2085133"/>
              <a:ext cx="1065225" cy="0"/>
            </a:xfrm>
            <a:prstGeom prst="line">
              <a:avLst/>
            </a:prstGeom>
            <a:noFill/>
            <a:ln w="38100" cap="flat" cmpd="sng" algn="ctr">
              <a:solidFill>
                <a:srgbClr val="2098D5">
                  <a:lumMod val="75000"/>
                </a:srgbClr>
              </a:solidFill>
              <a:prstDash val="solid"/>
            </a:ln>
            <a:effectLst/>
          </p:spPr>
        </p:cxnSp>
        <p:cxnSp>
          <p:nvCxnSpPr>
            <p:cNvPr id="68" name="Straight Connector 67">
              <a:extLst>
                <a:ext uri="{FF2B5EF4-FFF2-40B4-BE49-F238E27FC236}">
                  <a16:creationId xmlns:a16="http://schemas.microsoft.com/office/drawing/2014/main" id="{C7BEB7DF-687A-48BA-A0BB-036925AC3601}"/>
                </a:ext>
              </a:extLst>
            </p:cNvPr>
            <p:cNvCxnSpPr>
              <a:cxnSpLocks/>
            </p:cNvCxnSpPr>
            <p:nvPr/>
          </p:nvCxnSpPr>
          <p:spPr>
            <a:xfrm>
              <a:off x="8044496" y="2260166"/>
              <a:ext cx="1065225" cy="0"/>
            </a:xfrm>
            <a:prstGeom prst="line">
              <a:avLst/>
            </a:prstGeom>
            <a:noFill/>
            <a:ln w="38100" cap="flat" cmpd="sng" algn="ctr">
              <a:solidFill>
                <a:srgbClr val="2098D5">
                  <a:lumMod val="75000"/>
                </a:srgbClr>
              </a:solidFill>
              <a:prstDash val="solid"/>
            </a:ln>
            <a:effectLst/>
          </p:spPr>
        </p:cxnSp>
        <p:cxnSp>
          <p:nvCxnSpPr>
            <p:cNvPr id="69" name="Straight Connector 68">
              <a:extLst>
                <a:ext uri="{FF2B5EF4-FFF2-40B4-BE49-F238E27FC236}">
                  <a16:creationId xmlns:a16="http://schemas.microsoft.com/office/drawing/2014/main" id="{BC3BCE44-3F22-43C2-8859-2D27021832D1}"/>
                </a:ext>
              </a:extLst>
            </p:cNvPr>
            <p:cNvCxnSpPr>
              <a:cxnSpLocks/>
            </p:cNvCxnSpPr>
            <p:nvPr/>
          </p:nvCxnSpPr>
          <p:spPr>
            <a:xfrm>
              <a:off x="8044496" y="2610229"/>
              <a:ext cx="1065225" cy="0"/>
            </a:xfrm>
            <a:prstGeom prst="line">
              <a:avLst/>
            </a:prstGeom>
            <a:noFill/>
            <a:ln w="38100" cap="flat" cmpd="sng" algn="ctr">
              <a:solidFill>
                <a:srgbClr val="2098D5">
                  <a:lumMod val="75000"/>
                </a:srgbClr>
              </a:solidFill>
              <a:prstDash val="solid"/>
            </a:ln>
            <a:effectLst/>
          </p:spPr>
        </p:cxnSp>
        <p:cxnSp>
          <p:nvCxnSpPr>
            <p:cNvPr id="70" name="Straight Connector 69">
              <a:extLst>
                <a:ext uri="{FF2B5EF4-FFF2-40B4-BE49-F238E27FC236}">
                  <a16:creationId xmlns:a16="http://schemas.microsoft.com/office/drawing/2014/main" id="{D4ACCC6B-B053-4873-BC6B-A9BD76576A76}"/>
                </a:ext>
              </a:extLst>
            </p:cNvPr>
            <p:cNvCxnSpPr>
              <a:cxnSpLocks/>
            </p:cNvCxnSpPr>
            <p:nvPr/>
          </p:nvCxnSpPr>
          <p:spPr>
            <a:xfrm>
              <a:off x="8044496" y="2435198"/>
              <a:ext cx="1065225" cy="0"/>
            </a:xfrm>
            <a:prstGeom prst="line">
              <a:avLst/>
            </a:prstGeom>
            <a:noFill/>
            <a:ln w="38100" cap="flat" cmpd="sng" algn="ctr">
              <a:solidFill>
                <a:srgbClr val="2098D5">
                  <a:lumMod val="75000"/>
                </a:srgbClr>
              </a:solidFill>
              <a:prstDash val="solid"/>
            </a:ln>
            <a:effectLst/>
          </p:spPr>
        </p:cxnSp>
      </p:grpSp>
      <p:sp>
        <p:nvSpPr>
          <p:cNvPr id="72" name="Rectangle: Diagonal Corners Rounded 71">
            <a:extLst>
              <a:ext uri="{FF2B5EF4-FFF2-40B4-BE49-F238E27FC236}">
                <a16:creationId xmlns:a16="http://schemas.microsoft.com/office/drawing/2014/main" id="{3E3C855A-E157-4E93-89BF-92F36A12CA1C}"/>
              </a:ext>
            </a:extLst>
          </p:cNvPr>
          <p:cNvSpPr/>
          <p:nvPr/>
        </p:nvSpPr>
        <p:spPr>
          <a:xfrm>
            <a:off x="4128284" y="4335993"/>
            <a:ext cx="1237460" cy="1798978"/>
          </a:xfrm>
          <a:prstGeom prst="round2DiagRect">
            <a:avLst>
              <a:gd name="adj1" fmla="val 3765"/>
              <a:gd name="adj2" fmla="val 0"/>
            </a:avLst>
          </a:prstGeom>
          <a:solidFill>
            <a:sysClr val="windowText" lastClr="000000">
              <a:lumMod val="65000"/>
              <a:lumOff val="35000"/>
            </a:sysClr>
          </a:solidFill>
          <a:ln w="25400" cap="flat" cmpd="sng" algn="ctr">
            <a:solidFill>
              <a:srgbClr val="424CA0">
                <a:shade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nvGrpSpPr>
          <p:cNvPr id="73" name="Group 72">
            <a:extLst>
              <a:ext uri="{FF2B5EF4-FFF2-40B4-BE49-F238E27FC236}">
                <a16:creationId xmlns:a16="http://schemas.microsoft.com/office/drawing/2014/main" id="{2593FE0F-1CB8-4FCA-8743-606BC73AA36A}"/>
              </a:ext>
            </a:extLst>
          </p:cNvPr>
          <p:cNvGrpSpPr/>
          <p:nvPr/>
        </p:nvGrpSpPr>
        <p:grpSpPr>
          <a:xfrm>
            <a:off x="4211521" y="4550004"/>
            <a:ext cx="1154224" cy="0"/>
            <a:chOff x="2936943" y="4120563"/>
            <a:chExt cx="909721" cy="0"/>
          </a:xfrm>
        </p:grpSpPr>
        <p:cxnSp>
          <p:nvCxnSpPr>
            <p:cNvPr id="88" name="Straight Connector 87">
              <a:extLst>
                <a:ext uri="{FF2B5EF4-FFF2-40B4-BE49-F238E27FC236}">
                  <a16:creationId xmlns:a16="http://schemas.microsoft.com/office/drawing/2014/main" id="{CDEFCC7F-9910-4594-B86B-83342DB5CFCC}"/>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9" name="Straight Connector 88">
              <a:extLst>
                <a:ext uri="{FF2B5EF4-FFF2-40B4-BE49-F238E27FC236}">
                  <a16:creationId xmlns:a16="http://schemas.microsoft.com/office/drawing/2014/main" id="{B7338971-8AA3-4D5A-8CDF-20661E9C0B36}"/>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74" name="Group 73">
            <a:extLst>
              <a:ext uri="{FF2B5EF4-FFF2-40B4-BE49-F238E27FC236}">
                <a16:creationId xmlns:a16="http://schemas.microsoft.com/office/drawing/2014/main" id="{F45078F8-0199-4AD1-86DC-0C1B59EC3C35}"/>
              </a:ext>
            </a:extLst>
          </p:cNvPr>
          <p:cNvGrpSpPr/>
          <p:nvPr/>
        </p:nvGrpSpPr>
        <p:grpSpPr>
          <a:xfrm>
            <a:off x="4211521" y="4724475"/>
            <a:ext cx="1154224" cy="0"/>
            <a:chOff x="2936943" y="4120563"/>
            <a:chExt cx="909721" cy="0"/>
          </a:xfrm>
        </p:grpSpPr>
        <p:cxnSp>
          <p:nvCxnSpPr>
            <p:cNvPr id="86" name="Straight Connector 85">
              <a:extLst>
                <a:ext uri="{FF2B5EF4-FFF2-40B4-BE49-F238E27FC236}">
                  <a16:creationId xmlns:a16="http://schemas.microsoft.com/office/drawing/2014/main" id="{53923D4A-9C90-42E3-B9BC-D788A2F6E03E}"/>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7" name="Straight Connector 86">
              <a:extLst>
                <a:ext uri="{FF2B5EF4-FFF2-40B4-BE49-F238E27FC236}">
                  <a16:creationId xmlns:a16="http://schemas.microsoft.com/office/drawing/2014/main" id="{55054538-D9E7-4244-B617-7EB70749E75F}"/>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75" name="Group 74">
            <a:extLst>
              <a:ext uri="{FF2B5EF4-FFF2-40B4-BE49-F238E27FC236}">
                <a16:creationId xmlns:a16="http://schemas.microsoft.com/office/drawing/2014/main" id="{D949FF13-1C89-4791-A30E-A1ABD70CA0B2}"/>
              </a:ext>
            </a:extLst>
          </p:cNvPr>
          <p:cNvGrpSpPr/>
          <p:nvPr/>
        </p:nvGrpSpPr>
        <p:grpSpPr>
          <a:xfrm>
            <a:off x="4201110" y="4922410"/>
            <a:ext cx="1154224" cy="0"/>
            <a:chOff x="2936943" y="4120563"/>
            <a:chExt cx="909721" cy="0"/>
          </a:xfrm>
        </p:grpSpPr>
        <p:cxnSp>
          <p:nvCxnSpPr>
            <p:cNvPr id="84" name="Straight Connector 83">
              <a:extLst>
                <a:ext uri="{FF2B5EF4-FFF2-40B4-BE49-F238E27FC236}">
                  <a16:creationId xmlns:a16="http://schemas.microsoft.com/office/drawing/2014/main" id="{E7B1EE0B-7B86-4C78-A10C-FC7CC59B24A3}"/>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5" name="Straight Connector 84">
              <a:extLst>
                <a:ext uri="{FF2B5EF4-FFF2-40B4-BE49-F238E27FC236}">
                  <a16:creationId xmlns:a16="http://schemas.microsoft.com/office/drawing/2014/main" id="{35AD41D6-AF79-4E6D-83A5-B6542986730E}"/>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sp>
        <p:nvSpPr>
          <p:cNvPr id="76" name="Oval 75">
            <a:extLst>
              <a:ext uri="{FF2B5EF4-FFF2-40B4-BE49-F238E27FC236}">
                <a16:creationId xmlns:a16="http://schemas.microsoft.com/office/drawing/2014/main" id="{4AA0A5E8-1D3E-4CE4-A1D9-FC70B7B71013}"/>
              </a:ext>
            </a:extLst>
          </p:cNvPr>
          <p:cNvSpPr/>
          <p:nvPr/>
        </p:nvSpPr>
        <p:spPr>
          <a:xfrm>
            <a:off x="5174850" y="5899289"/>
            <a:ext cx="108394" cy="133845"/>
          </a:xfrm>
          <a:prstGeom prst="ellipse">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cxnSp>
        <p:nvCxnSpPr>
          <p:cNvPr id="90" name="Straight Arrow Connector 89">
            <a:extLst>
              <a:ext uri="{FF2B5EF4-FFF2-40B4-BE49-F238E27FC236}">
                <a16:creationId xmlns:a16="http://schemas.microsoft.com/office/drawing/2014/main" id="{ED37A208-DEF5-4CCF-A1DB-C15E58CD4D1D}"/>
              </a:ext>
            </a:extLst>
          </p:cNvPr>
          <p:cNvCxnSpPr>
            <a:cxnSpLocks/>
          </p:cNvCxnSpPr>
          <p:nvPr/>
        </p:nvCxnSpPr>
        <p:spPr>
          <a:xfrm>
            <a:off x="5080155" y="3027339"/>
            <a:ext cx="0" cy="1120602"/>
          </a:xfrm>
          <a:prstGeom prst="straightConnector1">
            <a:avLst/>
          </a:prstGeom>
          <a:noFill/>
          <a:ln w="57150" cap="flat" cmpd="sng" algn="ctr">
            <a:solidFill>
              <a:srgbClr val="EF3B24"/>
            </a:solidFill>
            <a:prstDash val="solid"/>
            <a:tailEnd type="triangle"/>
          </a:ln>
          <a:effectLst/>
        </p:spPr>
      </p:cxnSp>
      <p:grpSp>
        <p:nvGrpSpPr>
          <p:cNvPr id="92" name="Group 91">
            <a:extLst>
              <a:ext uri="{FF2B5EF4-FFF2-40B4-BE49-F238E27FC236}">
                <a16:creationId xmlns:a16="http://schemas.microsoft.com/office/drawing/2014/main" id="{7189497B-C7D4-4E1E-90CE-3336FF67D444}"/>
              </a:ext>
            </a:extLst>
          </p:cNvPr>
          <p:cNvGrpSpPr/>
          <p:nvPr/>
        </p:nvGrpSpPr>
        <p:grpSpPr>
          <a:xfrm>
            <a:off x="4845910" y="4184203"/>
            <a:ext cx="699453" cy="505879"/>
            <a:chOff x="3505200" y="3999839"/>
            <a:chExt cx="685800" cy="496005"/>
          </a:xfrm>
        </p:grpSpPr>
        <p:sp>
          <p:nvSpPr>
            <p:cNvPr id="93" name="Rectangle 92">
              <a:extLst>
                <a:ext uri="{FF2B5EF4-FFF2-40B4-BE49-F238E27FC236}">
                  <a16:creationId xmlns:a16="http://schemas.microsoft.com/office/drawing/2014/main" id="{36731D01-3078-4C2A-9601-4241E6BB07E7}"/>
                </a:ext>
              </a:extLst>
            </p:cNvPr>
            <p:cNvSpPr/>
            <p:nvPr/>
          </p:nvSpPr>
          <p:spPr>
            <a:xfrm>
              <a:off x="3505200" y="4008876"/>
              <a:ext cx="685800" cy="486968"/>
            </a:xfrm>
            <a:prstGeom prst="rect">
              <a:avLst/>
            </a:prstGeom>
            <a:solidFill>
              <a:srgbClr val="129038">
                <a:lumMod val="40000"/>
                <a:lumOff val="60000"/>
              </a:srgbClr>
            </a:solidFill>
            <a:ln w="25400" cap="flat" cmpd="sng" algn="ctr">
              <a:solidFill>
                <a:srgbClr val="129038"/>
              </a:solidFill>
              <a:prstDash val="solid"/>
            </a:ln>
            <a:effectLst/>
          </p:spPr>
          <p:txBody>
            <a:bodyPr rtlCol="0" anchor="ctr"/>
            <a:lstStyle/>
            <a:p>
              <a:pPr marL="233149" indent="-233149" algn="ctr" defTabSz="466298" eaLnBrk="0" fontAlgn="base" hangingPunct="0">
                <a:spcBef>
                  <a:spcPct val="0"/>
                </a:spcBef>
                <a:spcAft>
                  <a:spcPct val="0"/>
                </a:spcAft>
                <a:buBlip>
                  <a:blip r:embed="rId4"/>
                </a:buBlip>
                <a:defRPr/>
              </a:pPr>
              <a:endParaRPr lang="en-US" sz="1836" kern="0" dirty="0">
                <a:solidFill>
                  <a:srgbClr val="000000"/>
                </a:solidFill>
                <a:latin typeface="Segoe UI Light" panose="020B0502040204020203" pitchFamily="34" charset="0"/>
                <a:cs typeface="Segoe UI Light" panose="020B0502040204020203" pitchFamily="34" charset="0"/>
              </a:endParaRPr>
            </a:p>
          </p:txBody>
        </p:sp>
        <p:cxnSp>
          <p:nvCxnSpPr>
            <p:cNvPr id="94" name="Straight Connector 93">
              <a:extLst>
                <a:ext uri="{FF2B5EF4-FFF2-40B4-BE49-F238E27FC236}">
                  <a16:creationId xmlns:a16="http://schemas.microsoft.com/office/drawing/2014/main" id="{B2C6D08D-40CC-4CD1-8CAC-D0318037282E}"/>
                </a:ext>
              </a:extLst>
            </p:cNvPr>
            <p:cNvCxnSpPr>
              <a:stCxn id="93" idx="0"/>
              <a:endCxn id="93" idx="2"/>
            </p:cNvCxnSpPr>
            <p:nvPr/>
          </p:nvCxnSpPr>
          <p:spPr>
            <a:xfrm>
              <a:off x="3848100" y="4008876"/>
              <a:ext cx="0" cy="486968"/>
            </a:xfrm>
            <a:prstGeom prst="line">
              <a:avLst/>
            </a:prstGeom>
            <a:noFill/>
            <a:ln w="25400" cap="flat" cmpd="sng" algn="ctr">
              <a:solidFill>
                <a:srgbClr val="129038"/>
              </a:solidFill>
              <a:prstDash val="solid"/>
            </a:ln>
            <a:effectLst/>
          </p:spPr>
        </p:cxnSp>
        <p:cxnSp>
          <p:nvCxnSpPr>
            <p:cNvPr id="95" name="Straight Connector 94">
              <a:extLst>
                <a:ext uri="{FF2B5EF4-FFF2-40B4-BE49-F238E27FC236}">
                  <a16:creationId xmlns:a16="http://schemas.microsoft.com/office/drawing/2014/main" id="{1CE5DDB3-416F-446D-8B51-D0417188532F}"/>
                </a:ext>
              </a:extLst>
            </p:cNvPr>
            <p:cNvCxnSpPr/>
            <p:nvPr/>
          </p:nvCxnSpPr>
          <p:spPr>
            <a:xfrm>
              <a:off x="4027714" y="3999839"/>
              <a:ext cx="0" cy="496005"/>
            </a:xfrm>
            <a:prstGeom prst="line">
              <a:avLst/>
            </a:prstGeom>
            <a:noFill/>
            <a:ln w="25400" cap="flat" cmpd="sng" algn="ctr">
              <a:solidFill>
                <a:srgbClr val="129038"/>
              </a:solidFill>
              <a:prstDash val="solid"/>
            </a:ln>
            <a:effectLst/>
          </p:spPr>
        </p:cxnSp>
        <p:cxnSp>
          <p:nvCxnSpPr>
            <p:cNvPr id="96" name="Straight Connector 95">
              <a:extLst>
                <a:ext uri="{FF2B5EF4-FFF2-40B4-BE49-F238E27FC236}">
                  <a16:creationId xmlns:a16="http://schemas.microsoft.com/office/drawing/2014/main" id="{F4E91FAF-AFAF-4A15-AC58-E5904EA8C872}"/>
                </a:ext>
              </a:extLst>
            </p:cNvPr>
            <p:cNvCxnSpPr/>
            <p:nvPr/>
          </p:nvCxnSpPr>
          <p:spPr>
            <a:xfrm>
              <a:off x="3669475" y="4008876"/>
              <a:ext cx="0" cy="486968"/>
            </a:xfrm>
            <a:prstGeom prst="line">
              <a:avLst/>
            </a:prstGeom>
            <a:noFill/>
            <a:ln w="25400" cap="flat" cmpd="sng" algn="ctr">
              <a:solidFill>
                <a:srgbClr val="129038"/>
              </a:solidFill>
              <a:prstDash val="solid"/>
            </a:ln>
            <a:effectLst/>
          </p:spPr>
        </p:cxnSp>
        <p:cxnSp>
          <p:nvCxnSpPr>
            <p:cNvPr id="97" name="Straight Connector 96">
              <a:extLst>
                <a:ext uri="{FF2B5EF4-FFF2-40B4-BE49-F238E27FC236}">
                  <a16:creationId xmlns:a16="http://schemas.microsoft.com/office/drawing/2014/main" id="{583B0D9D-D269-43E8-9113-06756222B3D3}"/>
                </a:ext>
              </a:extLst>
            </p:cNvPr>
            <p:cNvCxnSpPr/>
            <p:nvPr/>
          </p:nvCxnSpPr>
          <p:spPr>
            <a:xfrm>
              <a:off x="3505200" y="4343400"/>
              <a:ext cx="685800" cy="0"/>
            </a:xfrm>
            <a:prstGeom prst="line">
              <a:avLst/>
            </a:prstGeom>
            <a:noFill/>
            <a:ln w="25400" cap="flat" cmpd="sng" algn="ctr">
              <a:solidFill>
                <a:srgbClr val="129038"/>
              </a:solidFill>
              <a:prstDash val="solid"/>
            </a:ln>
            <a:effectLst/>
          </p:spPr>
        </p:cxnSp>
        <p:cxnSp>
          <p:nvCxnSpPr>
            <p:cNvPr id="98" name="Straight Connector 97">
              <a:extLst>
                <a:ext uri="{FF2B5EF4-FFF2-40B4-BE49-F238E27FC236}">
                  <a16:creationId xmlns:a16="http://schemas.microsoft.com/office/drawing/2014/main" id="{B8DFD1EC-52D3-407E-9F9E-EB3FDC483294}"/>
                </a:ext>
              </a:extLst>
            </p:cNvPr>
            <p:cNvCxnSpPr/>
            <p:nvPr/>
          </p:nvCxnSpPr>
          <p:spPr>
            <a:xfrm>
              <a:off x="3505200" y="4191000"/>
              <a:ext cx="685800" cy="0"/>
            </a:xfrm>
            <a:prstGeom prst="line">
              <a:avLst/>
            </a:prstGeom>
            <a:noFill/>
            <a:ln w="25400" cap="flat" cmpd="sng" algn="ctr">
              <a:solidFill>
                <a:srgbClr val="129038"/>
              </a:solidFill>
              <a:prstDash val="solid"/>
            </a:ln>
            <a:effectLst/>
          </p:spPr>
        </p:cxnSp>
        <p:sp>
          <p:nvSpPr>
            <p:cNvPr id="99" name="Rectangle 98">
              <a:extLst>
                <a:ext uri="{FF2B5EF4-FFF2-40B4-BE49-F238E27FC236}">
                  <a16:creationId xmlns:a16="http://schemas.microsoft.com/office/drawing/2014/main" id="{6B6B4222-2BA4-4B95-A26A-9A795BD4988A}"/>
                </a:ext>
              </a:extLst>
            </p:cNvPr>
            <p:cNvSpPr/>
            <p:nvPr/>
          </p:nvSpPr>
          <p:spPr>
            <a:xfrm>
              <a:off x="3669475" y="4008876"/>
              <a:ext cx="178625" cy="182124"/>
            </a:xfrm>
            <a:prstGeom prst="rect">
              <a:avLst/>
            </a:prstGeom>
            <a:solidFill>
              <a:srgbClr val="129038">
                <a:lumMod val="75000"/>
              </a:srgbClr>
            </a:solidFill>
            <a:ln w="25400" cap="flat" cmpd="sng" algn="ctr">
              <a:solidFill>
                <a:srgbClr val="129038"/>
              </a:solidFill>
              <a:prstDash val="solid"/>
            </a:ln>
            <a:effectLst/>
          </p:spPr>
          <p:txBody>
            <a:bodyPr rtlCol="0" anchor="ctr"/>
            <a:lstStyle/>
            <a:p>
              <a:pPr marL="233149" indent="-233149" algn="ctr" defTabSz="466298" eaLnBrk="0" fontAlgn="base" hangingPunct="0">
                <a:spcBef>
                  <a:spcPct val="0"/>
                </a:spcBef>
                <a:spcAft>
                  <a:spcPct val="0"/>
                </a:spcAft>
                <a:buBlip>
                  <a:blip r:embed="rId4"/>
                </a:buBlip>
                <a:defRPr/>
              </a:pPr>
              <a:endParaRPr lang="en-US" sz="1836" kern="0" dirty="0">
                <a:solidFill>
                  <a:srgbClr val="000000"/>
                </a:solidFill>
                <a:latin typeface="Segoe UI Light" panose="020B0502040204020203" pitchFamily="34" charset="0"/>
                <a:cs typeface="Segoe UI Light" panose="020B0502040204020203" pitchFamily="34" charset="0"/>
              </a:endParaRPr>
            </a:p>
          </p:txBody>
        </p:sp>
      </p:grpSp>
      <p:sp>
        <p:nvSpPr>
          <p:cNvPr id="78" name="Rounded Rectangle 30">
            <a:extLst>
              <a:ext uri="{FF2B5EF4-FFF2-40B4-BE49-F238E27FC236}">
                <a16:creationId xmlns:a16="http://schemas.microsoft.com/office/drawing/2014/main" id="{0E1D0349-E50F-4277-A7AB-22F21660548B}"/>
              </a:ext>
            </a:extLst>
          </p:cNvPr>
          <p:cNvSpPr/>
          <p:nvPr/>
        </p:nvSpPr>
        <p:spPr>
          <a:xfrm>
            <a:off x="4020752" y="5072099"/>
            <a:ext cx="948831" cy="1276884"/>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algn="ctr" defTabSz="951156">
              <a:defRPr/>
            </a:pPr>
            <a:endParaRPr lang="en-US" sz="1248" kern="0">
              <a:solidFill>
                <a:sysClr val="windowText" lastClr="000000"/>
              </a:solidFill>
              <a:latin typeface="Segoe UI"/>
            </a:endParaRPr>
          </a:p>
        </p:txBody>
      </p:sp>
      <p:sp>
        <p:nvSpPr>
          <p:cNvPr id="4" name="Rectangle 3">
            <a:extLst>
              <a:ext uri="{FF2B5EF4-FFF2-40B4-BE49-F238E27FC236}">
                <a16:creationId xmlns:a16="http://schemas.microsoft.com/office/drawing/2014/main" id="{54A3EA12-88F2-458B-8579-C78F16879A4F}"/>
              </a:ext>
            </a:extLst>
          </p:cNvPr>
          <p:cNvSpPr/>
          <p:nvPr/>
        </p:nvSpPr>
        <p:spPr>
          <a:xfrm>
            <a:off x="4227332" y="5219773"/>
            <a:ext cx="526078" cy="26407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6" name="Rectangle 5">
            <a:extLst>
              <a:ext uri="{FF2B5EF4-FFF2-40B4-BE49-F238E27FC236}">
                <a16:creationId xmlns:a16="http://schemas.microsoft.com/office/drawing/2014/main" id="{E7B62356-02A1-4457-94CB-248AB2762698}"/>
              </a:ext>
            </a:extLst>
          </p:cNvPr>
          <p:cNvSpPr/>
          <p:nvPr/>
        </p:nvSpPr>
        <p:spPr>
          <a:xfrm>
            <a:off x="4227332" y="5593107"/>
            <a:ext cx="526078" cy="26407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8" name="Rectangle 7">
            <a:extLst>
              <a:ext uri="{FF2B5EF4-FFF2-40B4-BE49-F238E27FC236}">
                <a16:creationId xmlns:a16="http://schemas.microsoft.com/office/drawing/2014/main" id="{30926B68-7652-4960-963E-1E64124D5A16}"/>
              </a:ext>
            </a:extLst>
          </p:cNvPr>
          <p:cNvSpPr/>
          <p:nvPr/>
        </p:nvSpPr>
        <p:spPr>
          <a:xfrm>
            <a:off x="4227332" y="5954882"/>
            <a:ext cx="526078" cy="26407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48" name="Straight Arrow Connector 47">
            <a:extLst>
              <a:ext uri="{FF2B5EF4-FFF2-40B4-BE49-F238E27FC236}">
                <a16:creationId xmlns:a16="http://schemas.microsoft.com/office/drawing/2014/main" id="{757CF6FC-0E23-44EF-9775-EFF18617BAC5}"/>
              </a:ext>
            </a:extLst>
          </p:cNvPr>
          <p:cNvCxnSpPr>
            <a:cxnSpLocks/>
          </p:cNvCxnSpPr>
          <p:nvPr/>
        </p:nvCxnSpPr>
        <p:spPr>
          <a:xfrm>
            <a:off x="4527956" y="3040062"/>
            <a:ext cx="13881" cy="1979517"/>
          </a:xfrm>
          <a:prstGeom prst="straightConnector1">
            <a:avLst/>
          </a:prstGeom>
          <a:noFill/>
          <a:ln w="57150" cap="flat" cmpd="sng" algn="ctr">
            <a:solidFill>
              <a:srgbClr val="EF3B24"/>
            </a:solidFill>
            <a:prstDash val="solid"/>
            <a:tailEnd type="triangle"/>
          </a:ln>
          <a:effectLst/>
        </p:spPr>
      </p:cxnSp>
      <p:sp>
        <p:nvSpPr>
          <p:cNvPr id="14" name="Rectangle 13">
            <a:extLst>
              <a:ext uri="{FF2B5EF4-FFF2-40B4-BE49-F238E27FC236}">
                <a16:creationId xmlns:a16="http://schemas.microsoft.com/office/drawing/2014/main" id="{93530D76-2B04-478B-BBE3-0921DC2DF992}"/>
              </a:ext>
            </a:extLst>
          </p:cNvPr>
          <p:cNvSpPr/>
          <p:nvPr/>
        </p:nvSpPr>
        <p:spPr>
          <a:xfrm>
            <a:off x="3908852" y="6364619"/>
            <a:ext cx="1163038" cy="264075"/>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Buffer Cache</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5" name="Rectangle 14">
            <a:extLst>
              <a:ext uri="{FF2B5EF4-FFF2-40B4-BE49-F238E27FC236}">
                <a16:creationId xmlns:a16="http://schemas.microsoft.com/office/drawing/2014/main" id="{E332DF76-DDF9-4B2F-B10E-53845420DD7A}"/>
              </a:ext>
            </a:extLst>
          </p:cNvPr>
          <p:cNvSpPr/>
          <p:nvPr/>
        </p:nvSpPr>
        <p:spPr>
          <a:xfrm>
            <a:off x="7838494" y="6232581"/>
            <a:ext cx="1163038" cy="264075"/>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MDF or NDF</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6" name="Rectangle 15">
            <a:extLst>
              <a:ext uri="{FF2B5EF4-FFF2-40B4-BE49-F238E27FC236}">
                <a16:creationId xmlns:a16="http://schemas.microsoft.com/office/drawing/2014/main" id="{482BD400-DBBC-44A8-B573-893A0FDCBB66}"/>
              </a:ext>
            </a:extLst>
          </p:cNvPr>
          <p:cNvSpPr/>
          <p:nvPr/>
        </p:nvSpPr>
        <p:spPr>
          <a:xfrm>
            <a:off x="7838494" y="2937196"/>
            <a:ext cx="1163038" cy="264075"/>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37" tIns="35669" rIns="71337" bIns="35669">
            <a:spAutoFit/>
          </a:bodyPr>
          <a:lstStyle/>
          <a:p>
            <a:pPr algn="ctr" defTabSz="713366">
              <a:defRPr/>
            </a:pPr>
            <a:r>
              <a:rPr lang="en-US" sz="1248"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LDF</a:t>
            </a:r>
            <a:endParaRPr lang="en-US" sz="1248"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Tree>
    <p:extLst>
      <p:ext uri="{BB962C8B-B14F-4D97-AF65-F5344CB8AC3E}">
        <p14:creationId xmlns:p14="http://schemas.microsoft.com/office/powerpoint/2010/main" val="323527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3B396-ACEF-4A35-A562-142161DD6816}"/>
              </a:ext>
            </a:extLst>
          </p:cNvPr>
          <p:cNvSpPr>
            <a:spLocks noGrp="1"/>
          </p:cNvSpPr>
          <p:nvPr>
            <p:ph type="title"/>
          </p:nvPr>
        </p:nvSpPr>
        <p:spPr/>
        <p:txBody>
          <a:bodyPr/>
          <a:lstStyle/>
          <a:p>
            <a:r>
              <a:rPr lang="en-US" dirty="0"/>
              <a:t>Log Buffer Flushing</a:t>
            </a:r>
          </a:p>
        </p:txBody>
      </p:sp>
      <p:graphicFrame>
        <p:nvGraphicFramePr>
          <p:cNvPr id="4" name="Content Placeholder 3">
            <a:extLst>
              <a:ext uri="{FF2B5EF4-FFF2-40B4-BE49-F238E27FC236}">
                <a16:creationId xmlns:a16="http://schemas.microsoft.com/office/drawing/2014/main" id="{CBBE10F8-AF7C-48AE-9E65-953A4F06B9AF}"/>
              </a:ext>
            </a:extLst>
          </p:cNvPr>
          <p:cNvGraphicFramePr>
            <a:graphicFrameLocks noGrp="1"/>
          </p:cNvGraphicFramePr>
          <p:nvPr>
            <p:ph sz="quarter" idx="13"/>
            <p:extLst>
              <p:ext uri="{D42A27DB-BD31-4B8C-83A1-F6EECF244321}">
                <p14:modId xmlns:p14="http://schemas.microsoft.com/office/powerpoint/2010/main" val="3924241701"/>
              </p:ext>
            </p:extLst>
          </p:nvPr>
        </p:nvGraphicFramePr>
        <p:xfrm>
          <a:off x="669572" y="1240599"/>
          <a:ext cx="11097333" cy="4915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045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Server Buffer Pool</a:t>
            </a:r>
          </a:p>
        </p:txBody>
      </p:sp>
      <p:sp>
        <p:nvSpPr>
          <p:cNvPr id="2" name="Rectangle 1"/>
          <p:cNvSpPr/>
          <p:nvPr/>
        </p:nvSpPr>
        <p:spPr>
          <a:xfrm>
            <a:off x="276326" y="1225909"/>
            <a:ext cx="6563647" cy="862581"/>
          </a:xfrm>
          <a:prstGeom prst="rect">
            <a:avLst/>
          </a:prstGeom>
        </p:spPr>
        <p:txBody>
          <a:bodyPr wrap="square">
            <a:spAutoFit/>
          </a:bodyPr>
          <a:lstStyle/>
          <a:p>
            <a:pPr defTabSz="932418">
              <a:defRPr/>
            </a:pPr>
            <a:endParaRPr lang="en-US" sz="2448" kern="0" dirty="0">
              <a:solidFill>
                <a:sysClr val="windowText" lastClr="000000"/>
              </a:solidFill>
              <a:latin typeface="Segoe UI"/>
            </a:endParaRPr>
          </a:p>
          <a:p>
            <a:pPr defTabSz="932418">
              <a:defRPr/>
            </a:pPr>
            <a:endParaRPr lang="en-US" sz="2448" kern="0" dirty="0">
              <a:solidFill>
                <a:sysClr val="windowText" lastClr="000000"/>
              </a:solidFill>
              <a:latin typeface="Segoe UI"/>
            </a:endParaRPr>
          </a:p>
        </p:txBody>
      </p:sp>
      <p:sp>
        <p:nvSpPr>
          <p:cNvPr id="54" name="Text Box 10">
            <a:extLst>
              <a:ext uri="{FF2B5EF4-FFF2-40B4-BE49-F238E27FC236}">
                <a16:creationId xmlns:a16="http://schemas.microsoft.com/office/drawing/2014/main" id="{5B37512A-8246-403C-8609-1B297EA845F0}"/>
              </a:ext>
            </a:extLst>
          </p:cNvPr>
          <p:cNvSpPr txBox="1">
            <a:spLocks noChangeArrowheads="1"/>
          </p:cNvSpPr>
          <p:nvPr/>
        </p:nvSpPr>
        <p:spPr bwMode="auto">
          <a:xfrm>
            <a:off x="7244293" y="4838465"/>
            <a:ext cx="739720" cy="3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32417">
              <a:spcBef>
                <a:spcPct val="50000"/>
              </a:spcBef>
              <a:defRPr/>
            </a:pPr>
            <a:r>
              <a:rPr lang="en-US" sz="1664" b="0" kern="0" dirty="0">
                <a:solidFill>
                  <a:srgbClr val="505050">
                    <a:lumMod val="50000"/>
                  </a:srgbClr>
                </a:solidFill>
                <a:latin typeface="Arial" panose="020B0604020202020204" pitchFamily="34" charset="0"/>
              </a:rPr>
              <a:t>Disks</a:t>
            </a:r>
          </a:p>
        </p:txBody>
      </p:sp>
      <p:sp>
        <p:nvSpPr>
          <p:cNvPr id="55" name="Rectangle 11">
            <a:extLst>
              <a:ext uri="{FF2B5EF4-FFF2-40B4-BE49-F238E27FC236}">
                <a16:creationId xmlns:a16="http://schemas.microsoft.com/office/drawing/2014/main" id="{CDD6A2C8-A9DB-4076-A976-978D33F5F1AF}"/>
              </a:ext>
            </a:extLst>
          </p:cNvPr>
          <p:cNvSpPr>
            <a:spLocks noChangeArrowheads="1"/>
          </p:cNvSpPr>
          <p:nvPr/>
        </p:nvSpPr>
        <p:spPr bwMode="auto">
          <a:xfrm>
            <a:off x="8229141" y="3328423"/>
            <a:ext cx="3808356" cy="685721"/>
          </a:xfrm>
          <a:prstGeom prst="rect">
            <a:avLst/>
          </a:prstGeom>
          <a:solidFill>
            <a:schemeClr val="accent1">
              <a:lumMod val="75000"/>
            </a:schemeClr>
          </a:solidFill>
          <a:ln w="9525" cap="flat" cmpd="sng" algn="ctr">
            <a:solidFill>
              <a:srgbClr val="107C10"/>
            </a:solidFill>
            <a:prstDash val="solid"/>
            <a:headEnd/>
            <a:tailEnd/>
          </a:ln>
          <a:effec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ctr" defTabSz="932417">
              <a:defRPr/>
            </a:pPr>
            <a:r>
              <a:rPr lang="en-US" sz="2448" b="0" kern="0" dirty="0">
                <a:solidFill>
                  <a:srgbClr val="FFFFFF"/>
                </a:solidFill>
                <a:latin typeface="Arial" panose="020B0604020202020204" pitchFamily="34" charset="0"/>
              </a:rPr>
              <a:t>Buffer Pool</a:t>
            </a:r>
          </a:p>
        </p:txBody>
      </p:sp>
      <p:sp>
        <p:nvSpPr>
          <p:cNvPr id="56" name="Text Box 12">
            <a:extLst>
              <a:ext uri="{FF2B5EF4-FFF2-40B4-BE49-F238E27FC236}">
                <a16:creationId xmlns:a16="http://schemas.microsoft.com/office/drawing/2014/main" id="{114053ED-8765-466E-84AE-A07DA021C65D}"/>
              </a:ext>
            </a:extLst>
          </p:cNvPr>
          <p:cNvSpPr txBox="1">
            <a:spLocks noChangeArrowheads="1"/>
          </p:cNvSpPr>
          <p:nvPr/>
        </p:nvSpPr>
        <p:spPr bwMode="auto">
          <a:xfrm>
            <a:off x="7105975" y="3492631"/>
            <a:ext cx="1027958" cy="3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32417">
              <a:spcBef>
                <a:spcPct val="50000"/>
              </a:spcBef>
              <a:defRPr/>
            </a:pPr>
            <a:r>
              <a:rPr lang="en-US" sz="1664" b="0" kern="0" dirty="0">
                <a:solidFill>
                  <a:srgbClr val="505050">
                    <a:lumMod val="50000"/>
                  </a:srgbClr>
                </a:solidFill>
                <a:latin typeface="Arial" panose="020B0604020202020204" pitchFamily="34" charset="0"/>
              </a:rPr>
              <a:t>Memory</a:t>
            </a:r>
          </a:p>
        </p:txBody>
      </p:sp>
      <p:sp>
        <p:nvSpPr>
          <p:cNvPr id="57" name="Text Box 18">
            <a:extLst>
              <a:ext uri="{FF2B5EF4-FFF2-40B4-BE49-F238E27FC236}">
                <a16:creationId xmlns:a16="http://schemas.microsoft.com/office/drawing/2014/main" id="{EAEDCB83-39E0-4A5D-AF6B-24E5C7CE9796}"/>
              </a:ext>
            </a:extLst>
          </p:cNvPr>
          <p:cNvSpPr txBox="1">
            <a:spLocks noChangeArrowheads="1"/>
          </p:cNvSpPr>
          <p:nvPr/>
        </p:nvSpPr>
        <p:spPr bwMode="auto">
          <a:xfrm>
            <a:off x="8229141" y="1967184"/>
            <a:ext cx="1047298" cy="618562"/>
          </a:xfrm>
          <a:prstGeom prst="rect">
            <a:avLst/>
          </a:prstGeom>
          <a:solidFill>
            <a:schemeClr val="accent1">
              <a:lumMod val="20000"/>
              <a:lumOff val="80000"/>
            </a:schemeClr>
          </a:solidFill>
          <a:ln w="9525" cap="flat" cmpd="sng" algn="ctr">
            <a:solidFill>
              <a:srgbClr val="0078D7"/>
            </a:solidFill>
            <a:prstDash val="solid"/>
          </a:ln>
          <a:effectLst/>
        </p:spPr>
        <p:txBody>
          <a:bodyPr wrap="squar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32417">
              <a:defRPr/>
            </a:pPr>
            <a:r>
              <a:rPr lang="en-US" sz="1664" kern="0" dirty="0">
                <a:solidFill>
                  <a:sysClr val="windowText" lastClr="000000"/>
                </a:solidFill>
              </a:rPr>
              <a:t>Physical</a:t>
            </a:r>
          </a:p>
          <a:p>
            <a:pPr algn="ctr" defTabSz="932417">
              <a:defRPr/>
            </a:pPr>
            <a:r>
              <a:rPr lang="en-US" sz="1664" kern="0" dirty="0">
                <a:solidFill>
                  <a:sysClr val="windowText" lastClr="000000"/>
                </a:solidFill>
              </a:rPr>
              <a:t>Read</a:t>
            </a:r>
          </a:p>
        </p:txBody>
      </p:sp>
      <p:sp>
        <p:nvSpPr>
          <p:cNvPr id="58" name="Text Box 19">
            <a:extLst>
              <a:ext uri="{FF2B5EF4-FFF2-40B4-BE49-F238E27FC236}">
                <a16:creationId xmlns:a16="http://schemas.microsoft.com/office/drawing/2014/main" id="{59F6E1F2-FFD9-46E3-8091-608AF1877D43}"/>
              </a:ext>
            </a:extLst>
          </p:cNvPr>
          <p:cNvSpPr txBox="1">
            <a:spLocks noChangeArrowheads="1"/>
          </p:cNvSpPr>
          <p:nvPr/>
        </p:nvSpPr>
        <p:spPr bwMode="auto">
          <a:xfrm>
            <a:off x="11036100" y="1967184"/>
            <a:ext cx="884089" cy="618562"/>
          </a:xfrm>
          <a:prstGeom prst="rect">
            <a:avLst/>
          </a:prstGeom>
          <a:solidFill>
            <a:schemeClr val="accent1">
              <a:lumMod val="20000"/>
              <a:lumOff val="80000"/>
            </a:schemeClr>
          </a:solidFill>
          <a:ln w="9525" cap="flat" cmpd="sng" algn="ctr">
            <a:solidFill>
              <a:srgbClr val="0078D7"/>
            </a:solidFill>
            <a:prstDash val="solid"/>
          </a:ln>
          <a:effectLst/>
        </p:spPr>
        <p:txBody>
          <a:bodyPr wrap="non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32417">
              <a:defRPr/>
            </a:pPr>
            <a:r>
              <a:rPr lang="en-US" sz="1664" kern="0" dirty="0">
                <a:solidFill>
                  <a:sysClr val="windowText" lastClr="000000"/>
                </a:solidFill>
              </a:rPr>
              <a:t>Logical</a:t>
            </a:r>
          </a:p>
          <a:p>
            <a:pPr algn="ctr" defTabSz="932417">
              <a:defRPr/>
            </a:pPr>
            <a:r>
              <a:rPr lang="en-US" sz="1664" kern="0" dirty="0">
                <a:solidFill>
                  <a:sysClr val="windowText" lastClr="000000"/>
                </a:solidFill>
              </a:rPr>
              <a:t>Read</a:t>
            </a:r>
          </a:p>
        </p:txBody>
      </p:sp>
      <p:sp>
        <p:nvSpPr>
          <p:cNvPr id="59" name="Line 13">
            <a:extLst>
              <a:ext uri="{FF2B5EF4-FFF2-40B4-BE49-F238E27FC236}">
                <a16:creationId xmlns:a16="http://schemas.microsoft.com/office/drawing/2014/main" id="{C9C991CD-B4F0-41E8-8798-B69F500180DE}"/>
              </a:ext>
            </a:extLst>
          </p:cNvPr>
          <p:cNvSpPr>
            <a:spLocks noChangeShapeType="1"/>
          </p:cNvSpPr>
          <p:nvPr/>
        </p:nvSpPr>
        <p:spPr bwMode="auto">
          <a:xfrm>
            <a:off x="8609976" y="2716173"/>
            <a:ext cx="0" cy="1689813"/>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0" name="Line 14">
            <a:extLst>
              <a:ext uri="{FF2B5EF4-FFF2-40B4-BE49-F238E27FC236}">
                <a16:creationId xmlns:a16="http://schemas.microsoft.com/office/drawing/2014/main" id="{426269A6-1A40-43C7-A172-B551A71A3B86}"/>
              </a:ext>
            </a:extLst>
          </p:cNvPr>
          <p:cNvSpPr>
            <a:spLocks noChangeShapeType="1"/>
          </p:cNvSpPr>
          <p:nvPr/>
        </p:nvSpPr>
        <p:spPr bwMode="auto">
          <a:xfrm flipV="1">
            <a:off x="8800393" y="3720264"/>
            <a:ext cx="0" cy="685721"/>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1" name="Line 15">
            <a:extLst>
              <a:ext uri="{FF2B5EF4-FFF2-40B4-BE49-F238E27FC236}">
                <a16:creationId xmlns:a16="http://schemas.microsoft.com/office/drawing/2014/main" id="{002CC1DF-7D1C-4A21-B69B-B3D678418D5F}"/>
              </a:ext>
            </a:extLst>
          </p:cNvPr>
          <p:cNvSpPr>
            <a:spLocks noChangeShapeType="1"/>
          </p:cNvSpPr>
          <p:nvPr/>
        </p:nvSpPr>
        <p:spPr bwMode="auto">
          <a:xfrm flipV="1">
            <a:off x="8800393"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2" name="Line 16">
            <a:extLst>
              <a:ext uri="{FF2B5EF4-FFF2-40B4-BE49-F238E27FC236}">
                <a16:creationId xmlns:a16="http://schemas.microsoft.com/office/drawing/2014/main" id="{5131CD87-51EF-490F-9DE6-8BF3015F8CD8}"/>
              </a:ext>
            </a:extLst>
          </p:cNvPr>
          <p:cNvSpPr>
            <a:spLocks noChangeShapeType="1"/>
          </p:cNvSpPr>
          <p:nvPr/>
        </p:nvSpPr>
        <p:spPr bwMode="auto">
          <a:xfrm flipV="1">
            <a:off x="11561451"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3" name="Line 17">
            <a:extLst>
              <a:ext uri="{FF2B5EF4-FFF2-40B4-BE49-F238E27FC236}">
                <a16:creationId xmlns:a16="http://schemas.microsoft.com/office/drawing/2014/main" id="{3AF3AED8-D2B4-45EF-B9E7-36FCCD2533C6}"/>
              </a:ext>
            </a:extLst>
          </p:cNvPr>
          <p:cNvSpPr>
            <a:spLocks noChangeShapeType="1"/>
          </p:cNvSpPr>
          <p:nvPr/>
        </p:nvSpPr>
        <p:spPr bwMode="auto">
          <a:xfrm>
            <a:off x="11371033"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graphicFrame>
        <p:nvGraphicFramePr>
          <p:cNvPr id="7" name="Content Placeholder 6">
            <a:extLst>
              <a:ext uri="{FF2B5EF4-FFF2-40B4-BE49-F238E27FC236}">
                <a16:creationId xmlns:a16="http://schemas.microsoft.com/office/drawing/2014/main" id="{ED3B8C91-DEC0-41B6-8662-E0730E77150B}"/>
              </a:ext>
            </a:extLst>
          </p:cNvPr>
          <p:cNvGraphicFramePr>
            <a:graphicFrameLocks noGrp="1"/>
          </p:cNvGraphicFramePr>
          <p:nvPr>
            <p:ph sz="quarter" idx="13"/>
          </p:nvPr>
        </p:nvGraphicFramePr>
        <p:xfrm>
          <a:off x="669572" y="1096050"/>
          <a:ext cx="6329595" cy="52556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oup 19">
            <a:extLst>
              <a:ext uri="{FF2B5EF4-FFF2-40B4-BE49-F238E27FC236}">
                <a16:creationId xmlns:a16="http://schemas.microsoft.com/office/drawing/2014/main" id="{6AAD06DB-DD35-41A2-91F2-69E63D67B9B1}"/>
              </a:ext>
            </a:extLst>
          </p:cNvPr>
          <p:cNvGrpSpPr/>
          <p:nvPr/>
        </p:nvGrpSpPr>
        <p:grpSpPr>
          <a:xfrm>
            <a:off x="8229141" y="4471287"/>
            <a:ext cx="1066982" cy="1093898"/>
            <a:chOff x="4963829" y="4298078"/>
            <a:chExt cx="1393773" cy="1547244"/>
          </a:xfrm>
        </p:grpSpPr>
        <p:sp>
          <p:nvSpPr>
            <p:cNvPr id="21" name="Cylinder 20">
              <a:extLst>
                <a:ext uri="{FF2B5EF4-FFF2-40B4-BE49-F238E27FC236}">
                  <a16:creationId xmlns:a16="http://schemas.microsoft.com/office/drawing/2014/main" id="{85D24308-DD49-45E5-819C-0837B5B7F32B}"/>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22" name="Cylinder 21">
              <a:extLst>
                <a:ext uri="{FF2B5EF4-FFF2-40B4-BE49-F238E27FC236}">
                  <a16:creationId xmlns:a16="http://schemas.microsoft.com/office/drawing/2014/main" id="{5D92FE76-490E-4483-B1FD-DF4364754E90}"/>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23" name="Cylinder 22">
              <a:extLst>
                <a:ext uri="{FF2B5EF4-FFF2-40B4-BE49-F238E27FC236}">
                  <a16:creationId xmlns:a16="http://schemas.microsoft.com/office/drawing/2014/main" id="{F150EBF8-25A0-497D-8ACC-ADC7446088F6}"/>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grpSp>
        <p:nvGrpSpPr>
          <p:cNvPr id="28" name="Group 27">
            <a:extLst>
              <a:ext uri="{FF2B5EF4-FFF2-40B4-BE49-F238E27FC236}">
                <a16:creationId xmlns:a16="http://schemas.microsoft.com/office/drawing/2014/main" id="{E6B2DB65-525D-40FC-A9A9-A2D41D0CF174}"/>
              </a:ext>
            </a:extLst>
          </p:cNvPr>
          <p:cNvGrpSpPr/>
          <p:nvPr/>
        </p:nvGrpSpPr>
        <p:grpSpPr>
          <a:xfrm>
            <a:off x="9599828" y="4471287"/>
            <a:ext cx="1066982" cy="1093898"/>
            <a:chOff x="4963829" y="4298078"/>
            <a:chExt cx="1393773" cy="1547244"/>
          </a:xfrm>
        </p:grpSpPr>
        <p:sp>
          <p:nvSpPr>
            <p:cNvPr id="29" name="Cylinder 28">
              <a:extLst>
                <a:ext uri="{FF2B5EF4-FFF2-40B4-BE49-F238E27FC236}">
                  <a16:creationId xmlns:a16="http://schemas.microsoft.com/office/drawing/2014/main" id="{DAFD4AED-0B2F-4CD0-A999-049182048A3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0" name="Cylinder 29">
              <a:extLst>
                <a:ext uri="{FF2B5EF4-FFF2-40B4-BE49-F238E27FC236}">
                  <a16:creationId xmlns:a16="http://schemas.microsoft.com/office/drawing/2014/main" id="{21AA5626-4A2F-431A-A983-092FEA455304}"/>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1" name="Cylinder 30">
              <a:extLst>
                <a:ext uri="{FF2B5EF4-FFF2-40B4-BE49-F238E27FC236}">
                  <a16:creationId xmlns:a16="http://schemas.microsoft.com/office/drawing/2014/main" id="{3448E769-184C-4084-905A-F560056A0E76}"/>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grpSp>
        <p:nvGrpSpPr>
          <p:cNvPr id="32" name="Group 31">
            <a:extLst>
              <a:ext uri="{FF2B5EF4-FFF2-40B4-BE49-F238E27FC236}">
                <a16:creationId xmlns:a16="http://schemas.microsoft.com/office/drawing/2014/main" id="{D75E88C6-E5E5-4655-B171-079438392C22}"/>
              </a:ext>
            </a:extLst>
          </p:cNvPr>
          <p:cNvGrpSpPr/>
          <p:nvPr/>
        </p:nvGrpSpPr>
        <p:grpSpPr>
          <a:xfrm>
            <a:off x="10970514" y="4471287"/>
            <a:ext cx="1066982" cy="1093898"/>
            <a:chOff x="4963829" y="4298078"/>
            <a:chExt cx="1393773" cy="1547244"/>
          </a:xfrm>
        </p:grpSpPr>
        <p:sp>
          <p:nvSpPr>
            <p:cNvPr id="33" name="Cylinder 32">
              <a:extLst>
                <a:ext uri="{FF2B5EF4-FFF2-40B4-BE49-F238E27FC236}">
                  <a16:creationId xmlns:a16="http://schemas.microsoft.com/office/drawing/2014/main" id="{B248B2BD-3244-4618-982A-3745FB5DD36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4" name="Cylinder 33">
              <a:extLst>
                <a:ext uri="{FF2B5EF4-FFF2-40B4-BE49-F238E27FC236}">
                  <a16:creationId xmlns:a16="http://schemas.microsoft.com/office/drawing/2014/main" id="{E57A45F2-32DE-40FC-8D33-361AC7B2F4AD}"/>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5" name="Cylinder 34">
              <a:extLst>
                <a:ext uri="{FF2B5EF4-FFF2-40B4-BE49-F238E27FC236}">
                  <a16:creationId xmlns:a16="http://schemas.microsoft.com/office/drawing/2014/main" id="{028E6C38-8843-42F2-9A55-ECF0B1D91C38}"/>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spTree>
    <p:custDataLst>
      <p:tags r:id="rId1"/>
    </p:custDataLst>
    <p:extLst>
      <p:ext uri="{BB962C8B-B14F-4D97-AF65-F5344CB8AC3E}">
        <p14:creationId xmlns:p14="http://schemas.microsoft.com/office/powerpoint/2010/main" val="41743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2000"/>
                                        <p:tgtEl>
                                          <p:spTgt spid="59"/>
                                        </p:tgtEl>
                                      </p:cBhvr>
                                    </p:animEffect>
                                  </p:childTnLst>
                                </p:cTn>
                              </p:par>
                              <p:par>
                                <p:cTn id="8" presetID="22" presetClass="entr" presetSubtype="4" repeatCount="indefinite" fill="hold" grpId="0" nodeType="withEffect">
                                  <p:stCondLst>
                                    <p:cond delay="425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000"/>
                                        <p:tgtEl>
                                          <p:spTgt spid="61"/>
                                        </p:tgtEl>
                                      </p:cBhvr>
                                    </p:animEffect>
                                  </p:childTnLst>
                                </p:cTn>
                              </p:par>
                              <p:par>
                                <p:cTn id="11" presetID="22" presetClass="entr" presetSubtype="4" repeatCount="indefinite" fill="hold" grpId="0" nodeType="withEffect">
                                  <p:stCondLst>
                                    <p:cond delay="225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2000"/>
                                        <p:tgtEl>
                                          <p:spTgt spid="60"/>
                                        </p:tgtEl>
                                      </p:cBhvr>
                                    </p:animEffect>
                                  </p:childTnLst>
                                </p:cTn>
                              </p:par>
                              <p:par>
                                <p:cTn id="14" presetID="22" presetClass="entr" presetSubtype="1" repeatCount="indefinite" fill="hold" grpId="0" nodeType="withEffect">
                                  <p:stCondLst>
                                    <p:cond delay="450"/>
                                  </p:stCondLst>
                                  <p:childTnLst>
                                    <p:set>
                                      <p:cBhvr>
                                        <p:cTn id="15" dur="1" fill="hold">
                                          <p:stCondLst>
                                            <p:cond delay="0"/>
                                          </p:stCondLst>
                                        </p:cTn>
                                        <p:tgtEl>
                                          <p:spTgt spid="63"/>
                                        </p:tgtEl>
                                        <p:attrNameLst>
                                          <p:attrName>style.visibility</p:attrName>
                                        </p:attrNameLst>
                                      </p:cBhvr>
                                      <p:to>
                                        <p:strVal val="visible"/>
                                      </p:to>
                                    </p:set>
                                    <p:animEffect transition="in" filter="wipe(up)">
                                      <p:cBhvr>
                                        <p:cTn id="16" dur="2000"/>
                                        <p:tgtEl>
                                          <p:spTgt spid="63"/>
                                        </p:tgtEl>
                                      </p:cBhvr>
                                    </p:animEffect>
                                  </p:childTnLst>
                                </p:cTn>
                              </p:par>
                              <p:par>
                                <p:cTn id="17" presetID="22" presetClass="entr" presetSubtype="4" repeatCount="indefinite" fill="hold" grpId="0" nodeType="withEffect">
                                  <p:stCondLst>
                                    <p:cond delay="225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979A-6B56-439A-AC85-1A915ECDFB7C}"/>
              </a:ext>
            </a:extLst>
          </p:cNvPr>
          <p:cNvSpPr>
            <a:spLocks noGrp="1"/>
          </p:cNvSpPr>
          <p:nvPr>
            <p:ph type="title"/>
          </p:nvPr>
        </p:nvSpPr>
        <p:spPr/>
        <p:txBody>
          <a:bodyPr/>
          <a:lstStyle/>
          <a:p>
            <a:r>
              <a:rPr lang="en-US" dirty="0"/>
              <a:t>Checkpoints</a:t>
            </a:r>
          </a:p>
        </p:txBody>
      </p:sp>
      <p:sp>
        <p:nvSpPr>
          <p:cNvPr id="4" name="Content Placeholder 3">
            <a:extLst>
              <a:ext uri="{FF2B5EF4-FFF2-40B4-BE49-F238E27FC236}">
                <a16:creationId xmlns:a16="http://schemas.microsoft.com/office/drawing/2014/main" id="{AEEA4260-17E9-4E74-91A2-0BAABFCF61CD}"/>
              </a:ext>
            </a:extLst>
          </p:cNvPr>
          <p:cNvSpPr>
            <a:spLocks noGrp="1"/>
          </p:cNvSpPr>
          <p:nvPr>
            <p:ph sz="quarter" idx="13"/>
          </p:nvPr>
        </p:nvSpPr>
        <p:spPr>
          <a:xfrm>
            <a:off x="669572" y="1134507"/>
            <a:ext cx="11097333" cy="5217235"/>
          </a:xfrm>
        </p:spPr>
        <p:txBody>
          <a:bodyPr/>
          <a:lstStyle/>
          <a:p>
            <a:pPr marL="0" indent="0">
              <a:buNone/>
            </a:pPr>
            <a:r>
              <a:rPr lang="en-US" dirty="0"/>
              <a:t>Flushes dirty pages from the buffer pool to the disk. Frequency of checkpoints varies based on the database activity and recovery interval.</a:t>
            </a:r>
          </a:p>
        </p:txBody>
      </p:sp>
      <p:graphicFrame>
        <p:nvGraphicFramePr>
          <p:cNvPr id="8" name="Diagram 7">
            <a:extLst>
              <a:ext uri="{FF2B5EF4-FFF2-40B4-BE49-F238E27FC236}">
                <a16:creationId xmlns:a16="http://schemas.microsoft.com/office/drawing/2014/main" id="{F898D04E-C7D9-4424-A2BA-37A2DEF0FA9C}"/>
              </a:ext>
            </a:extLst>
          </p:cNvPr>
          <p:cNvGraphicFramePr/>
          <p:nvPr/>
        </p:nvGraphicFramePr>
        <p:xfrm>
          <a:off x="939463" y="2158000"/>
          <a:ext cx="10103203" cy="4348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95A65F-EA2D-4E07-959D-155EDC10D38C}"/>
              </a:ext>
            </a:extLst>
          </p:cNvPr>
          <p:cNvSpPr/>
          <p:nvPr/>
        </p:nvSpPr>
        <p:spPr>
          <a:xfrm>
            <a:off x="1941979" y="4146820"/>
            <a:ext cx="8098171" cy="377422"/>
          </a:xfrm>
          <a:prstGeom prst="rect">
            <a:avLst/>
          </a:prstGeom>
          <a:ln>
            <a:noFill/>
          </a:ln>
          <a:effectLst/>
        </p:spPr>
        <p:txBody>
          <a:bodyPr wrap="square">
            <a:noAutofit/>
          </a:bodyPr>
          <a:lstStyle/>
          <a:p>
            <a:pPr marL="0" lvl="1" indent="-362676" defTabSz="932597"/>
            <a:r>
              <a:rPr lang="en-US" sz="1428" dirty="0">
                <a:solidFill>
                  <a:srgbClr val="0000FF"/>
                </a:solidFill>
                <a:latin typeface="Lucida Console" panose="020B0609040504020204" pitchFamily="49" charset="0"/>
              </a:rPr>
              <a:t>ALTER DATABASE</a:t>
            </a:r>
            <a:r>
              <a:rPr lang="en-US" sz="1428" dirty="0">
                <a:solidFill>
                  <a:srgbClr val="000000"/>
                </a:solidFill>
                <a:latin typeface="Lucida Console" panose="020B0609040504020204" pitchFamily="49" charset="0"/>
              </a:rPr>
              <a:t> [AdventureWorksPTO] </a:t>
            </a:r>
            <a:r>
              <a:rPr lang="en-US" sz="1428" dirty="0">
                <a:solidFill>
                  <a:srgbClr val="0000FF"/>
                </a:solidFill>
                <a:latin typeface="Lucida Console" panose="020B0609040504020204" pitchFamily="49" charset="0"/>
              </a:rPr>
              <a:t>SET</a:t>
            </a:r>
            <a:r>
              <a:rPr lang="en-US" sz="1428" dirty="0">
                <a:solidFill>
                  <a:srgbClr val="000000"/>
                </a:solidFill>
                <a:latin typeface="Lucida Console" panose="020B0609040504020204" pitchFamily="49" charset="0"/>
              </a:rPr>
              <a:t> TARGET_RECOVERY_TIME = 60 SECONDS</a:t>
            </a:r>
          </a:p>
        </p:txBody>
      </p:sp>
    </p:spTree>
    <p:extLst>
      <p:ext uri="{BB962C8B-B14F-4D97-AF65-F5344CB8AC3E}">
        <p14:creationId xmlns:p14="http://schemas.microsoft.com/office/powerpoint/2010/main" val="362106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B65A-4339-4CFB-AD24-A4A95429031D}"/>
              </a:ext>
            </a:extLst>
          </p:cNvPr>
          <p:cNvSpPr>
            <a:spLocks noGrp="1"/>
          </p:cNvSpPr>
          <p:nvPr>
            <p:ph type="title"/>
          </p:nvPr>
        </p:nvSpPr>
        <p:spPr/>
        <p:txBody>
          <a:bodyPr/>
          <a:lstStyle/>
          <a:p>
            <a:r>
              <a:rPr lang="en-US" dirty="0"/>
              <a:t>SET STATISTICS IO</a:t>
            </a:r>
          </a:p>
        </p:txBody>
      </p:sp>
      <p:sp>
        <p:nvSpPr>
          <p:cNvPr id="12" name="TextBox 11">
            <a:extLst>
              <a:ext uri="{FF2B5EF4-FFF2-40B4-BE49-F238E27FC236}">
                <a16:creationId xmlns:a16="http://schemas.microsoft.com/office/drawing/2014/main" id="{D31043FA-3475-402A-859E-D648C523D4F5}"/>
              </a:ext>
            </a:extLst>
          </p:cNvPr>
          <p:cNvSpPr txBox="1"/>
          <p:nvPr/>
        </p:nvSpPr>
        <p:spPr>
          <a:xfrm>
            <a:off x="1052064" y="1100668"/>
            <a:ext cx="4884052" cy="2911914"/>
          </a:xfrm>
          <a:prstGeom prst="rect">
            <a:avLst/>
          </a:prstGeom>
          <a:noFill/>
          <a:ln w="19050">
            <a:solidFill>
              <a:schemeClr val="accent1"/>
            </a:solidFill>
          </a:ln>
        </p:spPr>
        <p:txBody>
          <a:bodyPr wrap="square">
            <a:spAutoFit/>
          </a:bodyPr>
          <a:lstStyle/>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IO</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ON</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GO</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TIME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ON</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SELECT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CustomerID</a:t>
            </a:r>
            <a:r>
              <a:rPr lang="en-US" sz="1632" dirty="0">
                <a:solidFill>
                  <a:srgbClr val="808080"/>
                </a:solidFill>
                <a:latin typeface="Consolas" panose="020B0609020204030204" pitchFamily="49" charset="0"/>
              </a:rPr>
              <a:t>,</a:t>
            </a:r>
            <a:endParaRPr lang="en-US" sz="1632" dirty="0">
              <a:solidFill>
                <a:srgbClr val="000000"/>
              </a:solidFill>
              <a:latin typeface="Consolas" panose="020B0609020204030204" pitchFamily="49" charset="0"/>
            </a:endParaRPr>
          </a:p>
          <a:p>
            <a:pPr defTabSz="932597"/>
            <a:r>
              <a:rPr lang="en-US" sz="1632" dirty="0" err="1">
                <a:solidFill>
                  <a:srgbClr val="000000"/>
                </a:solidFill>
                <a:latin typeface="Consolas" panose="020B0609020204030204" pitchFamily="49" charset="0"/>
              </a:rPr>
              <a:t>OrderQty</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UnitPrice</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t>
            </a:r>
            <a:r>
              <a:rPr lang="en-US" sz="1632" dirty="0" err="1">
                <a:solidFill>
                  <a:srgbClr val="808080"/>
                </a:solidFill>
                <a:latin typeface="Consolas" panose="020B0609020204030204" pitchFamily="49" charset="0"/>
              </a:rPr>
              <a:t>.</a:t>
            </a:r>
            <a:r>
              <a:rPr lang="en-US" sz="1632" dirty="0" err="1">
                <a:solidFill>
                  <a:srgbClr val="0000FF"/>
                </a:solidFill>
                <a:latin typeface="Consolas" panose="020B0609020204030204" pitchFamily="49" charset="0"/>
              </a:rPr>
              <a:t>Name</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FROM</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Sales</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SalesOrderHeader</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SOH</a:t>
            </a:r>
          </a:p>
          <a:p>
            <a:pPr defTabSz="932597"/>
            <a:r>
              <a:rPr lang="en-US" sz="1632" dirty="0">
                <a:solidFill>
                  <a:srgbClr val="808080"/>
                </a:solidFill>
                <a:latin typeface="Consolas" panose="020B0609020204030204" pitchFamily="49" charset="0"/>
              </a:rPr>
              <a:t>JOIN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Sales</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SalesOrderDetail</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SOD</a:t>
            </a:r>
          </a:p>
          <a:p>
            <a:pPr defTabSz="932597"/>
            <a:r>
              <a:rPr lang="en-US" sz="1632" dirty="0">
                <a:solidFill>
                  <a:srgbClr val="0000FF"/>
                </a:solidFill>
                <a:latin typeface="Consolas" panose="020B0609020204030204" pitchFamily="49" charset="0"/>
              </a:rPr>
              <a:t>ON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SOD</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endParaRPr lang="en-US" sz="1632" dirty="0">
              <a:solidFill>
                <a:srgbClr val="000000"/>
              </a:solidFill>
              <a:latin typeface="Consolas" panose="020B0609020204030204" pitchFamily="49" charset="0"/>
            </a:endParaRPr>
          </a:p>
          <a:p>
            <a:pPr defTabSz="932597"/>
            <a:r>
              <a:rPr lang="en-US" sz="1632" dirty="0">
                <a:solidFill>
                  <a:srgbClr val="808080"/>
                </a:solidFill>
                <a:latin typeface="Consolas" panose="020B0609020204030204" pitchFamily="49" charset="0"/>
              </a:rPr>
              <a:t>JOIN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Production</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P</a:t>
            </a:r>
          </a:p>
          <a:p>
            <a:pPr defTabSz="932597"/>
            <a:r>
              <a:rPr lang="en-US" sz="1632" dirty="0">
                <a:solidFill>
                  <a:srgbClr val="0000FF"/>
                </a:solidFill>
                <a:latin typeface="Consolas" panose="020B0609020204030204" pitchFamily="49" charset="0"/>
              </a:rPr>
              <a:t>ON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ProductID</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SOD</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ProductID</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IO</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TIME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OFF</a:t>
            </a:r>
            <a:endParaRPr lang="en-US" sz="1632" dirty="0">
              <a:solidFill>
                <a:srgbClr val="000000"/>
              </a:solidFill>
              <a:latin typeface="Segoe UI"/>
            </a:endParaRPr>
          </a:p>
        </p:txBody>
      </p:sp>
      <p:sp>
        <p:nvSpPr>
          <p:cNvPr id="15" name="TextBox 14">
            <a:extLst>
              <a:ext uri="{FF2B5EF4-FFF2-40B4-BE49-F238E27FC236}">
                <a16:creationId xmlns:a16="http://schemas.microsoft.com/office/drawing/2014/main" id="{371ED342-CFFA-47F0-9C2C-6291AE05F28A}"/>
              </a:ext>
            </a:extLst>
          </p:cNvPr>
          <p:cNvSpPr txBox="1"/>
          <p:nvPr/>
        </p:nvSpPr>
        <p:spPr>
          <a:xfrm>
            <a:off x="7298263" y="1871496"/>
            <a:ext cx="4086148" cy="1664866"/>
          </a:xfrm>
          <a:prstGeom prst="rect">
            <a:avLst/>
          </a:prstGeom>
          <a:noFill/>
        </p:spPr>
        <p:txBody>
          <a:bodyPr wrap="square" lIns="0" tIns="0" rIns="0" bIns="0" rtlCol="0">
            <a:spAutoFit/>
          </a:bodyPr>
          <a:lstStyle/>
          <a:p>
            <a:pPr defTabSz="932597"/>
            <a:r>
              <a:rPr lang="en-US" sz="2856" dirty="0">
                <a:solidFill>
                  <a:srgbClr val="000000"/>
                </a:solidFill>
                <a:latin typeface="Segoe UI"/>
              </a:rPr>
              <a:t>Used to identify physical reads and logical reads for a query </a:t>
            </a:r>
          </a:p>
          <a:p>
            <a:pPr defTabSz="932597"/>
            <a:endParaRPr lang="en-US" sz="2040" dirty="0">
              <a:gradFill>
                <a:gsLst>
                  <a:gs pos="2917">
                    <a:srgbClr val="000000"/>
                  </a:gs>
                  <a:gs pos="30000">
                    <a:srgbClr val="000000"/>
                  </a:gs>
                </a:gsLst>
                <a:lin ang="5400000" scaled="0"/>
              </a:gradFill>
              <a:latin typeface="Segoe UI"/>
            </a:endParaRPr>
          </a:p>
        </p:txBody>
      </p:sp>
      <p:pic>
        <p:nvPicPr>
          <p:cNvPr id="19" name="Picture 18">
            <a:extLst>
              <a:ext uri="{FF2B5EF4-FFF2-40B4-BE49-F238E27FC236}">
                <a16:creationId xmlns:a16="http://schemas.microsoft.com/office/drawing/2014/main" id="{BE8B8688-31F8-4377-A61A-8700BC00AD0B}"/>
              </a:ext>
            </a:extLst>
          </p:cNvPr>
          <p:cNvPicPr>
            <a:picLocks noChangeAspect="1"/>
          </p:cNvPicPr>
          <p:nvPr/>
        </p:nvPicPr>
        <p:blipFill>
          <a:blip r:embed="rId3"/>
          <a:stretch>
            <a:fillRect/>
          </a:stretch>
        </p:blipFill>
        <p:spPr>
          <a:xfrm>
            <a:off x="1845491" y="4139451"/>
            <a:ext cx="8745493" cy="20780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62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Operating System (SQLOS)</a:t>
            </a:r>
          </a:p>
        </p:txBody>
      </p:sp>
      <p:graphicFrame>
        <p:nvGraphicFramePr>
          <p:cNvPr id="3" name="Content Placeholder 2">
            <a:extLst>
              <a:ext uri="{FF2B5EF4-FFF2-40B4-BE49-F238E27FC236}">
                <a16:creationId xmlns:a16="http://schemas.microsoft.com/office/drawing/2014/main" id="{5CA0B4DB-D319-4728-A594-945FEBEFDAFE}"/>
              </a:ext>
            </a:extLst>
          </p:cNvPr>
          <p:cNvGraphicFramePr>
            <a:graphicFrameLocks noGrp="1"/>
          </p:cNvGraphicFramePr>
          <p:nvPr>
            <p:ph sz="quarter" idx="13"/>
          </p:nvPr>
        </p:nvGraphicFramePr>
        <p:xfrm>
          <a:off x="669572" y="1055314"/>
          <a:ext cx="11097333" cy="5296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5024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9F5D-162F-4769-AB09-6F694188AA4C}"/>
              </a:ext>
            </a:extLst>
          </p:cNvPr>
          <p:cNvSpPr>
            <a:spLocks noGrp="1"/>
          </p:cNvSpPr>
          <p:nvPr>
            <p:ph type="title"/>
          </p:nvPr>
        </p:nvSpPr>
        <p:spPr>
          <a:xfrm>
            <a:off x="469717" y="260713"/>
            <a:ext cx="11097332" cy="470856"/>
          </a:xfrm>
        </p:spPr>
        <p:txBody>
          <a:bodyPr/>
          <a:lstStyle/>
          <a:p>
            <a:r>
              <a:rPr lang="en-US" dirty="0"/>
              <a:t>Page types</a:t>
            </a:r>
          </a:p>
        </p:txBody>
      </p:sp>
      <p:graphicFrame>
        <p:nvGraphicFramePr>
          <p:cNvPr id="9" name="Content Placeholder 8">
            <a:extLst>
              <a:ext uri="{FF2B5EF4-FFF2-40B4-BE49-F238E27FC236}">
                <a16:creationId xmlns:a16="http://schemas.microsoft.com/office/drawing/2014/main" id="{7211203A-06D1-4275-BE0B-A6F63E7764AC}"/>
              </a:ext>
            </a:extLst>
          </p:cNvPr>
          <p:cNvGraphicFramePr>
            <a:graphicFrameLocks noGrp="1"/>
          </p:cNvGraphicFramePr>
          <p:nvPr>
            <p:ph sz="quarter" idx="13"/>
          </p:nvPr>
        </p:nvGraphicFramePr>
        <p:xfrm>
          <a:off x="419757" y="892152"/>
          <a:ext cx="11508142" cy="5868035"/>
        </p:xfrm>
        <a:graphic>
          <a:graphicData uri="http://schemas.openxmlformats.org/drawingml/2006/table">
            <a:tbl>
              <a:tblPr firstRow="1" bandRow="1">
                <a:tableStyleId>{5C22544A-7EE6-4342-B048-85BDC9FD1C3A}</a:tableStyleId>
              </a:tblPr>
              <a:tblGrid>
                <a:gridCol w="830296">
                  <a:extLst>
                    <a:ext uri="{9D8B030D-6E8A-4147-A177-3AD203B41FA5}">
                      <a16:colId xmlns:a16="http://schemas.microsoft.com/office/drawing/2014/main" val="2584181835"/>
                    </a:ext>
                  </a:extLst>
                </a:gridCol>
                <a:gridCol w="2886481">
                  <a:extLst>
                    <a:ext uri="{9D8B030D-6E8A-4147-A177-3AD203B41FA5}">
                      <a16:colId xmlns:a16="http://schemas.microsoft.com/office/drawing/2014/main" val="3132208126"/>
                    </a:ext>
                  </a:extLst>
                </a:gridCol>
                <a:gridCol w="7791365">
                  <a:extLst>
                    <a:ext uri="{9D8B030D-6E8A-4147-A177-3AD203B41FA5}">
                      <a16:colId xmlns:a16="http://schemas.microsoft.com/office/drawing/2014/main" val="781971758"/>
                    </a:ext>
                  </a:extLst>
                </a:gridCol>
              </a:tblGrid>
              <a:tr h="415118">
                <a:tc>
                  <a:txBody>
                    <a:bodyPr/>
                    <a:lstStyle/>
                    <a:p>
                      <a:r>
                        <a:rPr lang="en-US" sz="1800" dirty="0"/>
                        <a:t>Types</a:t>
                      </a:r>
                    </a:p>
                  </a:txBody>
                  <a:tcPr marL="93260" marR="93260" marT="46630" marB="46630"/>
                </a:tc>
                <a:tc>
                  <a:txBody>
                    <a:bodyPr/>
                    <a:lstStyle/>
                    <a:p>
                      <a:r>
                        <a:rPr lang="en-US" sz="1800" dirty="0"/>
                        <a:t>Page Type (ID)</a:t>
                      </a:r>
                    </a:p>
                  </a:txBody>
                  <a:tcPr marL="93260" marR="93260" marT="46630" marB="46630"/>
                </a:tc>
                <a:tc>
                  <a:txBody>
                    <a:bodyPr/>
                    <a:lstStyle/>
                    <a:p>
                      <a:r>
                        <a:rPr lang="en-US" sz="1800" dirty="0"/>
                        <a:t>Description</a:t>
                      </a:r>
                    </a:p>
                  </a:txBody>
                  <a:tcPr marL="93260" marR="93260" marT="46630" marB="46630"/>
                </a:tc>
                <a:extLst>
                  <a:ext uri="{0D108BD9-81ED-4DB2-BD59-A6C34878D82A}">
                    <a16:rowId xmlns:a16="http://schemas.microsoft.com/office/drawing/2014/main" val="199634664"/>
                  </a:ext>
                </a:extLst>
              </a:tr>
              <a:tr h="717020">
                <a:tc rowSpan="3">
                  <a:txBody>
                    <a:bodyPr/>
                    <a:lstStyle/>
                    <a:p>
                      <a:pPr algn="ctr"/>
                      <a:r>
                        <a:rPr lang="en-US" sz="1200" dirty="0"/>
                        <a:t>Data and Index</a:t>
                      </a:r>
                    </a:p>
                  </a:txBody>
                  <a:tcPr marL="93260" marR="93260" marT="46630" marB="46630" vert="vert270">
                    <a:solidFill>
                      <a:schemeClr val="tx2">
                        <a:lumMod val="20000"/>
                        <a:lumOff val="80000"/>
                      </a:schemeClr>
                    </a:solidFill>
                  </a:tcPr>
                </a:tc>
                <a:tc>
                  <a:txBody>
                    <a:bodyPr/>
                    <a:lstStyle/>
                    <a:p>
                      <a:r>
                        <a:rPr lang="en-US" sz="1800" dirty="0"/>
                        <a:t>Data (1)</a:t>
                      </a:r>
                    </a:p>
                  </a:txBody>
                  <a:tcPr marL="93260" marR="93260" marT="46630" marB="46630">
                    <a:solidFill>
                      <a:schemeClr val="tx2">
                        <a:lumMod val="20000"/>
                        <a:lumOff val="80000"/>
                      </a:schemeClr>
                    </a:solidFill>
                  </a:tcPr>
                </a:tc>
                <a:tc>
                  <a:txBody>
                    <a:bodyPr/>
                    <a:lstStyle/>
                    <a:p>
                      <a:r>
                        <a:rPr lang="en-US" sz="1800" dirty="0">
                          <a:effectLst/>
                        </a:rPr>
                        <a:t>Data rows with all data, except text, ntext, image, nvarchar(max), varchar(max), varbinary(max), and xml data, when </a:t>
                      </a:r>
                      <a:r>
                        <a:rPr lang="en-US" sz="1800" b="1" dirty="0">
                          <a:effectLst/>
                        </a:rPr>
                        <a:t>text in row</a:t>
                      </a:r>
                      <a:r>
                        <a:rPr lang="en-US" sz="1800" dirty="0">
                          <a:effectLst/>
                        </a:rPr>
                        <a:t> is set to </a:t>
                      </a:r>
                      <a:r>
                        <a:rPr lang="en-US" sz="1800" b="1" dirty="0">
                          <a:effectLst/>
                        </a:rPr>
                        <a:t>ON</a:t>
                      </a:r>
                      <a:endParaRPr lang="en-US" sz="1800" b="1" dirty="0"/>
                    </a:p>
                  </a:txBody>
                  <a:tcPr marL="93260" marR="93260" marT="46630" marB="46630">
                    <a:solidFill>
                      <a:schemeClr val="tx2">
                        <a:lumMod val="20000"/>
                        <a:lumOff val="80000"/>
                      </a:schemeClr>
                    </a:solidFill>
                  </a:tcPr>
                </a:tc>
                <a:extLst>
                  <a:ext uri="{0D108BD9-81ED-4DB2-BD59-A6C34878D82A}">
                    <a16:rowId xmlns:a16="http://schemas.microsoft.com/office/drawing/2014/main" val="3582416367"/>
                  </a:ext>
                </a:extLst>
              </a:tr>
              <a:tr h="415118">
                <a:tc v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Index (2)</a:t>
                      </a:r>
                      <a:endParaRPr lang="en-US" sz="1800" dirty="0"/>
                    </a:p>
                  </a:txBody>
                  <a:tcPr marL="93260" marR="93260" marT="46630" marB="46630">
                    <a:solidFill>
                      <a:schemeClr val="tx2">
                        <a:lumMod val="20000"/>
                        <a:lumOff val="80000"/>
                      </a:schemeClr>
                    </a:solidFill>
                  </a:tcPr>
                </a:tc>
                <a:tc>
                  <a:txBody>
                    <a:bodyPr/>
                    <a:lstStyle/>
                    <a:p>
                      <a:r>
                        <a:rPr lang="en-US" sz="1800" dirty="0"/>
                        <a:t>Index Entries</a:t>
                      </a:r>
                    </a:p>
                  </a:txBody>
                  <a:tcPr marL="93260" marR="93260" marT="46630" marB="46630">
                    <a:solidFill>
                      <a:schemeClr val="tx2">
                        <a:lumMod val="20000"/>
                        <a:lumOff val="80000"/>
                      </a:schemeClr>
                    </a:solidFill>
                  </a:tcPr>
                </a:tc>
                <a:extLst>
                  <a:ext uri="{0D108BD9-81ED-4DB2-BD59-A6C34878D82A}">
                    <a16:rowId xmlns:a16="http://schemas.microsoft.com/office/drawing/2014/main" val="3406184462"/>
                  </a:ext>
                </a:extLst>
              </a:tr>
              <a:tr h="652822">
                <a:tc v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Text/Image (3 or 4)</a:t>
                      </a:r>
                      <a:endParaRPr lang="en-US" sz="1800" dirty="0"/>
                    </a:p>
                  </a:txBody>
                  <a:tcPr marL="93260" marR="93260" marT="46630" marB="46630">
                    <a:solidFill>
                      <a:schemeClr val="tx2">
                        <a:lumMod val="20000"/>
                        <a:lumOff val="80000"/>
                      </a:schemeClr>
                    </a:solidFill>
                  </a:tcPr>
                </a:tc>
                <a:tc>
                  <a:txBody>
                    <a:bodyPr/>
                    <a:lstStyle/>
                    <a:p>
                      <a:r>
                        <a:rPr lang="en-US" sz="1800" dirty="0"/>
                        <a:t>Large Object Data Type, variable length columns when the data row exceeds 8 kilobytes (KB)</a:t>
                      </a:r>
                    </a:p>
                  </a:txBody>
                  <a:tcPr marL="93260" marR="93260" marT="46630" marB="46630">
                    <a:solidFill>
                      <a:schemeClr val="tx2">
                        <a:lumMod val="20000"/>
                        <a:lumOff val="80000"/>
                      </a:schemeClr>
                    </a:solidFill>
                  </a:tcPr>
                </a:tc>
                <a:extLst>
                  <a:ext uri="{0D108BD9-81ED-4DB2-BD59-A6C34878D82A}">
                    <a16:rowId xmlns:a16="http://schemas.microsoft.com/office/drawing/2014/main" val="404599460"/>
                  </a:ext>
                </a:extLst>
              </a:tr>
              <a:tr h="415118">
                <a:tc rowSpan="3">
                  <a:txBody>
                    <a:bodyPr/>
                    <a:lstStyle/>
                    <a:p>
                      <a:pPr algn="ctr"/>
                      <a:r>
                        <a:rPr lang="en-US" sz="1200" dirty="0"/>
                        <a:t>Allocation</a:t>
                      </a:r>
                    </a:p>
                  </a:txBody>
                  <a:tcPr marL="93260" marR="93260" marT="46630" marB="46630" vert="vert270">
                    <a:solidFill>
                      <a:srgbClr val="E7ECF7"/>
                    </a:solidFill>
                  </a:tcPr>
                </a:tc>
                <a:tc>
                  <a:txBody>
                    <a:bodyPr/>
                    <a:lstStyle/>
                    <a:p>
                      <a:r>
                        <a:rPr lang="en-US" sz="1800" dirty="0"/>
                        <a:t>GAM, SGAM (8 and 9)</a:t>
                      </a:r>
                    </a:p>
                  </a:txBody>
                  <a:tcPr marL="93260" marR="93260" marT="46630" marB="46630">
                    <a:solidFill>
                      <a:srgbClr val="E7ECF7"/>
                    </a:solidFill>
                  </a:tcPr>
                </a:tc>
                <a:tc>
                  <a:txBody>
                    <a:bodyPr/>
                    <a:lstStyle/>
                    <a:p>
                      <a:r>
                        <a:rPr lang="en-US" sz="1800" dirty="0"/>
                        <a:t>Extent Allocation information</a:t>
                      </a:r>
                    </a:p>
                  </a:txBody>
                  <a:tcPr marL="93260" marR="93260" marT="46630" marB="46630">
                    <a:solidFill>
                      <a:srgbClr val="E7ECF7"/>
                    </a:solidFill>
                  </a:tcPr>
                </a:tc>
                <a:extLst>
                  <a:ext uri="{0D108BD9-81ED-4DB2-BD59-A6C34878D82A}">
                    <a16:rowId xmlns:a16="http://schemas.microsoft.com/office/drawing/2014/main" val="3174941510"/>
                  </a:ext>
                </a:extLst>
              </a:tr>
              <a:tr h="415118">
                <a:tc vMerge="1">
                  <a:txBody>
                    <a:bodyPr/>
                    <a:lstStyle/>
                    <a:p>
                      <a:endParaRPr lang="en-US" sz="1800" dirty="0"/>
                    </a:p>
                  </a:txBody>
                  <a:tcPr/>
                </a:tc>
                <a:tc>
                  <a:txBody>
                    <a:bodyPr/>
                    <a:lstStyle/>
                    <a:p>
                      <a:r>
                        <a:rPr lang="en-US" sz="1800" dirty="0"/>
                        <a:t>PFS (11)</a:t>
                      </a:r>
                    </a:p>
                  </a:txBody>
                  <a:tcPr marL="93260" marR="93260" marT="46630" marB="46630">
                    <a:solidFill>
                      <a:srgbClr val="E7ECF7"/>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Information about page allocation and free space available on pages</a:t>
                      </a:r>
                    </a:p>
                  </a:txBody>
                  <a:tcPr marL="93260" marR="93260" marT="46630" marB="46630">
                    <a:solidFill>
                      <a:srgbClr val="E7ECF7"/>
                    </a:solidFill>
                  </a:tcPr>
                </a:tc>
                <a:extLst>
                  <a:ext uri="{0D108BD9-81ED-4DB2-BD59-A6C34878D82A}">
                    <a16:rowId xmlns:a16="http://schemas.microsoft.com/office/drawing/2014/main" val="420272656"/>
                  </a:ext>
                </a:extLst>
              </a:tr>
              <a:tr h="373041">
                <a:tc vMerge="1">
                  <a:txBody>
                    <a:bodyPr/>
                    <a:lstStyle/>
                    <a:p>
                      <a:endParaRPr lang="en-US" sz="1800" dirty="0"/>
                    </a:p>
                  </a:txBody>
                  <a:tcPr/>
                </a:tc>
                <a:tc>
                  <a:txBody>
                    <a:bodyPr/>
                    <a:lstStyle/>
                    <a:p>
                      <a:r>
                        <a:rPr lang="en-US" sz="1800" dirty="0"/>
                        <a:t>IAM (10)</a:t>
                      </a:r>
                    </a:p>
                  </a:txBody>
                  <a:tcPr marL="93260" marR="93260" marT="46630" marB="46630">
                    <a:solidFill>
                      <a:srgbClr val="E7ECF7"/>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Information about extents used by a table or index per allocation unit</a:t>
                      </a:r>
                      <a:endParaRPr lang="en-US" sz="1800" dirty="0"/>
                    </a:p>
                  </a:txBody>
                  <a:tcPr marL="93260" marR="93260" marT="46630" marB="46630">
                    <a:solidFill>
                      <a:srgbClr val="E7ECF7"/>
                    </a:solidFill>
                  </a:tcPr>
                </a:tc>
                <a:extLst>
                  <a:ext uri="{0D108BD9-81ED-4DB2-BD59-A6C34878D82A}">
                    <a16:rowId xmlns:a16="http://schemas.microsoft.com/office/drawing/2014/main" val="2562197781"/>
                  </a:ext>
                </a:extLst>
              </a:tr>
              <a:tr h="717020">
                <a:tc rowSpan="2">
                  <a:txBody>
                    <a:bodyPr/>
                    <a:lstStyle/>
                    <a:p>
                      <a:pPr algn="ctr"/>
                      <a:r>
                        <a:rPr lang="en-US" sz="1200" dirty="0"/>
                        <a:t>Restore</a:t>
                      </a:r>
                    </a:p>
                  </a:txBody>
                  <a:tcPr marL="93260" marR="93260" marT="46630" marB="46630" vert="vert270">
                    <a:solidFill>
                      <a:schemeClr val="tx2">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Bulk Changed Map (17)</a:t>
                      </a:r>
                    </a:p>
                    <a:p>
                      <a:endParaRPr lang="en-US" sz="1800" dirty="0"/>
                    </a:p>
                  </a:txBody>
                  <a:tcPr marL="93260" marR="93260" marT="46630" marB="46630">
                    <a:solidFill>
                      <a:schemeClr val="tx2">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Information about extents modified by bulk operations since the last BACKUP LOG statement per allocation unit</a:t>
                      </a:r>
                      <a:endParaRPr lang="en-US" sz="1800" dirty="0"/>
                    </a:p>
                  </a:txBody>
                  <a:tcPr marL="93260" marR="93260" marT="46630" marB="46630">
                    <a:solidFill>
                      <a:schemeClr val="tx2">
                        <a:lumMod val="20000"/>
                        <a:lumOff val="80000"/>
                      </a:schemeClr>
                    </a:solidFill>
                  </a:tcPr>
                </a:tc>
                <a:extLst>
                  <a:ext uri="{0D108BD9-81ED-4DB2-BD59-A6C34878D82A}">
                    <a16:rowId xmlns:a16="http://schemas.microsoft.com/office/drawing/2014/main" val="4153643319"/>
                  </a:ext>
                </a:extLst>
              </a:tr>
              <a:tr h="932603">
                <a:tc vMerge="1">
                  <a:txBody>
                    <a:bodyPr/>
                    <a:lstStyle/>
                    <a:p>
                      <a:endParaRPr lang="en-US" sz="1800"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Differential Changed Map (16)</a:t>
                      </a:r>
                    </a:p>
                    <a:p>
                      <a:endParaRPr lang="en-US" sz="1800" dirty="0"/>
                    </a:p>
                  </a:txBody>
                  <a:tcPr marL="93260" marR="93260" marT="46630" marB="46630">
                    <a:solidFill>
                      <a:schemeClr val="tx2">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effectLst/>
                        </a:rPr>
                        <a:t>Information about extents that have changed since the last BACKUP DATABASE statement per allocation unit</a:t>
                      </a:r>
                    </a:p>
                  </a:txBody>
                  <a:tcPr marL="93260" marR="93260" marT="46630" marB="46630">
                    <a:solidFill>
                      <a:schemeClr val="tx2">
                        <a:lumMod val="20000"/>
                        <a:lumOff val="80000"/>
                      </a:schemeClr>
                    </a:solidFill>
                  </a:tcPr>
                </a:tc>
                <a:extLst>
                  <a:ext uri="{0D108BD9-81ED-4DB2-BD59-A6C34878D82A}">
                    <a16:rowId xmlns:a16="http://schemas.microsoft.com/office/drawing/2014/main" val="1493542476"/>
                  </a:ext>
                </a:extLst>
              </a:tr>
              <a:tr h="415118">
                <a:tc rowSpan="2">
                  <a:txBody>
                    <a:bodyPr/>
                    <a:lstStyle/>
                    <a:p>
                      <a:pPr algn="ctr"/>
                      <a:r>
                        <a:rPr lang="en-US" sz="1200" dirty="0"/>
                        <a:t>Metadata</a:t>
                      </a:r>
                    </a:p>
                  </a:txBody>
                  <a:tcPr marL="93260" marR="93260" marT="46630" marB="46630" vert="vert270">
                    <a:solidFill>
                      <a:srgbClr val="E7ECF7"/>
                    </a:solidFill>
                  </a:tcPr>
                </a:tc>
                <a:tc>
                  <a:txBody>
                    <a:bodyPr/>
                    <a:lstStyle/>
                    <a:p>
                      <a:r>
                        <a:rPr lang="en-US" sz="1800" dirty="0"/>
                        <a:t>Boot (13)</a:t>
                      </a:r>
                    </a:p>
                  </a:txBody>
                  <a:tcPr marL="93260" marR="93260" marT="46630" marB="46630">
                    <a:solidFill>
                      <a:srgbClr val="E7ECF7"/>
                    </a:solidFill>
                  </a:tcPr>
                </a:tc>
                <a:tc>
                  <a:txBody>
                    <a:bodyPr/>
                    <a:lstStyle/>
                    <a:p>
                      <a:r>
                        <a:rPr lang="en-US" sz="1800" u="none" strike="noStrike" dirty="0">
                          <a:effectLst/>
                        </a:rPr>
                        <a:t>Information about the database; Each database has only one Boot page</a:t>
                      </a:r>
                      <a:endParaRPr lang="en-US" sz="1800" dirty="0"/>
                    </a:p>
                  </a:txBody>
                  <a:tcPr marL="93260" marR="93260" marT="46630" marB="46630">
                    <a:solidFill>
                      <a:srgbClr val="E7ECF7"/>
                    </a:solidFill>
                  </a:tcPr>
                </a:tc>
                <a:extLst>
                  <a:ext uri="{0D108BD9-81ED-4DB2-BD59-A6C34878D82A}">
                    <a16:rowId xmlns:a16="http://schemas.microsoft.com/office/drawing/2014/main" val="1945886157"/>
                  </a:ext>
                </a:extLst>
              </a:tr>
              <a:tr h="399939">
                <a:tc vMerge="1">
                  <a:txBody>
                    <a:bodyPr/>
                    <a:lstStyle/>
                    <a:p>
                      <a:pPr algn="ctr"/>
                      <a:endParaRPr lang="en-US" sz="1800" dirty="0"/>
                    </a:p>
                  </a:txBody>
                  <a:tcPr/>
                </a:tc>
                <a:tc>
                  <a:txBody>
                    <a:bodyPr/>
                    <a:lstStyle/>
                    <a:p>
                      <a:r>
                        <a:rPr lang="en-US" sz="1800" dirty="0"/>
                        <a:t>File Header (15)</a:t>
                      </a:r>
                    </a:p>
                  </a:txBody>
                  <a:tcPr marL="93260" marR="93260" marT="46630" marB="46630">
                    <a:solidFill>
                      <a:srgbClr val="E7ECF7"/>
                    </a:solidFill>
                  </a:tcPr>
                </a:tc>
                <a:tc>
                  <a:txBody>
                    <a:bodyPr/>
                    <a:lstStyle/>
                    <a:p>
                      <a:r>
                        <a:rPr lang="en-US" sz="1800" u="none" strike="noStrike" dirty="0">
                          <a:effectLst/>
                        </a:rPr>
                        <a:t>Information about the file. It is the first page (page 0) in every file</a:t>
                      </a:r>
                      <a:endParaRPr lang="en-US" sz="1800" dirty="0"/>
                    </a:p>
                  </a:txBody>
                  <a:tcPr marL="93260" marR="93260" marT="46630" marB="46630">
                    <a:solidFill>
                      <a:srgbClr val="E7ECF7"/>
                    </a:solidFill>
                  </a:tcPr>
                </a:tc>
                <a:extLst>
                  <a:ext uri="{0D108BD9-81ED-4DB2-BD59-A6C34878D82A}">
                    <a16:rowId xmlns:a16="http://schemas.microsoft.com/office/drawing/2014/main" val="2155685844"/>
                  </a:ext>
                </a:extLst>
              </a:tr>
            </a:tbl>
          </a:graphicData>
        </a:graphic>
      </p:graphicFrame>
    </p:spTree>
    <p:extLst>
      <p:ext uri="{BB962C8B-B14F-4D97-AF65-F5344CB8AC3E}">
        <p14:creationId xmlns:p14="http://schemas.microsoft.com/office/powerpoint/2010/main" val="187675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466120">
              <a:lnSpc>
                <a:spcPts val="3570"/>
              </a:lnSpc>
            </a:pPr>
            <a:r>
              <a:rPr lang="en-US" sz="3672" spc="0" dirty="0">
                <a:ln>
                  <a:noFill/>
                </a:ln>
                <a:solidFill>
                  <a:srgbClr val="44546A"/>
                </a:solidFill>
                <a:ea typeface="+mj-ea"/>
                <a:cs typeface="Segoe UI Light"/>
              </a:rPr>
              <a:t>The Role of Allocation Maps and PFS in Object Allocation</a:t>
            </a:r>
          </a:p>
        </p:txBody>
      </p:sp>
      <p:graphicFrame>
        <p:nvGraphicFramePr>
          <p:cNvPr id="5" name="Content Placeholder 5"/>
          <p:cNvGraphicFramePr>
            <a:graphicFrameLocks/>
          </p:cNvGraphicFramePr>
          <p:nvPr>
            <p:extLst>
              <p:ext uri="{D42A27DB-BD31-4B8C-83A1-F6EECF244321}">
                <p14:modId xmlns:p14="http://schemas.microsoft.com/office/powerpoint/2010/main" val="96883415"/>
              </p:ext>
            </p:extLst>
          </p:nvPr>
        </p:nvGraphicFramePr>
        <p:xfrm>
          <a:off x="582095" y="906830"/>
          <a:ext cx="11272284" cy="5630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873759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3350-DDA6-4577-877F-6EF08387131E}"/>
              </a:ext>
            </a:extLst>
          </p:cNvPr>
          <p:cNvSpPr>
            <a:spLocks noGrp="1"/>
          </p:cNvSpPr>
          <p:nvPr>
            <p:ph type="title"/>
          </p:nvPr>
        </p:nvSpPr>
        <p:spPr>
          <a:xfrm>
            <a:off x="330530" y="170386"/>
            <a:ext cx="11191240" cy="1165754"/>
          </a:xfrm>
        </p:spPr>
        <p:txBody>
          <a:bodyPr/>
          <a:lstStyle/>
          <a:p>
            <a:r>
              <a:rPr lang="en-US" dirty="0"/>
              <a:t>DBCC IND</a:t>
            </a:r>
          </a:p>
        </p:txBody>
      </p:sp>
      <p:pic>
        <p:nvPicPr>
          <p:cNvPr id="3" name="Picture 2">
            <a:extLst>
              <a:ext uri="{FF2B5EF4-FFF2-40B4-BE49-F238E27FC236}">
                <a16:creationId xmlns:a16="http://schemas.microsoft.com/office/drawing/2014/main" id="{2B258257-4F29-4E77-BA4D-A52EEAE18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0" y="954548"/>
            <a:ext cx="11897491" cy="5332295"/>
          </a:xfrm>
          <a:prstGeom prst="rect">
            <a:avLst/>
          </a:prstGeom>
        </p:spPr>
      </p:pic>
    </p:spTree>
    <p:extLst>
      <p:ext uri="{BB962C8B-B14F-4D97-AF65-F5344CB8AC3E}">
        <p14:creationId xmlns:p14="http://schemas.microsoft.com/office/powerpoint/2010/main" val="255499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E203-A9C4-41C1-9510-FE21FB54D7C6}"/>
              </a:ext>
            </a:extLst>
          </p:cNvPr>
          <p:cNvSpPr>
            <a:spLocks noGrp="1"/>
          </p:cNvSpPr>
          <p:nvPr>
            <p:ph type="title"/>
          </p:nvPr>
        </p:nvSpPr>
        <p:spPr>
          <a:xfrm>
            <a:off x="216660" y="181358"/>
            <a:ext cx="11191240" cy="1165754"/>
          </a:xfrm>
        </p:spPr>
        <p:txBody>
          <a:bodyPr/>
          <a:lstStyle/>
          <a:p>
            <a:r>
              <a:rPr lang="en-US" dirty="0"/>
              <a:t>DBCC PAGE</a:t>
            </a:r>
          </a:p>
        </p:txBody>
      </p:sp>
      <p:pic>
        <p:nvPicPr>
          <p:cNvPr id="3" name="Picture 2">
            <a:extLst>
              <a:ext uri="{FF2B5EF4-FFF2-40B4-BE49-F238E27FC236}">
                <a16:creationId xmlns:a16="http://schemas.microsoft.com/office/drawing/2014/main" id="{0DC0808B-1442-47F6-A731-2CF02ADAB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574" y="943481"/>
            <a:ext cx="10143468" cy="5400773"/>
          </a:xfrm>
          <a:prstGeom prst="rect">
            <a:avLst/>
          </a:prstGeom>
        </p:spPr>
      </p:pic>
    </p:spTree>
    <p:extLst>
      <p:ext uri="{BB962C8B-B14F-4D97-AF65-F5344CB8AC3E}">
        <p14:creationId xmlns:p14="http://schemas.microsoft.com/office/powerpoint/2010/main" val="233139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1A561-D6B6-47D7-A3CF-DF231A506A02}"/>
              </a:ext>
            </a:extLst>
          </p:cNvPr>
          <p:cNvPicPr>
            <a:picLocks noChangeAspect="1"/>
          </p:cNvPicPr>
          <p:nvPr/>
        </p:nvPicPr>
        <p:blipFill>
          <a:blip r:embed="rId3"/>
          <a:stretch>
            <a:fillRect/>
          </a:stretch>
        </p:blipFill>
        <p:spPr>
          <a:xfrm>
            <a:off x="5264443" y="1445861"/>
            <a:ext cx="6521889" cy="4616061"/>
          </a:xfrm>
          <a:prstGeom prst="rect">
            <a:avLst/>
          </a:prstGeom>
          <a:solidFill>
            <a:schemeClr val="accent1">
              <a:lumMod val="20000"/>
              <a:lumOff val="80000"/>
            </a:schemeClr>
          </a:solidFill>
        </p:spPr>
      </p:pic>
      <p:sp>
        <p:nvSpPr>
          <p:cNvPr id="2" name="Title 1">
            <a:extLst>
              <a:ext uri="{FF2B5EF4-FFF2-40B4-BE49-F238E27FC236}">
                <a16:creationId xmlns:a16="http://schemas.microsoft.com/office/drawing/2014/main" id="{DF0EF99E-7833-478B-AFB6-53D15EC85F31}"/>
              </a:ext>
            </a:extLst>
          </p:cNvPr>
          <p:cNvSpPr>
            <a:spLocks noGrp="1"/>
          </p:cNvSpPr>
          <p:nvPr>
            <p:ph type="title"/>
          </p:nvPr>
        </p:nvSpPr>
        <p:spPr/>
        <p:txBody>
          <a:bodyPr/>
          <a:lstStyle/>
          <a:p>
            <a:r>
              <a:rPr lang="en-US" dirty="0"/>
              <a:t>Page LSN and recovery</a:t>
            </a:r>
          </a:p>
        </p:txBody>
      </p:sp>
      <p:sp>
        <p:nvSpPr>
          <p:cNvPr id="4" name="Content Placeholder 3">
            <a:extLst>
              <a:ext uri="{FF2B5EF4-FFF2-40B4-BE49-F238E27FC236}">
                <a16:creationId xmlns:a16="http://schemas.microsoft.com/office/drawing/2014/main" id="{A917FD24-2EAC-48F0-BAF8-082E2FA65575}"/>
              </a:ext>
            </a:extLst>
          </p:cNvPr>
          <p:cNvSpPr>
            <a:spLocks noGrp="1"/>
          </p:cNvSpPr>
          <p:nvPr>
            <p:ph sz="quarter" idx="13"/>
          </p:nvPr>
        </p:nvSpPr>
        <p:spPr/>
        <p:txBody>
          <a:bodyPr/>
          <a:lstStyle/>
          <a:p>
            <a:r>
              <a:rPr lang="en-US" dirty="0"/>
              <a:t>Last LSN in the page header</a:t>
            </a:r>
          </a:p>
          <a:p>
            <a:r>
              <a:rPr lang="en-US" dirty="0"/>
              <a:t>Log Record has two LSNs</a:t>
            </a:r>
          </a:p>
          <a:p>
            <a:pPr lvl="1"/>
            <a:r>
              <a:rPr lang="en-US" dirty="0"/>
              <a:t>Previous LSN from the data page</a:t>
            </a:r>
          </a:p>
          <a:p>
            <a:pPr lvl="1"/>
            <a:r>
              <a:rPr lang="en-US" dirty="0"/>
              <a:t>Current log record LSN</a:t>
            </a:r>
          </a:p>
          <a:p>
            <a:r>
              <a:rPr lang="en-US" dirty="0"/>
              <a:t>All used for recovery</a:t>
            </a:r>
          </a:p>
          <a:p>
            <a:endParaRPr lang="en-US" dirty="0"/>
          </a:p>
          <a:p>
            <a:endParaRPr lang="en-US" dirty="0"/>
          </a:p>
        </p:txBody>
      </p:sp>
    </p:spTree>
    <p:extLst>
      <p:ext uri="{BB962C8B-B14F-4D97-AF65-F5344CB8AC3E}">
        <p14:creationId xmlns:p14="http://schemas.microsoft.com/office/powerpoint/2010/main" val="13007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A8C-1571-4560-AD72-2E77B10AF292}"/>
              </a:ext>
            </a:extLst>
          </p:cNvPr>
          <p:cNvSpPr>
            <a:spLocks noGrp="1"/>
          </p:cNvSpPr>
          <p:nvPr>
            <p:ph type="title"/>
          </p:nvPr>
        </p:nvSpPr>
        <p:spPr/>
        <p:txBody>
          <a:bodyPr/>
          <a:lstStyle/>
          <a:p>
            <a:r>
              <a:rPr lang="en-US" dirty="0"/>
              <a:t>SQL Server 2014 VLF Growth Improvement</a:t>
            </a:r>
          </a:p>
        </p:txBody>
      </p:sp>
      <p:sp>
        <p:nvSpPr>
          <p:cNvPr id="4" name="Content Placeholder 3">
            <a:extLst>
              <a:ext uri="{FF2B5EF4-FFF2-40B4-BE49-F238E27FC236}">
                <a16:creationId xmlns:a16="http://schemas.microsoft.com/office/drawing/2014/main" id="{B965750F-ED6F-4D17-9B4A-BDF5BAF51D26}"/>
              </a:ext>
            </a:extLst>
          </p:cNvPr>
          <p:cNvSpPr>
            <a:spLocks noGrp="1"/>
          </p:cNvSpPr>
          <p:nvPr>
            <p:ph sz="quarter" idx="13"/>
          </p:nvPr>
        </p:nvSpPr>
        <p:spPr>
          <a:xfrm>
            <a:off x="559263" y="1039464"/>
            <a:ext cx="11097333" cy="4915597"/>
          </a:xfrm>
        </p:spPr>
        <p:txBody>
          <a:bodyPr/>
          <a:lstStyle/>
          <a:p>
            <a:r>
              <a:rPr lang="en-US" dirty="0"/>
              <a:t>Is the growth size less than 1/8 the size of the current log size?</a:t>
            </a:r>
          </a:p>
          <a:p>
            <a:pPr lvl="1"/>
            <a:r>
              <a:rPr lang="en-US" sz="2448" dirty="0"/>
              <a:t>Yes: create 1 new VLF equal to the growth size</a:t>
            </a:r>
          </a:p>
          <a:p>
            <a:pPr lvl="1"/>
            <a:r>
              <a:rPr lang="en-US" sz="2448" dirty="0"/>
              <a:t>No: use the previous formula</a:t>
            </a:r>
          </a:p>
          <a:p>
            <a:r>
              <a:rPr lang="en-US" dirty="0"/>
              <a:t>Example of a 256 MB log file with an autogrowth setting of 5 MB</a:t>
            </a:r>
          </a:p>
          <a:p>
            <a:pPr lvl="1"/>
            <a:r>
              <a:rPr lang="en-US" dirty="0"/>
              <a:t>2012 and earlier: 10 auto-grows of 5MB would add 4 VLFs x 10 auto-grows</a:t>
            </a:r>
          </a:p>
          <a:p>
            <a:pPr lvl="1"/>
            <a:r>
              <a:rPr lang="en-US" dirty="0"/>
              <a:t>2014 and later: 10 auto-grows of 5MB each would only create 10 VLFs</a:t>
            </a:r>
            <a:br>
              <a:rPr lang="en-US" dirty="0"/>
            </a:br>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7946A3CD-2207-4CF8-9AC8-0B5177E59961}"/>
              </a:ext>
            </a:extLst>
          </p:cNvPr>
          <p:cNvGraphicFramePr>
            <a:graphicFrameLocks noGrp="1"/>
          </p:cNvGraphicFramePr>
          <p:nvPr/>
        </p:nvGraphicFramePr>
        <p:xfrm>
          <a:off x="1600347" y="3809138"/>
          <a:ext cx="9015165" cy="2655743"/>
        </p:xfrm>
        <a:graphic>
          <a:graphicData uri="http://schemas.openxmlformats.org/drawingml/2006/table">
            <a:tbl>
              <a:tblPr firstRow="1" bandRow="1">
                <a:tableStyleId>{9DCAF9ED-07DC-4A11-8D7F-57B35C25682E}</a:tableStyleId>
              </a:tblPr>
              <a:tblGrid>
                <a:gridCol w="3404014">
                  <a:extLst>
                    <a:ext uri="{9D8B030D-6E8A-4147-A177-3AD203B41FA5}">
                      <a16:colId xmlns:a16="http://schemas.microsoft.com/office/drawing/2014/main" val="20000"/>
                    </a:ext>
                  </a:extLst>
                </a:gridCol>
                <a:gridCol w="2735624">
                  <a:extLst>
                    <a:ext uri="{9D8B030D-6E8A-4147-A177-3AD203B41FA5}">
                      <a16:colId xmlns:a16="http://schemas.microsoft.com/office/drawing/2014/main" val="20001"/>
                    </a:ext>
                  </a:extLst>
                </a:gridCol>
                <a:gridCol w="2875527">
                  <a:extLst>
                    <a:ext uri="{9D8B030D-6E8A-4147-A177-3AD203B41FA5}">
                      <a16:colId xmlns:a16="http://schemas.microsoft.com/office/drawing/2014/main" val="20002"/>
                    </a:ext>
                  </a:extLst>
                </a:gridCol>
              </a:tblGrid>
              <a:tr h="417497">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pPr algn="ctr"/>
                      <a:r>
                        <a:rPr lang="en-US" sz="1800" dirty="0"/>
                        <a:t>Grow Iterations + Log</a:t>
                      </a:r>
                      <a:r>
                        <a:rPr lang="en-US" sz="1800" baseline="0" dirty="0"/>
                        <a:t> size</a:t>
                      </a:r>
                      <a:endParaRPr lang="pt-PT" sz="1800" dirty="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pPr algn="ctr"/>
                      <a:r>
                        <a:rPr lang="en-US" sz="1800" dirty="0"/>
                        <a:t>Up</a:t>
                      </a:r>
                      <a:r>
                        <a:rPr lang="en-US" sz="1800" baseline="0" dirty="0"/>
                        <a:t> to SQL Server 2012</a:t>
                      </a:r>
                      <a:endParaRPr lang="pt-PT" sz="1800" dirty="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b="1" kern="1200">
                          <a:solidFill>
                            <a:schemeClr val="lt1"/>
                          </a:solidFill>
                          <a:latin typeface="Segoe UI"/>
                        </a:defRPr>
                      </a:lvl1pPr>
                      <a:lvl2pPr marL="457178" algn="l" defTabSz="914354" rtl="0" eaLnBrk="1" latinLnBrk="0" hangingPunct="1">
                        <a:defRPr sz="1900" b="1" kern="1200">
                          <a:solidFill>
                            <a:schemeClr val="lt1"/>
                          </a:solidFill>
                          <a:latin typeface="Segoe UI"/>
                        </a:defRPr>
                      </a:lvl2pPr>
                      <a:lvl3pPr marL="914354" algn="l" defTabSz="914354" rtl="0" eaLnBrk="1" latinLnBrk="0" hangingPunct="1">
                        <a:defRPr sz="1900" b="1" kern="1200">
                          <a:solidFill>
                            <a:schemeClr val="lt1"/>
                          </a:solidFill>
                          <a:latin typeface="Segoe UI"/>
                        </a:defRPr>
                      </a:lvl3pPr>
                      <a:lvl4pPr marL="1371532" algn="l" defTabSz="914354" rtl="0" eaLnBrk="1" latinLnBrk="0" hangingPunct="1">
                        <a:defRPr sz="1900" b="1" kern="1200">
                          <a:solidFill>
                            <a:schemeClr val="lt1"/>
                          </a:solidFill>
                          <a:latin typeface="Segoe UI"/>
                        </a:defRPr>
                      </a:lvl4pPr>
                      <a:lvl5pPr marL="1828709" algn="l" defTabSz="914354" rtl="0" eaLnBrk="1" latinLnBrk="0" hangingPunct="1">
                        <a:defRPr sz="1900" b="1" kern="1200">
                          <a:solidFill>
                            <a:schemeClr val="lt1"/>
                          </a:solidFill>
                          <a:latin typeface="Segoe UI"/>
                        </a:defRPr>
                      </a:lvl5pPr>
                      <a:lvl6pPr marL="2285886" algn="l" defTabSz="914354" rtl="0" eaLnBrk="1" latinLnBrk="0" hangingPunct="1">
                        <a:defRPr sz="1900" b="1" kern="1200">
                          <a:solidFill>
                            <a:schemeClr val="lt1"/>
                          </a:solidFill>
                          <a:latin typeface="Segoe UI"/>
                        </a:defRPr>
                      </a:lvl6pPr>
                      <a:lvl7pPr marL="2743062" algn="l" defTabSz="914354" rtl="0" eaLnBrk="1" latinLnBrk="0" hangingPunct="1">
                        <a:defRPr sz="1900" b="1" kern="1200">
                          <a:solidFill>
                            <a:schemeClr val="lt1"/>
                          </a:solidFill>
                          <a:latin typeface="Segoe UI"/>
                        </a:defRPr>
                      </a:lvl7pPr>
                      <a:lvl8pPr marL="3200240" algn="l" defTabSz="914354" rtl="0" eaLnBrk="1" latinLnBrk="0" hangingPunct="1">
                        <a:defRPr sz="1900" b="1" kern="1200">
                          <a:solidFill>
                            <a:schemeClr val="lt1"/>
                          </a:solidFill>
                          <a:latin typeface="Segoe UI"/>
                        </a:defRPr>
                      </a:lvl8pPr>
                      <a:lvl9pPr marL="3657418" algn="l" defTabSz="914354" rtl="0" eaLnBrk="1" latinLnBrk="0" hangingPunct="1">
                        <a:defRPr sz="1900" b="1" kern="1200">
                          <a:solidFill>
                            <a:schemeClr val="lt1"/>
                          </a:solidFill>
                          <a:latin typeface="Segoe UI"/>
                        </a:defRPr>
                      </a:lvl9pPr>
                    </a:lstStyle>
                    <a:p>
                      <a:pPr algn="ctr"/>
                      <a:r>
                        <a:rPr lang="en-US" sz="1800" dirty="0"/>
                        <a:t>From SQL Server 2014</a:t>
                      </a:r>
                      <a:endParaRPr lang="pt-PT" sz="18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0"/>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0 (256 MB)</a:t>
                      </a:r>
                      <a:endParaRPr lang="pt-PT" sz="1800" dirty="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8</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8</a:t>
                      </a:r>
                      <a:endParaRPr lang="pt-PT" sz="180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1"/>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10 (306 MB)</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48</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18</a:t>
                      </a:r>
                      <a:endParaRPr lang="pt-PT" sz="180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2"/>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20 (356 MB)</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88</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28</a:t>
                      </a:r>
                      <a:endParaRPr lang="pt-PT" sz="180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3"/>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80 (656 MB)</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328</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88</a:t>
                      </a:r>
                      <a:endParaRPr lang="pt-PT" sz="18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4"/>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250 (1.2 GB)</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1008</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258</a:t>
                      </a:r>
                      <a:endParaRPr lang="pt-PT" sz="180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5"/>
                  </a:ext>
                </a:extLst>
              </a:tr>
              <a:tr h="373041">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3020</a:t>
                      </a:r>
                      <a:r>
                        <a:rPr lang="en-US" sz="1800" baseline="0" dirty="0"/>
                        <a:t> (15 GB)</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12091</a:t>
                      </a:r>
                      <a:endParaRPr lang="pt-PT" sz="1800">
                        <a:latin typeface="Segoe UI" panose="020B0502040204020203" pitchFamily="34" charset="0"/>
                        <a:cs typeface="Segoe UI" panose="020B0502040204020203" pitchFamily="34" charset="0"/>
                      </a:endParaRPr>
                    </a:p>
                  </a:txBody>
                  <a:tcPr marL="93260" marR="93260" marT="46630" marB="46630"/>
                </a:tc>
                <a:tc>
                  <a:txBody>
                    <a:bodyPr/>
                    <a:lstStyle>
                      <a:lvl1pPr marL="0" algn="l" defTabSz="914354" rtl="0" eaLnBrk="1" latinLnBrk="0" hangingPunct="1">
                        <a:defRPr sz="1900" kern="1200">
                          <a:solidFill>
                            <a:schemeClr val="dk1"/>
                          </a:solidFill>
                          <a:latin typeface="Segoe UI"/>
                        </a:defRPr>
                      </a:lvl1pPr>
                      <a:lvl2pPr marL="457178" algn="l" defTabSz="914354" rtl="0" eaLnBrk="1" latinLnBrk="0" hangingPunct="1">
                        <a:defRPr sz="1900" kern="1200">
                          <a:solidFill>
                            <a:schemeClr val="dk1"/>
                          </a:solidFill>
                          <a:latin typeface="Segoe UI"/>
                        </a:defRPr>
                      </a:lvl2pPr>
                      <a:lvl3pPr marL="914354" algn="l" defTabSz="914354" rtl="0" eaLnBrk="1" latinLnBrk="0" hangingPunct="1">
                        <a:defRPr sz="1900" kern="1200">
                          <a:solidFill>
                            <a:schemeClr val="dk1"/>
                          </a:solidFill>
                          <a:latin typeface="Segoe UI"/>
                        </a:defRPr>
                      </a:lvl3pPr>
                      <a:lvl4pPr marL="1371532" algn="l" defTabSz="914354" rtl="0" eaLnBrk="1" latinLnBrk="0" hangingPunct="1">
                        <a:defRPr sz="1900" kern="1200">
                          <a:solidFill>
                            <a:schemeClr val="dk1"/>
                          </a:solidFill>
                          <a:latin typeface="Segoe UI"/>
                        </a:defRPr>
                      </a:lvl4pPr>
                      <a:lvl5pPr marL="1828709" algn="l" defTabSz="914354" rtl="0" eaLnBrk="1" latinLnBrk="0" hangingPunct="1">
                        <a:defRPr sz="1900" kern="1200">
                          <a:solidFill>
                            <a:schemeClr val="dk1"/>
                          </a:solidFill>
                          <a:latin typeface="Segoe UI"/>
                        </a:defRPr>
                      </a:lvl5pPr>
                      <a:lvl6pPr marL="2285886" algn="l" defTabSz="914354" rtl="0" eaLnBrk="1" latinLnBrk="0" hangingPunct="1">
                        <a:defRPr sz="1900" kern="1200">
                          <a:solidFill>
                            <a:schemeClr val="dk1"/>
                          </a:solidFill>
                          <a:latin typeface="Segoe UI"/>
                        </a:defRPr>
                      </a:lvl6pPr>
                      <a:lvl7pPr marL="2743062" algn="l" defTabSz="914354" rtl="0" eaLnBrk="1" latinLnBrk="0" hangingPunct="1">
                        <a:defRPr sz="1900" kern="1200">
                          <a:solidFill>
                            <a:schemeClr val="dk1"/>
                          </a:solidFill>
                          <a:latin typeface="Segoe UI"/>
                        </a:defRPr>
                      </a:lvl7pPr>
                      <a:lvl8pPr marL="3200240" algn="l" defTabSz="914354" rtl="0" eaLnBrk="1" latinLnBrk="0" hangingPunct="1">
                        <a:defRPr sz="1900" kern="1200">
                          <a:solidFill>
                            <a:schemeClr val="dk1"/>
                          </a:solidFill>
                          <a:latin typeface="Segoe UI"/>
                        </a:defRPr>
                      </a:lvl8pPr>
                      <a:lvl9pPr marL="3657418" algn="l" defTabSz="914354" rtl="0" eaLnBrk="1" latinLnBrk="0" hangingPunct="1">
                        <a:defRPr sz="1900" kern="1200">
                          <a:solidFill>
                            <a:schemeClr val="dk1"/>
                          </a:solidFill>
                          <a:latin typeface="Segoe UI"/>
                        </a:defRPr>
                      </a:lvl9pPr>
                    </a:lstStyle>
                    <a:p>
                      <a:pPr algn="ctr"/>
                      <a:r>
                        <a:rPr lang="en-US" sz="1800" dirty="0"/>
                        <a:t>3028</a:t>
                      </a:r>
                      <a:endParaRPr lang="pt-PT" sz="18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95069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470856"/>
          </a:xfrm>
        </p:spPr>
        <p:txBody>
          <a:bodyPr/>
          <a:lstStyle/>
          <a:p>
            <a:r>
              <a:rPr lang="en-US" dirty="0"/>
              <a:t>Symmetric Multi-Processing (SMP)</a:t>
            </a:r>
          </a:p>
        </p:txBody>
      </p:sp>
      <p:grpSp>
        <p:nvGrpSpPr>
          <p:cNvPr id="8" name="Group 7">
            <a:extLst>
              <a:ext uri="{FF2B5EF4-FFF2-40B4-BE49-F238E27FC236}">
                <a16:creationId xmlns:a16="http://schemas.microsoft.com/office/drawing/2014/main" id="{089AFC44-8490-4924-8D5F-507791C6CA6B}"/>
              </a:ext>
            </a:extLst>
          </p:cNvPr>
          <p:cNvGrpSpPr/>
          <p:nvPr/>
        </p:nvGrpSpPr>
        <p:grpSpPr>
          <a:xfrm>
            <a:off x="1519412" y="1853811"/>
            <a:ext cx="9378991" cy="3408203"/>
            <a:chOff x="1518746" y="1545227"/>
            <a:chExt cx="9380321" cy="3408687"/>
          </a:xfrm>
        </p:grpSpPr>
        <p:cxnSp>
          <p:nvCxnSpPr>
            <p:cNvPr id="115" name="Elbow Connector 114"/>
            <p:cNvCxnSpPr>
              <a:stCxn id="134" idx="2"/>
              <a:endCxn id="130" idx="2"/>
            </p:cNvCxnSpPr>
            <p:nvPr/>
          </p:nvCxnSpPr>
          <p:spPr>
            <a:xfrm rot="16200000" flipH="1">
              <a:off x="2663028" y="2169297"/>
              <a:ext cx="19749" cy="1177744"/>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116" name="Elbow Connector 115"/>
            <p:cNvCxnSpPr>
              <a:stCxn id="130" idx="2"/>
              <a:endCxn id="126" idx="2"/>
            </p:cNvCxnSpPr>
            <p:nvPr/>
          </p:nvCxnSpPr>
          <p:spPr>
            <a:xfrm rot="16200000" flipH="1">
              <a:off x="3840772" y="2169297"/>
              <a:ext cx="19749" cy="1177744"/>
            </a:xfrm>
            <a:prstGeom prst="bentConnector3">
              <a:avLst>
                <a:gd name="adj1" fmla="val 1800000"/>
              </a:avLst>
            </a:prstGeom>
            <a:noFill/>
            <a:ln w="25400" cap="flat" cmpd="sng" algn="ctr">
              <a:solidFill>
                <a:srgbClr val="002050">
                  <a:lumMod val="90000"/>
                  <a:lumOff val="10000"/>
                </a:srgbClr>
              </a:solidFill>
              <a:prstDash val="solid"/>
            </a:ln>
            <a:effectLst>
              <a:outerShdw blurRad="40000" dist="20000" dir="5400000" rotWithShape="0">
                <a:srgbClr val="000000">
                  <a:alpha val="38000"/>
                </a:srgbClr>
              </a:outerShdw>
            </a:effectLst>
          </p:spPr>
        </p:cxnSp>
        <p:cxnSp>
          <p:nvCxnSpPr>
            <p:cNvPr id="117" name="Elbow Connector 116"/>
            <p:cNvCxnSpPr>
              <a:stCxn id="126" idx="2"/>
              <a:endCxn id="122" idx="2"/>
            </p:cNvCxnSpPr>
            <p:nvPr/>
          </p:nvCxnSpPr>
          <p:spPr>
            <a:xfrm rot="16200000" flipH="1">
              <a:off x="5018514" y="2169297"/>
              <a:ext cx="19749" cy="1177742"/>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grpSp>
          <p:nvGrpSpPr>
            <p:cNvPr id="118" name="Group 117"/>
            <p:cNvGrpSpPr/>
            <p:nvPr/>
          </p:nvGrpSpPr>
          <p:grpSpPr>
            <a:xfrm>
              <a:off x="1518746" y="1545227"/>
              <a:ext cx="1110013" cy="1212942"/>
              <a:chOff x="2133600" y="914328"/>
              <a:chExt cx="685800" cy="780020"/>
            </a:xfrm>
          </p:grpSpPr>
          <p:sp>
            <p:nvSpPr>
              <p:cNvPr id="134" name="Rounded Rectangle 133"/>
              <p:cNvSpPr/>
              <p:nvPr/>
            </p:nvSpPr>
            <p:spPr>
              <a:xfrm>
                <a:off x="2133600"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35" name="Straight Connector 134"/>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36" name="TextBox 135"/>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37" name="TextBox 136"/>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119" name="Group 118"/>
            <p:cNvGrpSpPr/>
            <p:nvPr/>
          </p:nvGrpSpPr>
          <p:grpSpPr>
            <a:xfrm>
              <a:off x="2696490" y="1545227"/>
              <a:ext cx="1115895" cy="1212942"/>
              <a:chOff x="2129966" y="914328"/>
              <a:chExt cx="689434" cy="780020"/>
            </a:xfrm>
          </p:grpSpPr>
          <p:sp>
            <p:nvSpPr>
              <p:cNvPr id="130" name="Rounded Rectangle 129"/>
              <p:cNvSpPr/>
              <p:nvPr/>
            </p:nvSpPr>
            <p:spPr>
              <a:xfrm>
                <a:off x="2129966"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31" name="Straight Connector 130"/>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32" name="TextBox 131"/>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133" name="TextBox 132"/>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120" name="Group 119"/>
            <p:cNvGrpSpPr/>
            <p:nvPr/>
          </p:nvGrpSpPr>
          <p:grpSpPr>
            <a:xfrm>
              <a:off x="3872937" y="1545227"/>
              <a:ext cx="1111310" cy="1212942"/>
              <a:chOff x="2133600" y="916731"/>
              <a:chExt cx="686601" cy="780020"/>
            </a:xfrm>
          </p:grpSpPr>
          <p:sp>
            <p:nvSpPr>
              <p:cNvPr id="126" name="Rounded Rectangle 125"/>
              <p:cNvSpPr/>
              <p:nvPr/>
            </p:nvSpPr>
            <p:spPr>
              <a:xfrm>
                <a:off x="2134401" y="916731"/>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27" name="Straight Connector 126"/>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28" name="TextBox 127"/>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129" name="TextBox 128"/>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121" name="Group 120"/>
            <p:cNvGrpSpPr/>
            <p:nvPr/>
          </p:nvGrpSpPr>
          <p:grpSpPr>
            <a:xfrm>
              <a:off x="5051976" y="1545227"/>
              <a:ext cx="1110013" cy="1212942"/>
              <a:chOff x="2133600" y="912068"/>
              <a:chExt cx="685800" cy="780020"/>
            </a:xfrm>
          </p:grpSpPr>
          <p:sp>
            <p:nvSpPr>
              <p:cNvPr id="122" name="Rounded Rectangle 121"/>
              <p:cNvSpPr/>
              <p:nvPr/>
            </p:nvSpPr>
            <p:spPr>
              <a:xfrm>
                <a:off x="2133600" y="91206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23" name="Straight Connector 122"/>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24" name="TextBox 123"/>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125" name="TextBox 124"/>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cxnSp>
          <p:nvCxnSpPr>
            <p:cNvPr id="111" name="Straight Connector 110"/>
            <p:cNvCxnSpPr>
              <a:cxnSpLocks/>
            </p:cNvCxnSpPr>
            <p:nvPr/>
          </p:nvCxnSpPr>
          <p:spPr>
            <a:xfrm>
              <a:off x="6206908" y="3104647"/>
              <a:ext cx="0" cy="1532046"/>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grpSp>
          <p:nvGrpSpPr>
            <p:cNvPr id="77" name="Group 76"/>
            <p:cNvGrpSpPr/>
            <p:nvPr/>
          </p:nvGrpSpPr>
          <p:grpSpPr>
            <a:xfrm>
              <a:off x="6255824" y="1545227"/>
              <a:ext cx="4643243" cy="1222817"/>
              <a:chOff x="2133600" y="914328"/>
              <a:chExt cx="2868737" cy="786370"/>
            </a:xfrm>
          </p:grpSpPr>
          <p:cxnSp>
            <p:nvCxnSpPr>
              <p:cNvPr id="84" name="Elbow Connector 83"/>
              <p:cNvCxnSpPr>
                <a:stCxn id="103" idx="2"/>
                <a:endCxn id="99" idx="2"/>
              </p:cNvCxnSpPr>
              <p:nvPr/>
            </p:nvCxnSpPr>
            <p:spPr>
              <a:xfrm rot="16200000" flipH="1">
                <a:off x="2840323" y="1330525"/>
                <a:ext cx="12700" cy="727646"/>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85" name="Elbow Connector 84"/>
              <p:cNvCxnSpPr>
                <a:stCxn id="99" idx="2"/>
                <a:endCxn id="95" idx="2"/>
              </p:cNvCxnSpPr>
              <p:nvPr/>
            </p:nvCxnSpPr>
            <p:spPr>
              <a:xfrm rot="16200000" flipH="1">
                <a:off x="3567969" y="1330525"/>
                <a:ext cx="12700" cy="727646"/>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86" name="Elbow Connector 85"/>
              <p:cNvCxnSpPr>
                <a:stCxn id="95" idx="2"/>
                <a:endCxn id="91" idx="2"/>
              </p:cNvCxnSpPr>
              <p:nvPr/>
            </p:nvCxnSpPr>
            <p:spPr>
              <a:xfrm rot="16200000" flipH="1">
                <a:off x="4295614" y="1330525"/>
                <a:ext cx="12700" cy="727645"/>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grpSp>
            <p:nvGrpSpPr>
              <p:cNvPr id="87" name="Group 86"/>
              <p:cNvGrpSpPr/>
              <p:nvPr/>
            </p:nvGrpSpPr>
            <p:grpSpPr>
              <a:xfrm>
                <a:off x="2133600" y="914328"/>
                <a:ext cx="685800" cy="780020"/>
                <a:chOff x="2133600" y="914328"/>
                <a:chExt cx="685800" cy="780020"/>
              </a:xfrm>
            </p:grpSpPr>
            <p:sp>
              <p:nvSpPr>
                <p:cNvPr id="103" name="Rounded Rectangle 102"/>
                <p:cNvSpPr/>
                <p:nvPr/>
              </p:nvSpPr>
              <p:spPr>
                <a:xfrm>
                  <a:off x="2133600"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04" name="Straight Connector 103"/>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05" name="TextBox 104"/>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106" name="TextBox 105"/>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88" name="Group 87"/>
              <p:cNvGrpSpPr/>
              <p:nvPr/>
            </p:nvGrpSpPr>
            <p:grpSpPr>
              <a:xfrm>
                <a:off x="2861246" y="914328"/>
                <a:ext cx="689434" cy="780020"/>
                <a:chOff x="2129966" y="914328"/>
                <a:chExt cx="689434" cy="780020"/>
              </a:xfrm>
            </p:grpSpPr>
            <p:sp>
              <p:nvSpPr>
                <p:cNvPr id="99" name="Rounded Rectangle 98"/>
                <p:cNvSpPr/>
                <p:nvPr/>
              </p:nvSpPr>
              <p:spPr>
                <a:xfrm>
                  <a:off x="2129966"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100" name="Straight Connector 99"/>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01" name="TextBox 100"/>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102" name="TextBox 101"/>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89" name="Group 88"/>
              <p:cNvGrpSpPr/>
              <p:nvPr/>
            </p:nvGrpSpPr>
            <p:grpSpPr>
              <a:xfrm>
                <a:off x="3588091" y="914328"/>
                <a:ext cx="686601" cy="780020"/>
                <a:chOff x="2133600" y="916731"/>
                <a:chExt cx="686601" cy="780020"/>
              </a:xfrm>
            </p:grpSpPr>
            <p:sp>
              <p:nvSpPr>
                <p:cNvPr id="95" name="Rounded Rectangle 94"/>
                <p:cNvSpPr/>
                <p:nvPr/>
              </p:nvSpPr>
              <p:spPr>
                <a:xfrm>
                  <a:off x="2134401" y="916731"/>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96" name="Straight Connector 95"/>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97" name="TextBox 96"/>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98" name="TextBox 97"/>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nvGrpSpPr>
              <p:cNvPr id="90" name="Group 89"/>
              <p:cNvGrpSpPr/>
              <p:nvPr/>
            </p:nvGrpSpPr>
            <p:grpSpPr>
              <a:xfrm>
                <a:off x="4316537" y="914328"/>
                <a:ext cx="685800" cy="780020"/>
                <a:chOff x="2133600" y="912068"/>
                <a:chExt cx="685800" cy="780020"/>
              </a:xfrm>
            </p:grpSpPr>
            <p:sp>
              <p:nvSpPr>
                <p:cNvPr id="91" name="Rounded Rectangle 90"/>
                <p:cNvSpPr/>
                <p:nvPr/>
              </p:nvSpPr>
              <p:spPr>
                <a:xfrm>
                  <a:off x="2133600" y="91206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cxnSp>
              <p:nvCxnSpPr>
                <p:cNvPr id="92" name="Straight Connector 91"/>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93" name="TextBox 92"/>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a:solidFill>
                        <a:prstClr val="white"/>
                      </a:solidFill>
                      <a:effectLst>
                        <a:outerShdw blurRad="38100" dist="38100" dir="2700000" algn="tl">
                          <a:srgbClr val="000000">
                            <a:alpha val="43137"/>
                          </a:srgbClr>
                        </a:outerShdw>
                      </a:effectLst>
                    </a:rPr>
                    <a:t>Processor</a:t>
                  </a:r>
                </a:p>
              </p:txBody>
            </p:sp>
            <p:sp>
              <p:nvSpPr>
                <p:cNvPr id="94" name="TextBox 93"/>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a:solidFill>
                        <a:prstClr val="white"/>
                      </a:solidFill>
                      <a:effectLst>
                        <a:outerShdw blurRad="38100" dist="38100" dir="2700000" algn="tl">
                          <a:srgbClr val="000000">
                            <a:alpha val="43137"/>
                          </a:srgbClr>
                        </a:outerShdw>
                      </a:effectLst>
                    </a:rPr>
                    <a:t>Cache</a:t>
                  </a:r>
                  <a:endParaRPr lang="en-US" sz="1333" kern="0">
                    <a:solidFill>
                      <a:prstClr val="white"/>
                    </a:solidFill>
                    <a:effectLst>
                      <a:outerShdw blurRad="38100" dist="38100" dir="2700000" algn="tl">
                        <a:srgbClr val="000000">
                          <a:alpha val="43137"/>
                        </a:srgbClr>
                      </a:outerShdw>
                    </a:effectLst>
                  </a:endParaRPr>
                </a:p>
              </p:txBody>
            </p:sp>
          </p:grpSp>
        </p:grpSp>
        <p:cxnSp>
          <p:nvCxnSpPr>
            <p:cNvPr id="74" name="Straight Connector 73"/>
            <p:cNvCxnSpPr>
              <a:cxnSpLocks/>
            </p:cNvCxnSpPr>
            <p:nvPr/>
          </p:nvCxnSpPr>
          <p:spPr>
            <a:xfrm>
              <a:off x="5617260" y="3090547"/>
              <a:ext cx="1203848" cy="0"/>
            </a:xfrm>
            <a:prstGeom prst="line">
              <a:avLst/>
            </a:prstGeom>
            <a:noFill/>
            <a:ln w="19050" cap="flat" cmpd="sng" algn="ctr">
              <a:solidFill>
                <a:srgbClr val="002050"/>
              </a:solidFill>
              <a:prstDash val="solid"/>
            </a:ln>
            <a:effectLst>
              <a:outerShdw blurRad="40000" dist="20000" dir="5400000" rotWithShape="0">
                <a:srgbClr val="000000">
                  <a:alpha val="38000"/>
                </a:srgbClr>
              </a:outerShdw>
            </a:effectLst>
          </p:spPr>
        </p:cxnSp>
        <p:grpSp>
          <p:nvGrpSpPr>
            <p:cNvPr id="109" name="Group 108"/>
            <p:cNvGrpSpPr/>
            <p:nvPr/>
          </p:nvGrpSpPr>
          <p:grpSpPr>
            <a:xfrm>
              <a:off x="5131838" y="4391187"/>
              <a:ext cx="2172797" cy="562727"/>
              <a:chOff x="2848579" y="2343146"/>
              <a:chExt cx="1342421" cy="361879"/>
            </a:xfrm>
          </p:grpSpPr>
          <p:sp>
            <p:nvSpPr>
              <p:cNvPr id="113" name="Rounded Rectangle 112"/>
              <p:cNvSpPr/>
              <p:nvPr/>
            </p:nvSpPr>
            <p:spPr>
              <a:xfrm>
                <a:off x="2848579" y="2343146"/>
                <a:ext cx="1342421" cy="361879"/>
              </a:xfrm>
              <a:prstGeom prst="roundRect">
                <a:avLst/>
              </a:prstGeom>
              <a:solidFill>
                <a:srgbClr val="002050">
                  <a:lumMod val="90000"/>
                  <a:lumOff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a:solidFill>
                    <a:prstClr val="white"/>
                  </a:solidFill>
                  <a:latin typeface="Segoe UI"/>
                </a:endParaRPr>
              </a:p>
            </p:txBody>
          </p:sp>
          <p:sp>
            <p:nvSpPr>
              <p:cNvPr id="114" name="TextBox 113"/>
              <p:cNvSpPr txBox="1"/>
              <p:nvPr/>
            </p:nvSpPr>
            <p:spPr>
              <a:xfrm>
                <a:off x="2891483" y="2393283"/>
                <a:ext cx="1256611" cy="208666"/>
              </a:xfrm>
              <a:prstGeom prst="rect">
                <a:avLst/>
              </a:prstGeom>
              <a:noFill/>
            </p:spPr>
            <p:txBody>
              <a:bodyPr wrap="square" rtlCol="0">
                <a:spAutoFit/>
              </a:bodyPr>
              <a:lstStyle/>
              <a:p>
                <a:pPr algn="ctr" defTabSz="457112">
                  <a:defRPr/>
                </a:pPr>
                <a:r>
                  <a:rPr lang="en-US" sz="1467" kern="0">
                    <a:solidFill>
                      <a:prstClr val="white"/>
                    </a:solidFill>
                    <a:effectLst>
                      <a:outerShdw blurRad="38100" dist="38100" dir="2700000" algn="tl">
                        <a:srgbClr val="000000">
                          <a:alpha val="43137"/>
                        </a:srgbClr>
                      </a:outerShdw>
                    </a:effectLst>
                  </a:rPr>
                  <a:t>Memory</a:t>
                </a:r>
              </a:p>
            </p:txBody>
          </p:sp>
        </p:grpSp>
      </p:grpSp>
      <p:sp>
        <p:nvSpPr>
          <p:cNvPr id="138" name="TextBox 137">
            <a:extLst>
              <a:ext uri="{FF2B5EF4-FFF2-40B4-BE49-F238E27FC236}">
                <a16:creationId xmlns:a16="http://schemas.microsoft.com/office/drawing/2014/main" id="{5592A077-E754-4199-B26A-006A4215DB5F}"/>
              </a:ext>
            </a:extLst>
          </p:cNvPr>
          <p:cNvSpPr txBox="1"/>
          <p:nvPr/>
        </p:nvSpPr>
        <p:spPr>
          <a:xfrm>
            <a:off x="3964693" y="3448757"/>
            <a:ext cx="2985850" cy="376684"/>
          </a:xfrm>
          <a:prstGeom prst="rect">
            <a:avLst/>
          </a:prstGeom>
          <a:noFill/>
        </p:spPr>
        <p:txBody>
          <a:bodyPr wrap="square" rtlCol="0">
            <a:spAutoFit/>
          </a:bodyPr>
          <a:lstStyle/>
          <a:p>
            <a:pPr algn="ctr" defTabSz="457112">
              <a:defRPr/>
            </a:pPr>
            <a:r>
              <a:rPr lang="en-US" b="1" kern="0" dirty="0">
                <a:solidFill>
                  <a:srgbClr val="000000"/>
                </a:solidFill>
              </a:rPr>
              <a:t>Shared Bus</a:t>
            </a:r>
            <a:endParaRPr lang="en-US" sz="2800" b="1" kern="0" dirty="0">
              <a:solidFill>
                <a:srgbClr val="000000"/>
              </a:solidFill>
            </a:endParaRPr>
          </a:p>
        </p:txBody>
      </p:sp>
    </p:spTree>
    <p:custDataLst>
      <p:tags r:id="rId1"/>
    </p:custDataLst>
    <p:extLst>
      <p:ext uri="{BB962C8B-B14F-4D97-AF65-F5344CB8AC3E}">
        <p14:creationId xmlns:p14="http://schemas.microsoft.com/office/powerpoint/2010/main" val="22782850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2356" y="295729"/>
            <a:ext cx="11887878" cy="470856"/>
          </a:xfrm>
        </p:spPr>
        <p:txBody>
          <a:bodyPr/>
          <a:lstStyle/>
          <a:p>
            <a:r>
              <a:rPr lang="en-US" dirty="0"/>
              <a:t>Non-Uniform Memory Access (NUMA)</a:t>
            </a:r>
          </a:p>
        </p:txBody>
      </p:sp>
      <p:grpSp>
        <p:nvGrpSpPr>
          <p:cNvPr id="71" name="Group 70"/>
          <p:cNvGrpSpPr/>
          <p:nvPr/>
        </p:nvGrpSpPr>
        <p:grpSpPr>
          <a:xfrm>
            <a:off x="945800" y="1371901"/>
            <a:ext cx="10547243" cy="4773889"/>
            <a:chOff x="2064398" y="914398"/>
            <a:chExt cx="6517332" cy="3070425"/>
          </a:xfrm>
        </p:grpSpPr>
        <p:grpSp>
          <p:nvGrpSpPr>
            <p:cNvPr id="72" name="Group 71"/>
            <p:cNvGrpSpPr/>
            <p:nvPr/>
          </p:nvGrpSpPr>
          <p:grpSpPr>
            <a:xfrm>
              <a:off x="2064398" y="914398"/>
              <a:ext cx="3124200" cy="2762339"/>
              <a:chOff x="2081064" y="819150"/>
              <a:chExt cx="3124199" cy="2762347"/>
            </a:xfrm>
          </p:grpSpPr>
          <p:sp>
            <p:nvSpPr>
              <p:cNvPr id="107" name="Rectangle 106"/>
              <p:cNvSpPr/>
              <p:nvPr/>
            </p:nvSpPr>
            <p:spPr>
              <a:xfrm>
                <a:off x="2081064" y="819150"/>
                <a:ext cx="3124199" cy="1981201"/>
              </a:xfrm>
              <a:prstGeom prst="rect">
                <a:avLst/>
              </a:prstGeom>
              <a:solidFill>
                <a:schemeClr val="bg1">
                  <a:lumMod val="95000"/>
                </a:schemeClr>
              </a:solidFill>
              <a:ln w="9525" cap="flat" cmpd="sng" algn="ctr">
                <a:solidFill>
                  <a:schemeClr val="bg1">
                    <a:lumMod val="95000"/>
                  </a:schemeClr>
                </a:solidFill>
                <a:prstDash val="solid"/>
              </a:ln>
              <a:effectLst>
                <a:outerShdw blurRad="40000" dist="20000" dir="5400000" rotWithShape="0">
                  <a:srgbClr val="000000">
                    <a:alpha val="38000"/>
                  </a:srgbClr>
                </a:outerShdw>
              </a:effectLst>
            </p:spPr>
            <p:txBody>
              <a:bodyPr rtlCol="0" anchor="ctr"/>
              <a:lstStyle/>
              <a:p>
                <a:pPr algn="ctr" defTabSz="457112">
                  <a:defRPr/>
                </a:pPr>
                <a:endParaRPr lang="en-US" sz="2400" kern="0" dirty="0">
                  <a:solidFill>
                    <a:srgbClr val="000000"/>
                  </a:solidFill>
                  <a:latin typeface="Segoe UI"/>
                </a:endParaRPr>
              </a:p>
            </p:txBody>
          </p:sp>
          <p:grpSp>
            <p:nvGrpSpPr>
              <p:cNvPr id="108" name="Group 107"/>
              <p:cNvGrpSpPr/>
              <p:nvPr/>
            </p:nvGrpSpPr>
            <p:grpSpPr>
              <a:xfrm>
                <a:off x="2199018" y="930806"/>
                <a:ext cx="2868736" cy="786370"/>
                <a:chOff x="2133600" y="914328"/>
                <a:chExt cx="2868737" cy="786370"/>
              </a:xfrm>
            </p:grpSpPr>
            <p:cxnSp>
              <p:nvCxnSpPr>
                <p:cNvPr id="115" name="Elbow Connector 114"/>
                <p:cNvCxnSpPr>
                  <a:stCxn id="134" idx="2"/>
                  <a:endCxn id="130" idx="2"/>
                </p:cNvCxnSpPr>
                <p:nvPr/>
              </p:nvCxnSpPr>
              <p:spPr>
                <a:xfrm rot="16200000" flipH="1">
                  <a:off x="2840323" y="1330525"/>
                  <a:ext cx="12700" cy="727646"/>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116" name="Elbow Connector 115"/>
                <p:cNvCxnSpPr>
                  <a:stCxn id="130" idx="2"/>
                  <a:endCxn id="126" idx="2"/>
                </p:cNvCxnSpPr>
                <p:nvPr/>
              </p:nvCxnSpPr>
              <p:spPr>
                <a:xfrm rot="16200000" flipH="1">
                  <a:off x="3567969" y="1330525"/>
                  <a:ext cx="12700" cy="727646"/>
                </a:xfrm>
                <a:prstGeom prst="bentConnector3">
                  <a:avLst>
                    <a:gd name="adj1" fmla="val 1800000"/>
                  </a:avLst>
                </a:prstGeom>
                <a:noFill/>
                <a:ln w="25400" cap="flat" cmpd="sng" algn="ctr">
                  <a:solidFill>
                    <a:srgbClr val="002050">
                      <a:lumMod val="90000"/>
                      <a:lumOff val="10000"/>
                    </a:srgbClr>
                  </a:solidFill>
                  <a:prstDash val="solid"/>
                </a:ln>
                <a:effectLst>
                  <a:outerShdw blurRad="40000" dist="20000" dir="5400000" rotWithShape="0">
                    <a:srgbClr val="000000">
                      <a:alpha val="38000"/>
                    </a:srgbClr>
                  </a:outerShdw>
                </a:effectLst>
              </p:spPr>
            </p:cxnSp>
            <p:cxnSp>
              <p:nvCxnSpPr>
                <p:cNvPr id="117" name="Elbow Connector 116"/>
                <p:cNvCxnSpPr>
                  <a:stCxn id="126" idx="2"/>
                  <a:endCxn id="122" idx="2"/>
                </p:cNvCxnSpPr>
                <p:nvPr/>
              </p:nvCxnSpPr>
              <p:spPr>
                <a:xfrm rot="16200000" flipH="1">
                  <a:off x="4295614" y="1330525"/>
                  <a:ext cx="12700" cy="727645"/>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grpSp>
              <p:nvGrpSpPr>
                <p:cNvPr id="118" name="Group 117"/>
                <p:cNvGrpSpPr/>
                <p:nvPr/>
              </p:nvGrpSpPr>
              <p:grpSpPr>
                <a:xfrm>
                  <a:off x="2133600" y="914328"/>
                  <a:ext cx="685800" cy="780020"/>
                  <a:chOff x="2133600" y="914328"/>
                  <a:chExt cx="685800" cy="780020"/>
                </a:xfrm>
              </p:grpSpPr>
              <p:sp>
                <p:nvSpPr>
                  <p:cNvPr id="134" name="Rounded Rectangle 133"/>
                  <p:cNvSpPr/>
                  <p:nvPr/>
                </p:nvSpPr>
                <p:spPr>
                  <a:xfrm>
                    <a:off x="2133600"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35" name="Straight Connector 134"/>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36" name="TextBox 135"/>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37" name="TextBox 136"/>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119" name="Group 118"/>
                <p:cNvGrpSpPr/>
                <p:nvPr/>
              </p:nvGrpSpPr>
              <p:grpSpPr>
                <a:xfrm>
                  <a:off x="2861246" y="914328"/>
                  <a:ext cx="689434" cy="780020"/>
                  <a:chOff x="2129966" y="914328"/>
                  <a:chExt cx="689434" cy="780020"/>
                </a:xfrm>
              </p:grpSpPr>
              <p:sp>
                <p:nvSpPr>
                  <p:cNvPr id="130" name="Rounded Rectangle 129"/>
                  <p:cNvSpPr/>
                  <p:nvPr/>
                </p:nvSpPr>
                <p:spPr>
                  <a:xfrm>
                    <a:off x="2129966"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31" name="Straight Connector 130"/>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32" name="TextBox 131"/>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33" name="TextBox 132"/>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120" name="Group 119"/>
                <p:cNvGrpSpPr/>
                <p:nvPr/>
              </p:nvGrpSpPr>
              <p:grpSpPr>
                <a:xfrm>
                  <a:off x="3588091" y="914328"/>
                  <a:ext cx="686601" cy="780020"/>
                  <a:chOff x="2133600" y="916731"/>
                  <a:chExt cx="686601" cy="780020"/>
                </a:xfrm>
              </p:grpSpPr>
              <p:sp>
                <p:nvSpPr>
                  <p:cNvPr id="126" name="Rounded Rectangle 125"/>
                  <p:cNvSpPr/>
                  <p:nvPr/>
                </p:nvSpPr>
                <p:spPr>
                  <a:xfrm>
                    <a:off x="2134401" y="916731"/>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27" name="Straight Connector 126"/>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28" name="TextBox 127"/>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29" name="TextBox 128"/>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121" name="Group 120"/>
                <p:cNvGrpSpPr/>
                <p:nvPr/>
              </p:nvGrpSpPr>
              <p:grpSpPr>
                <a:xfrm>
                  <a:off x="4316537" y="914328"/>
                  <a:ext cx="685800" cy="780020"/>
                  <a:chOff x="2133600" y="912068"/>
                  <a:chExt cx="685800" cy="780020"/>
                </a:xfrm>
              </p:grpSpPr>
              <p:sp>
                <p:nvSpPr>
                  <p:cNvPr id="122" name="Rounded Rectangle 121"/>
                  <p:cNvSpPr/>
                  <p:nvPr/>
                </p:nvSpPr>
                <p:spPr>
                  <a:xfrm>
                    <a:off x="2133600" y="91206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23" name="Straight Connector 122"/>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24" name="TextBox 123"/>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25" name="TextBox 124"/>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grpSp>
            <p:nvGrpSpPr>
              <p:cNvPr id="109" name="Group 108"/>
              <p:cNvGrpSpPr/>
              <p:nvPr/>
            </p:nvGrpSpPr>
            <p:grpSpPr>
              <a:xfrm>
                <a:off x="2971954" y="2234387"/>
                <a:ext cx="1342420" cy="361879"/>
                <a:chOff x="2848579" y="2343146"/>
                <a:chExt cx="1342421" cy="361879"/>
              </a:xfrm>
            </p:grpSpPr>
            <p:sp>
              <p:nvSpPr>
                <p:cNvPr id="113" name="Rounded Rectangle 112"/>
                <p:cNvSpPr/>
                <p:nvPr/>
              </p:nvSpPr>
              <p:spPr>
                <a:xfrm>
                  <a:off x="2848579" y="2343146"/>
                  <a:ext cx="1342421" cy="361879"/>
                </a:xfrm>
                <a:prstGeom prst="roundRect">
                  <a:avLst/>
                </a:prstGeom>
                <a:solidFill>
                  <a:srgbClr val="002050">
                    <a:lumMod val="90000"/>
                    <a:lumOff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sp>
              <p:nvSpPr>
                <p:cNvPr id="114" name="TextBox 113"/>
                <p:cNvSpPr txBox="1"/>
                <p:nvPr/>
              </p:nvSpPr>
              <p:spPr>
                <a:xfrm>
                  <a:off x="2891483" y="2393283"/>
                  <a:ext cx="1256611" cy="208666"/>
                </a:xfrm>
                <a:prstGeom prst="rect">
                  <a:avLst/>
                </a:prstGeom>
                <a:noFill/>
              </p:spPr>
              <p:txBody>
                <a:bodyPr wrap="square" rtlCol="0">
                  <a:spAutoFit/>
                </a:bodyPr>
                <a:lstStyle/>
                <a:p>
                  <a:pPr algn="ctr" defTabSz="457112">
                    <a:defRPr/>
                  </a:pPr>
                  <a:r>
                    <a:rPr lang="en-US" sz="1467" kern="0" dirty="0">
                      <a:solidFill>
                        <a:prstClr val="white"/>
                      </a:solidFill>
                      <a:effectLst>
                        <a:outerShdw blurRad="38100" dist="38100" dir="2700000" algn="tl">
                          <a:srgbClr val="000000">
                            <a:alpha val="43137"/>
                          </a:srgbClr>
                        </a:outerShdw>
                      </a:effectLst>
                    </a:rPr>
                    <a:t>Memory</a:t>
                  </a:r>
                </a:p>
              </p:txBody>
            </p:sp>
          </p:grpSp>
          <p:cxnSp>
            <p:nvCxnSpPr>
              <p:cNvPr id="110" name="Straight Connector 109"/>
              <p:cNvCxnSpPr>
                <a:stCxn id="113" idx="0"/>
              </p:cNvCxnSpPr>
              <p:nvPr/>
            </p:nvCxnSpPr>
            <p:spPr>
              <a:xfrm flipV="1">
                <a:off x="3643165" y="1942844"/>
                <a:ext cx="0" cy="291543"/>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111" name="Straight Connector 110"/>
              <p:cNvCxnSpPr>
                <a:stCxn id="113" idx="2"/>
              </p:cNvCxnSpPr>
              <p:nvPr/>
            </p:nvCxnSpPr>
            <p:spPr>
              <a:xfrm>
                <a:off x="3643164" y="2596267"/>
                <a:ext cx="0" cy="985230"/>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sp>
            <p:nvSpPr>
              <p:cNvPr id="112" name="TextBox 111"/>
              <p:cNvSpPr txBox="1"/>
              <p:nvPr/>
            </p:nvSpPr>
            <p:spPr>
              <a:xfrm>
                <a:off x="2130835" y="2429433"/>
                <a:ext cx="731280" cy="221999"/>
              </a:xfrm>
              <a:prstGeom prst="rect">
                <a:avLst/>
              </a:prstGeom>
              <a:noFill/>
            </p:spPr>
            <p:txBody>
              <a:bodyPr wrap="square" rtlCol="0">
                <a:spAutoFit/>
              </a:bodyPr>
              <a:lstStyle/>
              <a:p>
                <a:pPr defTabSz="457112">
                  <a:defRPr/>
                </a:pPr>
                <a:r>
                  <a:rPr lang="en-US" sz="1599" b="1" kern="0" dirty="0">
                    <a:solidFill>
                      <a:srgbClr val="000000"/>
                    </a:solidFill>
                  </a:rPr>
                  <a:t>Node 0</a:t>
                </a:r>
                <a:endParaRPr lang="en-US" sz="3732" b="1" kern="0" dirty="0">
                  <a:solidFill>
                    <a:srgbClr val="000000"/>
                  </a:solidFill>
                </a:endParaRPr>
              </a:p>
            </p:txBody>
          </p:sp>
        </p:grpSp>
        <p:grpSp>
          <p:nvGrpSpPr>
            <p:cNvPr id="73" name="Group 72"/>
            <p:cNvGrpSpPr/>
            <p:nvPr/>
          </p:nvGrpSpPr>
          <p:grpSpPr>
            <a:xfrm>
              <a:off x="5457530" y="914398"/>
              <a:ext cx="3124200" cy="2762339"/>
              <a:chOff x="2081065" y="819150"/>
              <a:chExt cx="3124200" cy="2762344"/>
            </a:xfrm>
          </p:grpSpPr>
          <p:sp>
            <p:nvSpPr>
              <p:cNvPr id="76" name="Rectangle 75"/>
              <p:cNvSpPr/>
              <p:nvPr/>
            </p:nvSpPr>
            <p:spPr>
              <a:xfrm>
                <a:off x="2081065" y="819150"/>
                <a:ext cx="3124200" cy="1981200"/>
              </a:xfrm>
              <a:prstGeom prst="rect">
                <a:avLst/>
              </a:prstGeom>
              <a:solidFill>
                <a:schemeClr val="bg1">
                  <a:lumMod val="95000"/>
                </a:schemeClr>
              </a:solidFill>
              <a:ln w="9525" cap="flat" cmpd="sng" algn="ctr">
                <a:solidFill>
                  <a:schemeClr val="bg1">
                    <a:lumMod val="95000"/>
                  </a:schemeClr>
                </a:solidFill>
                <a:prstDash val="solid"/>
              </a:ln>
              <a:effectLst>
                <a:outerShdw blurRad="40000" dist="20000" dir="5400000" rotWithShape="0">
                  <a:srgbClr val="000000">
                    <a:alpha val="38000"/>
                  </a:srgbClr>
                </a:outerShdw>
              </a:effectLst>
            </p:spPr>
            <p:txBody>
              <a:bodyPr rtlCol="0" anchor="ctr"/>
              <a:lstStyle/>
              <a:p>
                <a:pPr algn="ctr" defTabSz="457112">
                  <a:defRPr/>
                </a:pPr>
                <a:endParaRPr lang="en-US" sz="2400" kern="0" dirty="0">
                  <a:solidFill>
                    <a:srgbClr val="000000"/>
                  </a:solidFill>
                  <a:latin typeface="Segoe UI"/>
                </a:endParaRPr>
              </a:p>
            </p:txBody>
          </p:sp>
          <p:grpSp>
            <p:nvGrpSpPr>
              <p:cNvPr id="77" name="Group 76"/>
              <p:cNvGrpSpPr/>
              <p:nvPr/>
            </p:nvGrpSpPr>
            <p:grpSpPr>
              <a:xfrm>
                <a:off x="2199019" y="930806"/>
                <a:ext cx="2868737" cy="786370"/>
                <a:chOff x="2133600" y="914328"/>
                <a:chExt cx="2868737" cy="786370"/>
              </a:xfrm>
            </p:grpSpPr>
            <p:cxnSp>
              <p:nvCxnSpPr>
                <p:cNvPr id="84" name="Elbow Connector 83"/>
                <p:cNvCxnSpPr>
                  <a:stCxn id="103" idx="2"/>
                  <a:endCxn id="99" idx="2"/>
                </p:cNvCxnSpPr>
                <p:nvPr/>
              </p:nvCxnSpPr>
              <p:spPr>
                <a:xfrm rot="16200000" flipH="1">
                  <a:off x="2840323" y="1330525"/>
                  <a:ext cx="12700" cy="727646"/>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85" name="Elbow Connector 84"/>
                <p:cNvCxnSpPr>
                  <a:stCxn id="99" idx="2"/>
                  <a:endCxn id="95" idx="2"/>
                </p:cNvCxnSpPr>
                <p:nvPr/>
              </p:nvCxnSpPr>
              <p:spPr>
                <a:xfrm rot="16200000" flipH="1">
                  <a:off x="3567969" y="1330525"/>
                  <a:ext cx="12700" cy="727646"/>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86" name="Elbow Connector 85"/>
                <p:cNvCxnSpPr>
                  <a:stCxn id="95" idx="2"/>
                  <a:endCxn id="91" idx="2"/>
                </p:cNvCxnSpPr>
                <p:nvPr/>
              </p:nvCxnSpPr>
              <p:spPr>
                <a:xfrm rot="16200000" flipH="1">
                  <a:off x="4295614" y="1330525"/>
                  <a:ext cx="12700" cy="727645"/>
                </a:xfrm>
                <a:prstGeom prst="bentConnector3">
                  <a:avLst>
                    <a:gd name="adj1" fmla="val 1800000"/>
                  </a:avLst>
                </a:prstGeom>
                <a:noFill/>
                <a:ln w="25400" cap="flat" cmpd="sng" algn="ctr">
                  <a:solidFill>
                    <a:srgbClr val="002050"/>
                  </a:solidFill>
                  <a:prstDash val="solid"/>
                </a:ln>
                <a:effectLst>
                  <a:outerShdw blurRad="40000" dist="20000" dir="5400000" rotWithShape="0">
                    <a:srgbClr val="000000">
                      <a:alpha val="38000"/>
                    </a:srgbClr>
                  </a:outerShdw>
                </a:effectLst>
              </p:spPr>
            </p:cxnSp>
            <p:grpSp>
              <p:nvGrpSpPr>
                <p:cNvPr id="87" name="Group 86"/>
                <p:cNvGrpSpPr/>
                <p:nvPr/>
              </p:nvGrpSpPr>
              <p:grpSpPr>
                <a:xfrm>
                  <a:off x="2133600" y="914328"/>
                  <a:ext cx="685800" cy="780020"/>
                  <a:chOff x="2133600" y="914328"/>
                  <a:chExt cx="685800" cy="780020"/>
                </a:xfrm>
              </p:grpSpPr>
              <p:sp>
                <p:nvSpPr>
                  <p:cNvPr id="103" name="Rounded Rectangle 102"/>
                  <p:cNvSpPr/>
                  <p:nvPr/>
                </p:nvSpPr>
                <p:spPr>
                  <a:xfrm>
                    <a:off x="2133600"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04" name="Straight Connector 103"/>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05" name="TextBox 104"/>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06" name="TextBox 105"/>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88" name="Group 87"/>
                <p:cNvGrpSpPr/>
                <p:nvPr/>
              </p:nvGrpSpPr>
              <p:grpSpPr>
                <a:xfrm>
                  <a:off x="2861246" y="914328"/>
                  <a:ext cx="689434" cy="780020"/>
                  <a:chOff x="2129966" y="914328"/>
                  <a:chExt cx="689434" cy="780020"/>
                </a:xfrm>
              </p:grpSpPr>
              <p:sp>
                <p:nvSpPr>
                  <p:cNvPr id="99" name="Rounded Rectangle 98"/>
                  <p:cNvSpPr/>
                  <p:nvPr/>
                </p:nvSpPr>
                <p:spPr>
                  <a:xfrm>
                    <a:off x="2129966" y="91432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100" name="Straight Connector 99"/>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101" name="TextBox 100"/>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102" name="TextBox 101"/>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89" name="Group 88"/>
                <p:cNvGrpSpPr/>
                <p:nvPr/>
              </p:nvGrpSpPr>
              <p:grpSpPr>
                <a:xfrm>
                  <a:off x="3588091" y="914328"/>
                  <a:ext cx="686601" cy="780020"/>
                  <a:chOff x="2133600" y="916731"/>
                  <a:chExt cx="686601" cy="780020"/>
                </a:xfrm>
              </p:grpSpPr>
              <p:sp>
                <p:nvSpPr>
                  <p:cNvPr id="95" name="Rounded Rectangle 94"/>
                  <p:cNvSpPr/>
                  <p:nvPr/>
                </p:nvSpPr>
                <p:spPr>
                  <a:xfrm>
                    <a:off x="2134401" y="916731"/>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96" name="Straight Connector 95"/>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97" name="TextBox 96"/>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98" name="TextBox 97"/>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nvGrpSpPr>
                <p:cNvPr id="90" name="Group 89"/>
                <p:cNvGrpSpPr/>
                <p:nvPr/>
              </p:nvGrpSpPr>
              <p:grpSpPr>
                <a:xfrm>
                  <a:off x="4316537" y="914328"/>
                  <a:ext cx="685800" cy="780020"/>
                  <a:chOff x="2133600" y="912068"/>
                  <a:chExt cx="685800" cy="780020"/>
                </a:xfrm>
              </p:grpSpPr>
              <p:sp>
                <p:nvSpPr>
                  <p:cNvPr id="91" name="Rounded Rectangle 90"/>
                  <p:cNvSpPr/>
                  <p:nvPr/>
                </p:nvSpPr>
                <p:spPr>
                  <a:xfrm>
                    <a:off x="2133600" y="912068"/>
                    <a:ext cx="685800" cy="780020"/>
                  </a:xfrm>
                  <a:prstGeom prst="roundRect">
                    <a:avLst/>
                  </a:prstGeom>
                  <a:solidFill>
                    <a:srgbClr val="002050">
                      <a:lumMod val="75000"/>
                      <a:lumOff val="2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cxnSp>
                <p:nvCxnSpPr>
                  <p:cNvPr id="92" name="Straight Connector 91"/>
                  <p:cNvCxnSpPr/>
                  <p:nvPr/>
                </p:nvCxnSpPr>
                <p:spPr>
                  <a:xfrm>
                    <a:off x="2133600" y="1428750"/>
                    <a:ext cx="685800" cy="0"/>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93" name="TextBox 92"/>
                  <p:cNvSpPr txBox="1"/>
                  <p:nvPr/>
                </p:nvSpPr>
                <p:spPr>
                  <a:xfrm>
                    <a:off x="2133600" y="1066800"/>
                    <a:ext cx="685800" cy="195123"/>
                  </a:xfrm>
                  <a:prstGeom prst="rect">
                    <a:avLst/>
                  </a:prstGeom>
                  <a:noFill/>
                </p:spPr>
                <p:txBody>
                  <a:bodyPr wrap="square" lIns="60952" rIns="60952" rtlCol="0">
                    <a:spAutoFit/>
                  </a:bodyPr>
                  <a:lstStyle/>
                  <a:p>
                    <a:pPr algn="ctr" defTabSz="457112">
                      <a:defRPr/>
                    </a:pPr>
                    <a:r>
                      <a:rPr lang="en-US" sz="1333" b="1" kern="0" dirty="0">
                        <a:solidFill>
                          <a:prstClr val="white"/>
                        </a:solidFill>
                        <a:effectLst>
                          <a:outerShdw blurRad="38100" dist="38100" dir="2700000" algn="tl">
                            <a:srgbClr val="000000">
                              <a:alpha val="43137"/>
                            </a:srgbClr>
                          </a:outerShdw>
                        </a:effectLst>
                      </a:rPr>
                      <a:t>Processor</a:t>
                    </a:r>
                  </a:p>
                </p:txBody>
              </p:sp>
              <p:sp>
                <p:nvSpPr>
                  <p:cNvPr id="94" name="TextBox 93"/>
                  <p:cNvSpPr txBox="1"/>
                  <p:nvPr/>
                </p:nvSpPr>
                <p:spPr>
                  <a:xfrm>
                    <a:off x="2209800" y="1448199"/>
                    <a:ext cx="533400" cy="181621"/>
                  </a:xfrm>
                  <a:prstGeom prst="rect">
                    <a:avLst/>
                  </a:prstGeom>
                  <a:noFill/>
                </p:spPr>
                <p:txBody>
                  <a:bodyPr wrap="square" lIns="60952" rIns="60952" rtlCol="0">
                    <a:spAutoFit/>
                  </a:bodyPr>
                  <a:lstStyle/>
                  <a:p>
                    <a:pPr algn="ctr" defTabSz="457112">
                      <a:defRPr/>
                    </a:pPr>
                    <a:r>
                      <a:rPr lang="en-US" sz="1199" kern="0" dirty="0">
                        <a:solidFill>
                          <a:prstClr val="white"/>
                        </a:solidFill>
                        <a:effectLst>
                          <a:outerShdw blurRad="38100" dist="38100" dir="2700000" algn="tl">
                            <a:srgbClr val="000000">
                              <a:alpha val="43137"/>
                            </a:srgbClr>
                          </a:outerShdw>
                        </a:effectLst>
                      </a:rPr>
                      <a:t>Cache</a:t>
                    </a:r>
                    <a:endParaRPr lang="en-US" sz="1333" kern="0" dirty="0">
                      <a:solidFill>
                        <a:prstClr val="white"/>
                      </a:solidFill>
                      <a:effectLst>
                        <a:outerShdw blurRad="38100" dist="38100" dir="2700000" algn="tl">
                          <a:srgbClr val="000000">
                            <a:alpha val="43137"/>
                          </a:srgbClr>
                        </a:outerShdw>
                      </a:effectLst>
                    </a:endParaRPr>
                  </a:p>
                </p:txBody>
              </p:sp>
            </p:grpSp>
          </p:grpSp>
          <p:grpSp>
            <p:nvGrpSpPr>
              <p:cNvPr id="78" name="Group 77"/>
              <p:cNvGrpSpPr/>
              <p:nvPr/>
            </p:nvGrpSpPr>
            <p:grpSpPr>
              <a:xfrm>
                <a:off x="2971954" y="2234386"/>
                <a:ext cx="1342421" cy="361879"/>
                <a:chOff x="2848579" y="2343149"/>
                <a:chExt cx="1342421" cy="361879"/>
              </a:xfrm>
            </p:grpSpPr>
            <p:sp>
              <p:nvSpPr>
                <p:cNvPr id="82" name="Rounded Rectangle 81"/>
                <p:cNvSpPr/>
                <p:nvPr/>
              </p:nvSpPr>
              <p:spPr>
                <a:xfrm>
                  <a:off x="2848579" y="2343149"/>
                  <a:ext cx="1342421" cy="361879"/>
                </a:xfrm>
                <a:prstGeom prst="roundRect">
                  <a:avLst/>
                </a:prstGeom>
                <a:solidFill>
                  <a:srgbClr val="002050">
                    <a:lumMod val="90000"/>
                    <a:lumOff val="1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112">
                    <a:defRPr/>
                  </a:pPr>
                  <a:endParaRPr lang="en-US" sz="2400" kern="0" dirty="0">
                    <a:solidFill>
                      <a:prstClr val="white"/>
                    </a:solidFill>
                    <a:latin typeface="Segoe UI"/>
                  </a:endParaRPr>
                </a:p>
              </p:txBody>
            </p:sp>
            <p:sp>
              <p:nvSpPr>
                <p:cNvPr id="83" name="TextBox 82"/>
                <p:cNvSpPr txBox="1"/>
                <p:nvPr/>
              </p:nvSpPr>
              <p:spPr>
                <a:xfrm>
                  <a:off x="2891483" y="2393283"/>
                  <a:ext cx="1256611" cy="208666"/>
                </a:xfrm>
                <a:prstGeom prst="rect">
                  <a:avLst/>
                </a:prstGeom>
                <a:noFill/>
              </p:spPr>
              <p:txBody>
                <a:bodyPr wrap="square" rtlCol="0">
                  <a:spAutoFit/>
                </a:bodyPr>
                <a:lstStyle/>
                <a:p>
                  <a:pPr algn="ctr" defTabSz="457112">
                    <a:defRPr/>
                  </a:pPr>
                  <a:r>
                    <a:rPr lang="en-US" sz="1467" kern="0" dirty="0">
                      <a:solidFill>
                        <a:prstClr val="white"/>
                      </a:solidFill>
                      <a:effectLst>
                        <a:outerShdw blurRad="38100" dist="38100" dir="2700000" algn="tl">
                          <a:srgbClr val="000000">
                            <a:alpha val="43137"/>
                          </a:srgbClr>
                        </a:outerShdw>
                      </a:effectLst>
                    </a:rPr>
                    <a:t>Memory</a:t>
                  </a:r>
                </a:p>
              </p:txBody>
            </p:sp>
          </p:grpSp>
          <p:cxnSp>
            <p:nvCxnSpPr>
              <p:cNvPr id="79" name="Straight Connector 78"/>
              <p:cNvCxnSpPr>
                <a:stCxn id="82" idx="0"/>
              </p:cNvCxnSpPr>
              <p:nvPr/>
            </p:nvCxnSpPr>
            <p:spPr>
              <a:xfrm flipV="1">
                <a:off x="3643165" y="1942843"/>
                <a:ext cx="0" cy="291543"/>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cxnSp>
            <p:nvCxnSpPr>
              <p:cNvPr id="80" name="Straight Connector 79"/>
              <p:cNvCxnSpPr>
                <a:stCxn id="82" idx="2"/>
              </p:cNvCxnSpPr>
              <p:nvPr/>
            </p:nvCxnSpPr>
            <p:spPr>
              <a:xfrm>
                <a:off x="3643165" y="2596265"/>
                <a:ext cx="0" cy="985229"/>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sp>
            <p:nvSpPr>
              <p:cNvPr id="81" name="TextBox 80"/>
              <p:cNvSpPr txBox="1"/>
              <p:nvPr/>
            </p:nvSpPr>
            <p:spPr>
              <a:xfrm>
                <a:off x="2199019" y="2434632"/>
                <a:ext cx="727646" cy="221999"/>
              </a:xfrm>
              <a:prstGeom prst="rect">
                <a:avLst/>
              </a:prstGeom>
              <a:noFill/>
            </p:spPr>
            <p:txBody>
              <a:bodyPr wrap="square" rtlCol="0">
                <a:spAutoFit/>
              </a:bodyPr>
              <a:lstStyle/>
              <a:p>
                <a:pPr defTabSz="457112">
                  <a:defRPr/>
                </a:pPr>
                <a:r>
                  <a:rPr lang="en-US" sz="1599" b="1" kern="0" dirty="0">
                    <a:solidFill>
                      <a:srgbClr val="000000"/>
                    </a:solidFill>
                  </a:rPr>
                  <a:t>Node 1</a:t>
                </a:r>
                <a:endParaRPr lang="en-US" sz="3732" b="1" kern="0" dirty="0">
                  <a:solidFill>
                    <a:srgbClr val="000000"/>
                  </a:solidFill>
                </a:endParaRPr>
              </a:p>
            </p:txBody>
          </p:sp>
        </p:grpSp>
        <p:cxnSp>
          <p:nvCxnSpPr>
            <p:cNvPr id="74" name="Straight Connector 73"/>
            <p:cNvCxnSpPr/>
            <p:nvPr/>
          </p:nvCxnSpPr>
          <p:spPr>
            <a:xfrm>
              <a:off x="2064398" y="3676741"/>
              <a:ext cx="6517332" cy="0"/>
            </a:xfrm>
            <a:prstGeom prst="line">
              <a:avLst/>
            </a:prstGeom>
            <a:noFill/>
            <a:ln w="25400" cap="flat" cmpd="sng" algn="ctr">
              <a:solidFill>
                <a:srgbClr val="002050"/>
              </a:solidFill>
              <a:prstDash val="solid"/>
            </a:ln>
            <a:effectLst>
              <a:outerShdw blurRad="40000" dist="20000" dir="5400000" rotWithShape="0">
                <a:srgbClr val="000000">
                  <a:alpha val="38000"/>
                </a:srgbClr>
              </a:outerShdw>
            </a:effectLst>
          </p:spPr>
        </p:cxnSp>
        <p:sp>
          <p:nvSpPr>
            <p:cNvPr id="75" name="TextBox 74"/>
            <p:cNvSpPr txBox="1"/>
            <p:nvPr/>
          </p:nvSpPr>
          <p:spPr>
            <a:xfrm>
              <a:off x="4400558" y="3742551"/>
              <a:ext cx="1845011" cy="242272"/>
            </a:xfrm>
            <a:prstGeom prst="rect">
              <a:avLst/>
            </a:prstGeom>
            <a:noFill/>
          </p:spPr>
          <p:txBody>
            <a:bodyPr wrap="square" rtlCol="0">
              <a:spAutoFit/>
            </a:bodyPr>
            <a:lstStyle/>
            <a:p>
              <a:pPr algn="ctr" defTabSz="457112">
                <a:defRPr/>
              </a:pPr>
              <a:r>
                <a:rPr lang="en-US" b="1" kern="0" dirty="0">
                  <a:solidFill>
                    <a:srgbClr val="000000"/>
                  </a:solidFill>
                </a:rPr>
                <a:t>Interconnect</a:t>
              </a:r>
              <a:endParaRPr lang="en-US" sz="2800" b="1" kern="0" dirty="0">
                <a:solidFill>
                  <a:srgbClr val="000000"/>
                </a:solidFill>
              </a:endParaRPr>
            </a:p>
          </p:txBody>
        </p:sp>
      </p:grpSp>
    </p:spTree>
    <p:custDataLst>
      <p:tags r:id="rId1"/>
    </p:custDataLst>
    <p:extLst>
      <p:ext uri="{BB962C8B-B14F-4D97-AF65-F5344CB8AC3E}">
        <p14:creationId xmlns:p14="http://schemas.microsoft.com/office/powerpoint/2010/main" val="2393123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SQL Server Configuration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Processor Configuration Settings And Best Practices</a:t>
            </a:r>
          </a:p>
        </p:txBody>
      </p:sp>
      <p:graphicFrame>
        <p:nvGraphicFramePr>
          <p:cNvPr id="5" name="Content Placeholder 4">
            <a:extLst>
              <a:ext uri="{FF2B5EF4-FFF2-40B4-BE49-F238E27FC236}">
                <a16:creationId xmlns:a16="http://schemas.microsoft.com/office/drawing/2014/main" id="{2D2E8373-AAFD-4F7A-9F0A-6228B1ACA3C8}"/>
              </a:ext>
            </a:extLst>
          </p:cNvPr>
          <p:cNvGraphicFramePr>
            <a:graphicFrameLocks noGrp="1"/>
          </p:cNvGraphicFramePr>
          <p:nvPr>
            <p:ph sz="quarter" idx="13"/>
          </p:nvPr>
        </p:nvGraphicFramePr>
        <p:xfrm>
          <a:off x="669572" y="1436145"/>
          <a:ext cx="11097333" cy="4915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14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SQL Server Configuration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MAXDOP Setting and Best Practices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69572" y="1436145"/>
            <a:ext cx="11097333" cy="1594815"/>
          </a:xfrm>
        </p:spPr>
        <p:txBody>
          <a:bodyPr>
            <a:normAutofit/>
          </a:bodyPr>
          <a:lstStyle/>
          <a:p>
            <a:pPr marL="0" indent="0">
              <a:buNone/>
            </a:pPr>
            <a:r>
              <a:rPr lang="en-US" dirty="0"/>
              <a:t>Best Practice Recommendations (documented in </a:t>
            </a:r>
            <a:r>
              <a:rPr lang="en-US" dirty="0">
                <a:hlinkClick r:id="rId3"/>
              </a:rPr>
              <a:t>KB 2806535</a:t>
            </a:r>
            <a:r>
              <a:rPr lang="en-US" dirty="0"/>
              <a:t>):</a:t>
            </a:r>
          </a:p>
          <a:p>
            <a:endParaRPr lang="en-US" dirty="0"/>
          </a:p>
        </p:txBody>
      </p:sp>
      <p:graphicFrame>
        <p:nvGraphicFramePr>
          <p:cNvPr id="5" name="Table 4">
            <a:extLst>
              <a:ext uri="{FF2B5EF4-FFF2-40B4-BE49-F238E27FC236}">
                <a16:creationId xmlns:a16="http://schemas.microsoft.com/office/drawing/2014/main" id="{70E11A3F-EE1D-4E6C-B721-7014149AC2D7}"/>
              </a:ext>
            </a:extLst>
          </p:cNvPr>
          <p:cNvGraphicFramePr>
            <a:graphicFrameLocks noGrp="1"/>
          </p:cNvGraphicFramePr>
          <p:nvPr/>
        </p:nvGraphicFramePr>
        <p:xfrm>
          <a:off x="669570" y="2098357"/>
          <a:ext cx="10705104" cy="3206464"/>
        </p:xfrm>
        <a:graphic>
          <a:graphicData uri="http://schemas.openxmlformats.org/drawingml/2006/table">
            <a:tbl>
              <a:tblPr>
                <a:tableStyleId>{0660B408-B3CF-4A94-85FC-2B1E0A45F4A2}</a:tableStyleId>
              </a:tblPr>
              <a:tblGrid>
                <a:gridCol w="3568368">
                  <a:extLst>
                    <a:ext uri="{9D8B030D-6E8A-4147-A177-3AD203B41FA5}">
                      <a16:colId xmlns:a16="http://schemas.microsoft.com/office/drawing/2014/main" val="1333013843"/>
                    </a:ext>
                  </a:extLst>
                </a:gridCol>
                <a:gridCol w="3568368">
                  <a:extLst>
                    <a:ext uri="{9D8B030D-6E8A-4147-A177-3AD203B41FA5}">
                      <a16:colId xmlns:a16="http://schemas.microsoft.com/office/drawing/2014/main" val="2222095299"/>
                    </a:ext>
                  </a:extLst>
                </a:gridCol>
                <a:gridCol w="3568368">
                  <a:extLst>
                    <a:ext uri="{9D8B030D-6E8A-4147-A177-3AD203B41FA5}">
                      <a16:colId xmlns:a16="http://schemas.microsoft.com/office/drawing/2014/main" val="988481118"/>
                    </a:ext>
                  </a:extLst>
                </a:gridCol>
              </a:tblGrid>
              <a:tr h="648418">
                <a:tc>
                  <a:txBody>
                    <a:bodyPr/>
                    <a:lstStyle/>
                    <a:p>
                      <a:r>
                        <a:rPr lang="en-US" sz="1900">
                          <a:effectLst/>
                        </a:rPr>
                        <a:t>Server with single NUMA node</a:t>
                      </a:r>
                    </a:p>
                  </a:txBody>
                  <a:tcPr marL="38858" marR="38858" marT="38858" marB="38858" anchor="ctr"/>
                </a:tc>
                <a:tc>
                  <a:txBody>
                    <a:bodyPr/>
                    <a:lstStyle/>
                    <a:p>
                      <a:r>
                        <a:rPr lang="en-US" sz="1900" dirty="0">
                          <a:effectLst/>
                        </a:rPr>
                        <a:t>Less than or equal to 8 logical processors</a:t>
                      </a:r>
                    </a:p>
                  </a:txBody>
                  <a:tcPr marL="38858" marR="38858" marT="38858" marB="38858" anchor="ctr"/>
                </a:tc>
                <a:tc>
                  <a:txBody>
                    <a:bodyPr/>
                    <a:lstStyle/>
                    <a:p>
                      <a:r>
                        <a:rPr lang="en-US" sz="1900">
                          <a:effectLst/>
                        </a:rPr>
                        <a:t>Keep MAXDOP at or below # of logical processors</a:t>
                      </a:r>
                    </a:p>
                  </a:txBody>
                  <a:tcPr marL="38858" marR="38858" marT="38858" marB="38858" anchor="ctr"/>
                </a:tc>
                <a:extLst>
                  <a:ext uri="{0D108BD9-81ED-4DB2-BD59-A6C34878D82A}">
                    <a16:rowId xmlns:a16="http://schemas.microsoft.com/office/drawing/2014/main" val="4194195900"/>
                  </a:ext>
                </a:extLst>
              </a:tr>
              <a:tr h="363068">
                <a:tc>
                  <a:txBody>
                    <a:bodyPr/>
                    <a:lstStyle/>
                    <a:p>
                      <a:r>
                        <a:rPr lang="en-US" sz="1900">
                          <a:effectLst/>
                        </a:rPr>
                        <a:t>Server with single NUMA node</a:t>
                      </a:r>
                    </a:p>
                  </a:txBody>
                  <a:tcPr marL="38858" marR="38858" marT="38858" marB="38858" anchor="ctr"/>
                </a:tc>
                <a:tc>
                  <a:txBody>
                    <a:bodyPr/>
                    <a:lstStyle/>
                    <a:p>
                      <a:r>
                        <a:rPr lang="en-US" sz="1900">
                          <a:effectLst/>
                        </a:rPr>
                        <a:t>Greater than 8 logical processors</a:t>
                      </a:r>
                    </a:p>
                  </a:txBody>
                  <a:tcPr marL="38858" marR="38858" marT="38858" marB="38858" anchor="ctr"/>
                </a:tc>
                <a:tc>
                  <a:txBody>
                    <a:bodyPr/>
                    <a:lstStyle/>
                    <a:p>
                      <a:r>
                        <a:rPr lang="en-US" sz="1900">
                          <a:effectLst/>
                        </a:rPr>
                        <a:t>Keep MAXDOP at 8</a:t>
                      </a:r>
                    </a:p>
                  </a:txBody>
                  <a:tcPr marL="38858" marR="38858" marT="38858" marB="38858" anchor="ctr"/>
                </a:tc>
                <a:extLst>
                  <a:ext uri="{0D108BD9-81ED-4DB2-BD59-A6C34878D82A}">
                    <a16:rowId xmlns:a16="http://schemas.microsoft.com/office/drawing/2014/main" val="519884194"/>
                  </a:ext>
                </a:extLst>
              </a:tr>
              <a:tr h="933769">
                <a:tc>
                  <a:txBody>
                    <a:bodyPr/>
                    <a:lstStyle/>
                    <a:p>
                      <a:r>
                        <a:rPr lang="en-US" sz="1900" dirty="0">
                          <a:effectLst/>
                        </a:rPr>
                        <a:t>Server with multiple NUMA nodes</a:t>
                      </a:r>
                    </a:p>
                  </a:txBody>
                  <a:tcPr marL="38858" marR="38858" marT="38858" marB="38858" anchor="ctr"/>
                </a:tc>
                <a:tc>
                  <a:txBody>
                    <a:bodyPr/>
                    <a:lstStyle/>
                    <a:p>
                      <a:r>
                        <a:rPr lang="en-US" sz="1900" dirty="0">
                          <a:effectLst/>
                        </a:rPr>
                        <a:t>Less than or equal to 16 logical processors per NUMA node</a:t>
                      </a:r>
                    </a:p>
                  </a:txBody>
                  <a:tcPr marL="38858" marR="38858" marT="38858" marB="38858" anchor="ctr"/>
                </a:tc>
                <a:tc>
                  <a:txBody>
                    <a:bodyPr/>
                    <a:lstStyle/>
                    <a:p>
                      <a:r>
                        <a:rPr lang="en-US" sz="1900">
                          <a:effectLst/>
                        </a:rPr>
                        <a:t>Keep MAXDOP at or below # of logical processors per NUMA node</a:t>
                      </a:r>
                    </a:p>
                  </a:txBody>
                  <a:tcPr marL="38858" marR="38858" marT="38858" marB="38858" anchor="ctr"/>
                </a:tc>
                <a:extLst>
                  <a:ext uri="{0D108BD9-81ED-4DB2-BD59-A6C34878D82A}">
                    <a16:rowId xmlns:a16="http://schemas.microsoft.com/office/drawing/2014/main" val="3895735557"/>
                  </a:ext>
                </a:extLst>
              </a:tr>
              <a:tr h="1219120">
                <a:tc>
                  <a:txBody>
                    <a:bodyPr/>
                    <a:lstStyle/>
                    <a:p>
                      <a:r>
                        <a:rPr lang="en-US" sz="1900">
                          <a:effectLst/>
                        </a:rPr>
                        <a:t>Server with multiple NUMA nodes</a:t>
                      </a:r>
                    </a:p>
                  </a:txBody>
                  <a:tcPr marL="38858" marR="38858" marT="38858" marB="38858" anchor="ctr"/>
                </a:tc>
                <a:tc>
                  <a:txBody>
                    <a:bodyPr/>
                    <a:lstStyle/>
                    <a:p>
                      <a:r>
                        <a:rPr lang="en-US" sz="1900">
                          <a:effectLst/>
                        </a:rPr>
                        <a:t>Greater than 16 logical processors per NUMA node</a:t>
                      </a:r>
                    </a:p>
                  </a:txBody>
                  <a:tcPr marL="38858" marR="38858" marT="38858" marB="38858" anchor="ctr"/>
                </a:tc>
                <a:tc>
                  <a:txBody>
                    <a:bodyPr/>
                    <a:lstStyle/>
                    <a:p>
                      <a:r>
                        <a:rPr lang="en-US" sz="1900" dirty="0">
                          <a:effectLst/>
                        </a:rPr>
                        <a:t>Keep MAXDOP at half the number of logical processors per NUMA node with a MAX value of 16 </a:t>
                      </a:r>
                    </a:p>
                  </a:txBody>
                  <a:tcPr marL="38858" marR="38858" marT="38858" marB="38858" anchor="ctr"/>
                </a:tc>
                <a:extLst>
                  <a:ext uri="{0D108BD9-81ED-4DB2-BD59-A6C34878D82A}">
                    <a16:rowId xmlns:a16="http://schemas.microsoft.com/office/drawing/2014/main" val="1593845484"/>
                  </a:ext>
                </a:extLst>
              </a:tr>
            </a:tbl>
          </a:graphicData>
        </a:graphic>
      </p:graphicFrame>
    </p:spTree>
    <p:extLst>
      <p:ext uri="{BB962C8B-B14F-4D97-AF65-F5344CB8AC3E}">
        <p14:creationId xmlns:p14="http://schemas.microsoft.com/office/powerpoint/2010/main" val="4148547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64" spc="-51" dirty="0">
                <a:ln w="3175">
                  <a:noFill/>
                </a:ln>
                <a:solidFill>
                  <a:schemeClr val="tx1"/>
                </a:solidFill>
                <a:ea typeface="+mn-ea"/>
                <a:cs typeface="Segoe UI" pitchFamily="34" charset="0"/>
              </a:rPr>
              <a:t>Two Main Functions of SQLOS</a:t>
            </a:r>
          </a:p>
        </p:txBody>
      </p:sp>
      <p:graphicFrame>
        <p:nvGraphicFramePr>
          <p:cNvPr id="2" name="Diagram 1">
            <a:extLst>
              <a:ext uri="{FF2B5EF4-FFF2-40B4-BE49-F238E27FC236}">
                <a16:creationId xmlns:a16="http://schemas.microsoft.com/office/drawing/2014/main" id="{073D7507-AD76-47BF-9D20-D4933FD9684F}"/>
              </a:ext>
            </a:extLst>
          </p:cNvPr>
          <p:cNvGraphicFramePr/>
          <p:nvPr>
            <p:extLst>
              <p:ext uri="{D42A27DB-BD31-4B8C-83A1-F6EECF244321}">
                <p14:modId xmlns:p14="http://schemas.microsoft.com/office/powerpoint/2010/main" val="2459131937"/>
              </p:ext>
            </p:extLst>
          </p:nvPr>
        </p:nvGraphicFramePr>
        <p:xfrm>
          <a:off x="731837" y="1058862"/>
          <a:ext cx="11184858" cy="5467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59542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188864"/>
            <a:ext cx="11887878" cy="917444"/>
          </a:xfrm>
        </p:spPr>
        <p:txBody>
          <a:bodyPr/>
          <a:lstStyle/>
          <a:p>
            <a:r>
              <a:rPr lang="en-US" sz="3264" dirty="0">
                <a:solidFill>
                  <a:srgbClr val="44546A"/>
                </a:solidFill>
                <a:latin typeface="Segoe UI Semibold" panose="020B0702040204020203" pitchFamily="34" charset="0"/>
              </a:rPr>
              <a:t>How to determine Thread Stack Memory</a:t>
            </a:r>
          </a:p>
        </p:txBody>
      </p:sp>
      <p:sp>
        <p:nvSpPr>
          <p:cNvPr id="31" name="Rounded Rectangle 63">
            <a:extLst>
              <a:ext uri="{FF2B5EF4-FFF2-40B4-BE49-F238E27FC236}">
                <a16:creationId xmlns:a16="http://schemas.microsoft.com/office/drawing/2014/main" id="{3B8C7E83-BC3A-4F1E-ABE1-B2CB2F85B756}"/>
              </a:ext>
            </a:extLst>
          </p:cNvPr>
          <p:cNvSpPr/>
          <p:nvPr/>
        </p:nvSpPr>
        <p:spPr>
          <a:xfrm>
            <a:off x="1544327" y="1518291"/>
            <a:ext cx="5033403" cy="1560989"/>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418" fontAlgn="base">
              <a:defRPr/>
            </a:pPr>
            <a:r>
              <a:rPr lang="en-US" sz="2800" kern="0" dirty="0">
                <a:solidFill>
                  <a:srgbClr val="FFFFFF"/>
                </a:solidFill>
                <a:latin typeface="Segoe UI"/>
                <a:ea typeface="Times New Roman"/>
                <a:cs typeface="Times New Roman"/>
              </a:rPr>
              <a:t>Maximum Worker Threads</a:t>
            </a:r>
          </a:p>
          <a:p>
            <a:pPr algn="ctr" defTabSz="932418" fontAlgn="base">
              <a:defRPr/>
            </a:pPr>
            <a:r>
              <a:rPr lang="en-US" sz="2800" kern="0" dirty="0">
                <a:solidFill>
                  <a:srgbClr val="FFFFFF"/>
                </a:solidFill>
                <a:latin typeface="Segoe UI"/>
                <a:ea typeface="Times New Roman"/>
                <a:cs typeface="Times New Roman"/>
              </a:rPr>
              <a:t>512 + (Processors -4) *16</a:t>
            </a:r>
            <a:endParaRPr lang="en-US" sz="2800" kern="0" dirty="0">
              <a:solidFill>
                <a:prstClr val="white"/>
              </a:solidFill>
              <a:latin typeface="Times New Roman"/>
              <a:ea typeface="Times New Roman"/>
            </a:endParaRPr>
          </a:p>
        </p:txBody>
      </p:sp>
      <p:sp>
        <p:nvSpPr>
          <p:cNvPr id="3" name="Rectangle 2">
            <a:extLst>
              <a:ext uri="{FF2B5EF4-FFF2-40B4-BE49-F238E27FC236}">
                <a16:creationId xmlns:a16="http://schemas.microsoft.com/office/drawing/2014/main" id="{8D997CF6-BCF9-42CB-B625-5CB878265EC6}"/>
              </a:ext>
            </a:extLst>
          </p:cNvPr>
          <p:cNvSpPr/>
          <p:nvPr/>
        </p:nvSpPr>
        <p:spPr>
          <a:xfrm>
            <a:off x="6693399" y="1509843"/>
            <a:ext cx="888828" cy="1598730"/>
          </a:xfrm>
          <a:prstGeom prst="rect">
            <a:avLst/>
          </a:prstGeom>
          <a:noFill/>
        </p:spPr>
        <p:txBody>
          <a:bodyPr wrap="square" lIns="91427" tIns="45713" rIns="91427" bIns="45713">
            <a:spAutoFit/>
          </a:bodyPr>
          <a:lstStyle/>
          <a:p>
            <a:pPr algn="ctr" defTabSz="932563"/>
            <a:r>
              <a:rPr lang="en-US" sz="9598" b="1" dirty="0">
                <a:ln w="22225">
                  <a:solidFill>
                    <a:srgbClr val="505050"/>
                  </a:solidFill>
                  <a:prstDash val="solid"/>
                </a:ln>
                <a:solidFill>
                  <a:srgbClr val="0070C0"/>
                </a:solidFill>
                <a:latin typeface="Segoe UI"/>
              </a:rPr>
              <a:t>*</a:t>
            </a:r>
          </a:p>
        </p:txBody>
      </p:sp>
      <p:graphicFrame>
        <p:nvGraphicFramePr>
          <p:cNvPr id="6" name="Table 6">
            <a:extLst>
              <a:ext uri="{FF2B5EF4-FFF2-40B4-BE49-F238E27FC236}">
                <a16:creationId xmlns:a16="http://schemas.microsoft.com/office/drawing/2014/main" id="{6DA41893-3D32-4101-95D8-33BF4A267195}"/>
              </a:ext>
            </a:extLst>
          </p:cNvPr>
          <p:cNvGraphicFramePr>
            <a:graphicFrameLocks noGrp="1"/>
          </p:cNvGraphicFramePr>
          <p:nvPr/>
        </p:nvGraphicFramePr>
        <p:xfrm>
          <a:off x="1986606" y="3663591"/>
          <a:ext cx="8289807" cy="2595509"/>
        </p:xfrm>
        <a:graphic>
          <a:graphicData uri="http://schemas.openxmlformats.org/drawingml/2006/table">
            <a:tbl>
              <a:tblPr firstRow="1" bandRow="1">
                <a:tableStyleId>{F5AB1C69-6EDB-4FF4-983F-18BD219EF322}</a:tableStyleId>
              </a:tblPr>
              <a:tblGrid>
                <a:gridCol w="2763269">
                  <a:extLst>
                    <a:ext uri="{9D8B030D-6E8A-4147-A177-3AD203B41FA5}">
                      <a16:colId xmlns:a16="http://schemas.microsoft.com/office/drawing/2014/main" val="1267437419"/>
                    </a:ext>
                  </a:extLst>
                </a:gridCol>
                <a:gridCol w="2763269">
                  <a:extLst>
                    <a:ext uri="{9D8B030D-6E8A-4147-A177-3AD203B41FA5}">
                      <a16:colId xmlns:a16="http://schemas.microsoft.com/office/drawing/2014/main" val="268936691"/>
                    </a:ext>
                  </a:extLst>
                </a:gridCol>
                <a:gridCol w="2763269">
                  <a:extLst>
                    <a:ext uri="{9D8B030D-6E8A-4147-A177-3AD203B41FA5}">
                      <a16:colId xmlns:a16="http://schemas.microsoft.com/office/drawing/2014/main" val="3152359020"/>
                    </a:ext>
                  </a:extLst>
                </a:gridCol>
              </a:tblGrid>
              <a:tr h="370787">
                <a:tc>
                  <a:txBody>
                    <a:bodyPr/>
                    <a:lstStyle/>
                    <a:p>
                      <a:pPr algn="ctr"/>
                      <a:r>
                        <a:rPr lang="en-US" sz="1700" dirty="0"/>
                        <a:t>Cores</a:t>
                      </a:r>
                    </a:p>
                  </a:txBody>
                  <a:tcPr marL="91427" marR="91427" marT="45713" marB="45713"/>
                </a:tc>
                <a:tc>
                  <a:txBody>
                    <a:bodyPr/>
                    <a:lstStyle/>
                    <a:p>
                      <a:pPr algn="ctr"/>
                      <a:r>
                        <a:rPr lang="en-US" sz="1700" dirty="0"/>
                        <a:t>Threads</a:t>
                      </a:r>
                    </a:p>
                  </a:txBody>
                  <a:tcPr marL="91427" marR="91427" marT="45713" marB="45713"/>
                </a:tc>
                <a:tc>
                  <a:txBody>
                    <a:bodyPr/>
                    <a:lstStyle/>
                    <a:p>
                      <a:pPr algn="ctr"/>
                      <a:r>
                        <a:rPr lang="en-US" sz="1700" dirty="0"/>
                        <a:t>Memory (MB)</a:t>
                      </a:r>
                    </a:p>
                  </a:txBody>
                  <a:tcPr marL="91427" marR="91427" marT="45713" marB="45713"/>
                </a:tc>
                <a:extLst>
                  <a:ext uri="{0D108BD9-81ED-4DB2-BD59-A6C34878D82A}">
                    <a16:rowId xmlns:a16="http://schemas.microsoft.com/office/drawing/2014/main" val="1281713702"/>
                  </a:ext>
                </a:extLst>
              </a:tr>
              <a:tr h="370787">
                <a:tc>
                  <a:txBody>
                    <a:bodyPr/>
                    <a:lstStyle/>
                    <a:p>
                      <a:pPr algn="ctr"/>
                      <a:r>
                        <a:rPr lang="en-US" sz="1700" dirty="0"/>
                        <a:t>4</a:t>
                      </a:r>
                    </a:p>
                  </a:txBody>
                  <a:tcPr marL="91427" marR="91427" marT="45713" marB="45713"/>
                </a:tc>
                <a:tc>
                  <a:txBody>
                    <a:bodyPr/>
                    <a:lstStyle/>
                    <a:p>
                      <a:pPr algn="ctr"/>
                      <a:r>
                        <a:rPr lang="en-US" sz="1700" dirty="0"/>
                        <a:t>512</a:t>
                      </a:r>
                    </a:p>
                  </a:txBody>
                  <a:tcPr marL="91427" marR="91427" marT="45713" marB="45713"/>
                </a:tc>
                <a:tc>
                  <a:txBody>
                    <a:bodyPr/>
                    <a:lstStyle/>
                    <a:p>
                      <a:pPr algn="ctr"/>
                      <a:r>
                        <a:rPr lang="en-US" sz="1700" dirty="0"/>
                        <a:t>1,024</a:t>
                      </a:r>
                    </a:p>
                  </a:txBody>
                  <a:tcPr marL="91427" marR="91427" marT="45713" marB="45713"/>
                </a:tc>
                <a:extLst>
                  <a:ext uri="{0D108BD9-81ED-4DB2-BD59-A6C34878D82A}">
                    <a16:rowId xmlns:a16="http://schemas.microsoft.com/office/drawing/2014/main" val="3834340538"/>
                  </a:ext>
                </a:extLst>
              </a:tr>
              <a:tr h="370787">
                <a:tc>
                  <a:txBody>
                    <a:bodyPr/>
                    <a:lstStyle/>
                    <a:p>
                      <a:pPr algn="ctr"/>
                      <a:r>
                        <a:rPr lang="en-US" sz="1700" dirty="0"/>
                        <a:t>8</a:t>
                      </a:r>
                    </a:p>
                  </a:txBody>
                  <a:tcPr marL="91427" marR="91427" marT="45713" marB="45713"/>
                </a:tc>
                <a:tc>
                  <a:txBody>
                    <a:bodyPr/>
                    <a:lstStyle/>
                    <a:p>
                      <a:pPr algn="ctr"/>
                      <a:r>
                        <a:rPr lang="en-US" sz="1700" dirty="0"/>
                        <a:t>576</a:t>
                      </a:r>
                    </a:p>
                  </a:txBody>
                  <a:tcPr marL="91427" marR="91427" marT="45713" marB="45713"/>
                </a:tc>
                <a:tc>
                  <a:txBody>
                    <a:bodyPr/>
                    <a:lstStyle/>
                    <a:p>
                      <a:pPr algn="ctr"/>
                      <a:r>
                        <a:rPr lang="en-US" sz="1700" dirty="0"/>
                        <a:t>1,152</a:t>
                      </a:r>
                    </a:p>
                  </a:txBody>
                  <a:tcPr marL="91427" marR="91427" marT="45713" marB="45713"/>
                </a:tc>
                <a:extLst>
                  <a:ext uri="{0D108BD9-81ED-4DB2-BD59-A6C34878D82A}">
                    <a16:rowId xmlns:a16="http://schemas.microsoft.com/office/drawing/2014/main" val="897223444"/>
                  </a:ext>
                </a:extLst>
              </a:tr>
              <a:tr h="370787">
                <a:tc>
                  <a:txBody>
                    <a:bodyPr/>
                    <a:lstStyle/>
                    <a:p>
                      <a:pPr algn="ctr"/>
                      <a:r>
                        <a:rPr lang="en-US" sz="1700" dirty="0"/>
                        <a:t>16</a:t>
                      </a:r>
                    </a:p>
                  </a:txBody>
                  <a:tcPr marL="91427" marR="91427" marT="45713" marB="45713"/>
                </a:tc>
                <a:tc>
                  <a:txBody>
                    <a:bodyPr/>
                    <a:lstStyle/>
                    <a:p>
                      <a:pPr algn="ctr"/>
                      <a:r>
                        <a:rPr lang="en-US" sz="1700" dirty="0"/>
                        <a:t>704</a:t>
                      </a:r>
                    </a:p>
                  </a:txBody>
                  <a:tcPr marL="91427" marR="91427" marT="45713" marB="45713"/>
                </a:tc>
                <a:tc>
                  <a:txBody>
                    <a:bodyPr/>
                    <a:lstStyle/>
                    <a:p>
                      <a:pPr algn="ctr"/>
                      <a:r>
                        <a:rPr lang="en-US" sz="1700" dirty="0"/>
                        <a:t>1,408</a:t>
                      </a:r>
                    </a:p>
                  </a:txBody>
                  <a:tcPr marL="91427" marR="91427" marT="45713" marB="45713"/>
                </a:tc>
                <a:extLst>
                  <a:ext uri="{0D108BD9-81ED-4DB2-BD59-A6C34878D82A}">
                    <a16:rowId xmlns:a16="http://schemas.microsoft.com/office/drawing/2014/main" val="2798890661"/>
                  </a:ext>
                </a:extLst>
              </a:tr>
              <a:tr h="370787">
                <a:tc>
                  <a:txBody>
                    <a:bodyPr/>
                    <a:lstStyle/>
                    <a:p>
                      <a:pPr algn="ctr"/>
                      <a:r>
                        <a:rPr lang="en-US" sz="1700" dirty="0"/>
                        <a:t>32</a:t>
                      </a:r>
                    </a:p>
                  </a:txBody>
                  <a:tcPr marL="91427" marR="91427" marT="45713" marB="45713"/>
                </a:tc>
                <a:tc>
                  <a:txBody>
                    <a:bodyPr/>
                    <a:lstStyle/>
                    <a:p>
                      <a:pPr algn="ctr"/>
                      <a:r>
                        <a:rPr lang="en-US" sz="1700" dirty="0"/>
                        <a:t>960</a:t>
                      </a:r>
                    </a:p>
                  </a:txBody>
                  <a:tcPr marL="91427" marR="91427" marT="45713" marB="45713"/>
                </a:tc>
                <a:tc>
                  <a:txBody>
                    <a:bodyPr/>
                    <a:lstStyle/>
                    <a:p>
                      <a:pPr algn="ctr"/>
                      <a:r>
                        <a:rPr lang="en-US" sz="1700" dirty="0"/>
                        <a:t>1,920</a:t>
                      </a:r>
                    </a:p>
                  </a:txBody>
                  <a:tcPr marL="91427" marR="91427" marT="45713" marB="45713"/>
                </a:tc>
                <a:extLst>
                  <a:ext uri="{0D108BD9-81ED-4DB2-BD59-A6C34878D82A}">
                    <a16:rowId xmlns:a16="http://schemas.microsoft.com/office/drawing/2014/main" val="1762350635"/>
                  </a:ext>
                </a:extLst>
              </a:tr>
              <a:tr h="370787">
                <a:tc>
                  <a:txBody>
                    <a:bodyPr/>
                    <a:lstStyle/>
                    <a:p>
                      <a:pPr algn="ctr"/>
                      <a:r>
                        <a:rPr lang="en-US" sz="1700" dirty="0"/>
                        <a:t>64</a:t>
                      </a:r>
                    </a:p>
                  </a:txBody>
                  <a:tcPr marL="91427" marR="91427" marT="45713" marB="45713"/>
                </a:tc>
                <a:tc>
                  <a:txBody>
                    <a:bodyPr/>
                    <a:lstStyle/>
                    <a:p>
                      <a:pPr algn="ctr"/>
                      <a:r>
                        <a:rPr lang="en-US" sz="1700" dirty="0"/>
                        <a:t>1,472</a:t>
                      </a:r>
                    </a:p>
                  </a:txBody>
                  <a:tcPr marL="91427" marR="91427" marT="45713" marB="45713"/>
                </a:tc>
                <a:tc>
                  <a:txBody>
                    <a:bodyPr/>
                    <a:lstStyle/>
                    <a:p>
                      <a:pPr algn="ctr"/>
                      <a:r>
                        <a:rPr lang="en-US" sz="1700" dirty="0"/>
                        <a:t>2,944</a:t>
                      </a:r>
                    </a:p>
                  </a:txBody>
                  <a:tcPr marL="91427" marR="91427" marT="45713" marB="45713"/>
                </a:tc>
                <a:extLst>
                  <a:ext uri="{0D108BD9-81ED-4DB2-BD59-A6C34878D82A}">
                    <a16:rowId xmlns:a16="http://schemas.microsoft.com/office/drawing/2014/main" val="390994693"/>
                  </a:ext>
                </a:extLst>
              </a:tr>
              <a:tr h="370787">
                <a:tc>
                  <a:txBody>
                    <a:bodyPr/>
                    <a:lstStyle/>
                    <a:p>
                      <a:pPr algn="ctr"/>
                      <a:r>
                        <a:rPr lang="en-US" sz="1700" dirty="0"/>
                        <a:t>80</a:t>
                      </a:r>
                    </a:p>
                  </a:txBody>
                  <a:tcPr marL="91427" marR="91427" marT="45713" marB="45713"/>
                </a:tc>
                <a:tc>
                  <a:txBody>
                    <a:bodyPr/>
                    <a:lstStyle/>
                    <a:p>
                      <a:pPr algn="ctr"/>
                      <a:r>
                        <a:rPr lang="en-US" sz="1700" dirty="0"/>
                        <a:t>1,728</a:t>
                      </a:r>
                    </a:p>
                  </a:txBody>
                  <a:tcPr marL="91427" marR="91427" marT="45713" marB="45713"/>
                </a:tc>
                <a:tc>
                  <a:txBody>
                    <a:bodyPr/>
                    <a:lstStyle/>
                    <a:p>
                      <a:pPr algn="ctr"/>
                      <a:r>
                        <a:rPr lang="en-US" sz="1700" dirty="0"/>
                        <a:t>3,456</a:t>
                      </a:r>
                    </a:p>
                  </a:txBody>
                  <a:tcPr marL="91427" marR="91427" marT="45713" marB="45713"/>
                </a:tc>
                <a:extLst>
                  <a:ext uri="{0D108BD9-81ED-4DB2-BD59-A6C34878D82A}">
                    <a16:rowId xmlns:a16="http://schemas.microsoft.com/office/drawing/2014/main" val="3572167109"/>
                  </a:ext>
                </a:extLst>
              </a:tr>
            </a:tbl>
          </a:graphicData>
        </a:graphic>
      </p:graphicFrame>
      <p:sp>
        <p:nvSpPr>
          <p:cNvPr id="38" name="Rounded Rectangle 63">
            <a:extLst>
              <a:ext uri="{FF2B5EF4-FFF2-40B4-BE49-F238E27FC236}">
                <a16:creationId xmlns:a16="http://schemas.microsoft.com/office/drawing/2014/main" id="{1B29A88C-42B5-46A8-BD07-8C38EBDBED0A}"/>
              </a:ext>
            </a:extLst>
          </p:cNvPr>
          <p:cNvSpPr/>
          <p:nvPr/>
        </p:nvSpPr>
        <p:spPr>
          <a:xfrm>
            <a:off x="7797728" y="1518291"/>
            <a:ext cx="3094422" cy="1560989"/>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418" fontAlgn="base">
              <a:defRPr/>
            </a:pPr>
            <a:r>
              <a:rPr lang="en-US" sz="2800" kern="0" dirty="0">
                <a:solidFill>
                  <a:srgbClr val="FFFFFF"/>
                </a:solidFill>
                <a:latin typeface="Segoe UI"/>
                <a:ea typeface="Times New Roman"/>
                <a:cs typeface="Times New Roman"/>
              </a:rPr>
              <a:t>2mb per thread</a:t>
            </a:r>
            <a:endParaRPr lang="en-US" sz="2800" kern="0" dirty="0">
              <a:solidFill>
                <a:prstClr val="white"/>
              </a:solidFill>
              <a:latin typeface="Times New Roman"/>
              <a:ea typeface="Times New Roman"/>
            </a:endParaRPr>
          </a:p>
        </p:txBody>
      </p:sp>
    </p:spTree>
    <p:custDataLst>
      <p:tags r:id="rId1"/>
    </p:custDataLst>
    <p:extLst>
      <p:ext uri="{BB962C8B-B14F-4D97-AF65-F5344CB8AC3E}">
        <p14:creationId xmlns:p14="http://schemas.microsoft.com/office/powerpoint/2010/main" val="209255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Dynamic Memory Management</a:t>
            </a:r>
          </a:p>
        </p:txBody>
      </p:sp>
      <p:pic>
        <p:nvPicPr>
          <p:cNvPr id="6" name="Picture 5">
            <a:extLst>
              <a:ext uri="{FF2B5EF4-FFF2-40B4-BE49-F238E27FC236}">
                <a16:creationId xmlns:a16="http://schemas.microsoft.com/office/drawing/2014/main" id="{641B62F8-132C-4507-B526-6E3F060A89CE}"/>
              </a:ext>
            </a:extLst>
          </p:cNvPr>
          <p:cNvPicPr>
            <a:picLocks noChangeAspect="1"/>
          </p:cNvPicPr>
          <p:nvPr/>
        </p:nvPicPr>
        <p:blipFill>
          <a:blip r:embed="rId4"/>
          <a:stretch>
            <a:fillRect/>
          </a:stretch>
        </p:blipFill>
        <p:spPr>
          <a:xfrm>
            <a:off x="46804" y="1212849"/>
            <a:ext cx="12342865" cy="5322031"/>
          </a:xfrm>
          <a:prstGeom prst="rect">
            <a:avLst/>
          </a:prstGeom>
        </p:spPr>
      </p:pic>
    </p:spTree>
    <p:custDataLst>
      <p:tags r:id="rId1"/>
    </p:custDataLst>
    <p:extLst>
      <p:ext uri="{BB962C8B-B14F-4D97-AF65-F5344CB8AC3E}">
        <p14:creationId xmlns:p14="http://schemas.microsoft.com/office/powerpoint/2010/main" val="8522676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15FE1B-4F1E-4AF1-9015-1FD656D2E4D9}"/>
              </a:ext>
            </a:extLst>
          </p:cNvPr>
          <p:cNvGrpSpPr/>
          <p:nvPr/>
        </p:nvGrpSpPr>
        <p:grpSpPr>
          <a:xfrm>
            <a:off x="375539" y="1398063"/>
            <a:ext cx="11685397" cy="1611933"/>
            <a:chOff x="367344" y="757330"/>
            <a:chExt cx="11457312" cy="1580470"/>
          </a:xfrm>
        </p:grpSpPr>
        <p:sp>
          <p:nvSpPr>
            <p:cNvPr id="7" name="Rounded Rectangle 3">
              <a:extLst>
                <a:ext uri="{FF2B5EF4-FFF2-40B4-BE49-F238E27FC236}">
                  <a16:creationId xmlns:a16="http://schemas.microsoft.com/office/drawing/2014/main" id="{C02001EB-A99F-48F8-AD33-A788582C1DD7}"/>
                </a:ext>
              </a:extLst>
            </p:cNvPr>
            <p:cNvSpPr/>
            <p:nvPr/>
          </p:nvSpPr>
          <p:spPr>
            <a:xfrm>
              <a:off x="367344" y="757330"/>
              <a:ext cx="11457312" cy="158047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 name="Rectangle 1">
              <a:extLst>
                <a:ext uri="{FF2B5EF4-FFF2-40B4-BE49-F238E27FC236}">
                  <a16:creationId xmlns:a16="http://schemas.microsoft.com/office/drawing/2014/main" id="{2EF5B7CA-ECDF-4B89-AE4E-95BA47B8A359}"/>
                </a:ext>
              </a:extLst>
            </p:cNvPr>
            <p:cNvSpPr/>
            <p:nvPr/>
          </p:nvSpPr>
          <p:spPr>
            <a:xfrm>
              <a:off x="795906" y="844291"/>
              <a:ext cx="10748394" cy="1198652"/>
            </a:xfrm>
            <a:prstGeom prst="rect">
              <a:avLst/>
            </a:prstGeom>
          </p:spPr>
          <p:txBody>
            <a:bodyPr wrap="square">
              <a:spAutoFit/>
            </a:bodyPr>
            <a:lstStyle/>
            <a:p>
              <a:pPr defTabSz="932597"/>
              <a:r>
                <a:rPr lang="en-US" sz="3672" dirty="0">
                  <a:solidFill>
                    <a:prstClr val="white"/>
                  </a:solidFill>
                  <a:latin typeface="Segoe UI"/>
                </a:rPr>
                <a:t>A transaction is a series of one or more statements that need to operate as a single logical unit of work.</a:t>
              </a:r>
            </a:p>
          </p:txBody>
        </p:sp>
      </p:grpSp>
      <p:grpSp>
        <p:nvGrpSpPr>
          <p:cNvPr id="5" name="Group 4">
            <a:extLst>
              <a:ext uri="{FF2B5EF4-FFF2-40B4-BE49-F238E27FC236}">
                <a16:creationId xmlns:a16="http://schemas.microsoft.com/office/drawing/2014/main" id="{F56F325C-D1F2-4DFD-95B7-5378BEF98E2A}"/>
              </a:ext>
            </a:extLst>
          </p:cNvPr>
          <p:cNvGrpSpPr/>
          <p:nvPr/>
        </p:nvGrpSpPr>
        <p:grpSpPr>
          <a:xfrm>
            <a:off x="375539" y="3920539"/>
            <a:ext cx="11685397" cy="1583215"/>
            <a:chOff x="367344" y="2923093"/>
            <a:chExt cx="11457312" cy="1865697"/>
          </a:xfrm>
        </p:grpSpPr>
        <p:sp>
          <p:nvSpPr>
            <p:cNvPr id="9" name="Rounded Rectangle 3">
              <a:extLst>
                <a:ext uri="{FF2B5EF4-FFF2-40B4-BE49-F238E27FC236}">
                  <a16:creationId xmlns:a16="http://schemas.microsoft.com/office/drawing/2014/main" id="{5D310573-4910-4B84-BEDD-DCD88E4C4CF0}"/>
                </a:ext>
              </a:extLst>
            </p:cNvPr>
            <p:cNvSpPr/>
            <p:nvPr/>
          </p:nvSpPr>
          <p:spPr>
            <a:xfrm>
              <a:off x="367344" y="2923093"/>
              <a:ext cx="11457312" cy="1865697"/>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0" name="Rectangle 9">
              <a:extLst>
                <a:ext uri="{FF2B5EF4-FFF2-40B4-BE49-F238E27FC236}">
                  <a16:creationId xmlns:a16="http://schemas.microsoft.com/office/drawing/2014/main" id="{E3D9C9A9-4BAE-4962-9C9C-3F0466E863AC}"/>
                </a:ext>
              </a:extLst>
            </p:cNvPr>
            <p:cNvSpPr/>
            <p:nvPr/>
          </p:nvSpPr>
          <p:spPr>
            <a:xfrm>
              <a:off x="772930" y="3131143"/>
              <a:ext cx="10528182" cy="1469318"/>
            </a:xfrm>
            <a:prstGeom prst="rect">
              <a:avLst/>
            </a:prstGeom>
          </p:spPr>
          <p:txBody>
            <a:bodyPr wrap="square">
              <a:spAutoFit/>
            </a:bodyPr>
            <a:lstStyle/>
            <a:p>
              <a:pPr defTabSz="932597"/>
              <a:r>
                <a:rPr lang="en-US" sz="3672" dirty="0">
                  <a:solidFill>
                    <a:prstClr val="white"/>
                  </a:solidFill>
                  <a:latin typeface="Segoe UI"/>
                </a:rPr>
                <a:t>To qualify as a transaction, the logical unit of work must possess all four of the ACID properties.</a:t>
              </a:r>
            </a:p>
          </p:txBody>
        </p:sp>
      </p:grpSp>
      <p:sp>
        <p:nvSpPr>
          <p:cNvPr id="11" name="Title 1">
            <a:extLst>
              <a:ext uri="{FF2B5EF4-FFF2-40B4-BE49-F238E27FC236}">
                <a16:creationId xmlns:a16="http://schemas.microsoft.com/office/drawing/2014/main" id="{E8EDE005-D5F1-4F5F-9877-A44E9D6F7CCE}"/>
              </a:ext>
            </a:extLst>
          </p:cNvPr>
          <p:cNvSpPr txBox="1">
            <a:spLocks/>
          </p:cNvSpPr>
          <p:nvPr/>
        </p:nvSpPr>
        <p:spPr>
          <a:xfrm>
            <a:off x="215327" y="23230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What is a Transaction?</a:t>
            </a:r>
          </a:p>
        </p:txBody>
      </p:sp>
    </p:spTree>
    <p:extLst>
      <p:ext uri="{BB962C8B-B14F-4D97-AF65-F5344CB8AC3E}">
        <p14:creationId xmlns:p14="http://schemas.microsoft.com/office/powerpoint/2010/main" val="42297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 name="AutoShape 4" descr="Image result for blue database"/>
          <p:cNvSpPr>
            <a:spLocks noChangeAspect="1" noChangeArrowheads="1"/>
          </p:cNvSpPr>
          <p:nvPr/>
        </p:nvSpPr>
        <p:spPr bwMode="auto">
          <a:xfrm>
            <a:off x="314987" y="8095"/>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Logical Units of Work – Auto Commit Transactions</a:t>
            </a:r>
          </a:p>
        </p:txBody>
      </p:sp>
      <p:grpSp>
        <p:nvGrpSpPr>
          <p:cNvPr id="6" name="Group 5">
            <a:extLst>
              <a:ext uri="{FF2B5EF4-FFF2-40B4-BE49-F238E27FC236}">
                <a16:creationId xmlns:a16="http://schemas.microsoft.com/office/drawing/2014/main" id="{4CC667FF-B22B-465A-8DC8-6641F319598E}"/>
              </a:ext>
            </a:extLst>
          </p:cNvPr>
          <p:cNvGrpSpPr/>
          <p:nvPr/>
        </p:nvGrpSpPr>
        <p:grpSpPr>
          <a:xfrm>
            <a:off x="726718" y="1172824"/>
            <a:ext cx="10983038" cy="4928252"/>
            <a:chOff x="612774" y="1132514"/>
            <a:chExt cx="10768662" cy="4832058"/>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5891" y="1805889"/>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706514" y="2367320"/>
              <a:ext cx="1124113"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309104" y="1805889"/>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John</a:t>
                </a:r>
              </a:p>
            </p:txBody>
          </p:sp>
        </p:grpSp>
        <p:sp>
          <p:nvSpPr>
            <p:cNvPr id="31" name="Arrow: Right 30">
              <a:extLst>
                <a:ext uri="{FF2B5EF4-FFF2-40B4-BE49-F238E27FC236}">
                  <a16:creationId xmlns:a16="http://schemas.microsoft.com/office/drawing/2014/main" id="{1EABDD45-FA95-4956-9B72-F263097D1441}"/>
                </a:ext>
              </a:extLst>
            </p:cNvPr>
            <p:cNvSpPr/>
            <p:nvPr/>
          </p:nvSpPr>
          <p:spPr>
            <a:xfrm>
              <a:off x="4698745" y="1935147"/>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2" name="Rectangle 31">
              <a:extLst>
                <a:ext uri="{FF2B5EF4-FFF2-40B4-BE49-F238E27FC236}">
                  <a16:creationId xmlns:a16="http://schemas.microsoft.com/office/drawing/2014/main" id="{00C59E7A-7437-4BF3-AB7E-BA6E4C9B1DA7}"/>
                </a:ext>
              </a:extLst>
            </p:cNvPr>
            <p:cNvSpPr/>
            <p:nvPr/>
          </p:nvSpPr>
          <p:spPr>
            <a:xfrm>
              <a:off x="5250318" y="2183482"/>
              <a:ext cx="1425730" cy="657424"/>
            </a:xfrm>
            <a:prstGeom prst="rect">
              <a:avLst/>
            </a:prstGeom>
          </p:spPr>
          <p:txBody>
            <a:bodyPr wrap="square">
              <a:spAutoFit/>
            </a:bodyPr>
            <a:lstStyle/>
            <a:p>
              <a:pPr defTabSz="932597"/>
              <a:r>
                <a:rPr lang="en-US" sz="3672" dirty="0">
                  <a:solidFill>
                    <a:prstClr val="white"/>
                  </a:solidFill>
                  <a:latin typeface="Segoe UI"/>
                </a:rPr>
                <a:t>$200</a:t>
              </a:r>
            </a:p>
          </p:txBody>
        </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7" name="Rectangle: Rounded Corners 36">
              <a:extLst>
                <a:ext uri="{FF2B5EF4-FFF2-40B4-BE49-F238E27FC236}">
                  <a16:creationId xmlns:a16="http://schemas.microsoft.com/office/drawing/2014/main" id="{6AF83B62-F638-4258-AE19-1F29D18B159F}"/>
                </a:ext>
              </a:extLst>
            </p:cNvPr>
            <p:cNvSpPr/>
            <p:nvPr/>
          </p:nvSpPr>
          <p:spPr>
            <a:xfrm>
              <a:off x="7449559"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5" name="Group 4">
              <a:extLst>
                <a:ext uri="{FF2B5EF4-FFF2-40B4-BE49-F238E27FC236}">
                  <a16:creationId xmlns:a16="http://schemas.microsoft.com/office/drawing/2014/main" id="{9E599B0E-F234-44BD-AC0B-23BFD8915939}"/>
                </a:ext>
              </a:extLst>
            </p:cNvPr>
            <p:cNvGrpSpPr/>
            <p:nvPr/>
          </p:nvGrpSpPr>
          <p:grpSpPr>
            <a:xfrm>
              <a:off x="694605" y="3651149"/>
              <a:ext cx="3747137" cy="1835492"/>
              <a:chOff x="694605" y="3550481"/>
              <a:chExt cx="3747137" cy="1835492"/>
            </a:xfrm>
          </p:grpSpPr>
          <p:sp>
            <p:nvSpPr>
              <p:cNvPr id="21" name="Rounded Rectangle 3">
                <a:extLst>
                  <a:ext uri="{FF2B5EF4-FFF2-40B4-BE49-F238E27FC236}">
                    <a16:creationId xmlns:a16="http://schemas.microsoft.com/office/drawing/2014/main" id="{393C043D-2280-4D05-9D5F-0D050A42B04A}"/>
                  </a:ext>
                </a:extLst>
              </p:cNvPr>
              <p:cNvSpPr/>
              <p:nvPr/>
            </p:nvSpPr>
            <p:spPr>
              <a:xfrm>
                <a:off x="694605" y="3550481"/>
                <a:ext cx="3747137" cy="180169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7" name="Picture 6">
                <a:extLst>
                  <a:ext uri="{FF2B5EF4-FFF2-40B4-BE49-F238E27FC236}">
                    <a16:creationId xmlns:a16="http://schemas.microsoft.com/office/drawing/2014/main" id="{C4E79153-446E-4DE0-9BD2-95584B3825BC}"/>
                  </a:ext>
                </a:extLst>
              </p:cNvPr>
              <p:cNvPicPr>
                <a:picLocks noChangeAspect="1"/>
              </p:cNvPicPr>
              <p:nvPr/>
            </p:nvPicPr>
            <p:blipFill>
              <a:blip r:embed="rId6"/>
              <a:stretch>
                <a:fillRect/>
              </a:stretch>
            </p:blipFill>
            <p:spPr>
              <a:xfrm>
                <a:off x="865618" y="3696460"/>
                <a:ext cx="3409950" cy="1209675"/>
              </a:xfrm>
              <a:prstGeom prst="rect">
                <a:avLst/>
              </a:prstGeom>
            </p:spPr>
          </p:pic>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1432"/>
              </a:xfrm>
              <a:prstGeom prst="rect">
                <a:avLst/>
              </a:prstGeom>
            </p:spPr>
            <p:txBody>
              <a:bodyPr wrap="square">
                <a:spAutoFit/>
              </a:bodyPr>
              <a:lstStyle/>
              <a:p>
                <a:pPr defTabSz="932597"/>
                <a:r>
                  <a:rPr lang="en-US" sz="2856" dirty="0">
                    <a:solidFill>
                      <a:prstClr val="white"/>
                    </a:solidFill>
                    <a:latin typeface="Segoe UI"/>
                  </a:rPr>
                  <a:t>Transaction 1</a:t>
                </a:r>
              </a:p>
            </p:txBody>
          </p:sp>
        </p:grpSp>
        <p:grpSp>
          <p:nvGrpSpPr>
            <p:cNvPr id="4" name="Group 3">
              <a:extLst>
                <a:ext uri="{FF2B5EF4-FFF2-40B4-BE49-F238E27FC236}">
                  <a16:creationId xmlns:a16="http://schemas.microsoft.com/office/drawing/2014/main" id="{25A7046C-B46D-422A-90DD-B9C0BCA92D3E}"/>
                </a:ext>
              </a:extLst>
            </p:cNvPr>
            <p:cNvGrpSpPr/>
            <p:nvPr/>
          </p:nvGrpSpPr>
          <p:grpSpPr>
            <a:xfrm>
              <a:off x="7527310" y="3651149"/>
              <a:ext cx="3781841" cy="1835492"/>
              <a:chOff x="7527310" y="3550481"/>
              <a:chExt cx="3781841" cy="1835492"/>
            </a:xfrm>
          </p:grpSpPr>
          <p:sp>
            <p:nvSpPr>
              <p:cNvPr id="22" name="Rounded Rectangle 3">
                <a:extLst>
                  <a:ext uri="{FF2B5EF4-FFF2-40B4-BE49-F238E27FC236}">
                    <a16:creationId xmlns:a16="http://schemas.microsoft.com/office/drawing/2014/main" id="{32D1F96F-3683-4075-AC11-5EE32177CFF3}"/>
                  </a:ext>
                </a:extLst>
              </p:cNvPr>
              <p:cNvSpPr/>
              <p:nvPr/>
            </p:nvSpPr>
            <p:spPr>
              <a:xfrm>
                <a:off x="7527310" y="3550481"/>
                <a:ext cx="3781841" cy="180169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20" name="Picture 19">
                <a:extLst>
                  <a:ext uri="{FF2B5EF4-FFF2-40B4-BE49-F238E27FC236}">
                    <a16:creationId xmlns:a16="http://schemas.microsoft.com/office/drawing/2014/main" id="{AED03E70-5A7B-4E15-BCE0-62A5EEB7554E}"/>
                  </a:ext>
                </a:extLst>
              </p:cNvPr>
              <p:cNvPicPr>
                <a:picLocks noChangeAspect="1"/>
              </p:cNvPicPr>
              <p:nvPr/>
            </p:nvPicPr>
            <p:blipFill>
              <a:blip r:embed="rId7"/>
              <a:stretch>
                <a:fillRect/>
              </a:stretch>
            </p:blipFill>
            <p:spPr>
              <a:xfrm>
                <a:off x="7699908" y="3719269"/>
                <a:ext cx="3441531" cy="1162050"/>
              </a:xfrm>
              <a:prstGeom prst="rect">
                <a:avLst/>
              </a:prstGeom>
            </p:spPr>
          </p:pic>
          <p:sp>
            <p:nvSpPr>
              <p:cNvPr id="40" name="Rectangle 39">
                <a:extLst>
                  <a:ext uri="{FF2B5EF4-FFF2-40B4-BE49-F238E27FC236}">
                    <a16:creationId xmlns:a16="http://schemas.microsoft.com/office/drawing/2014/main" id="{CDFEE6B0-8A8D-4912-AFCB-BDE437F3A5C0}"/>
                  </a:ext>
                </a:extLst>
              </p:cNvPr>
              <p:cNvSpPr/>
              <p:nvPr/>
            </p:nvSpPr>
            <p:spPr>
              <a:xfrm>
                <a:off x="8277885" y="4864541"/>
                <a:ext cx="2275224" cy="521432"/>
              </a:xfrm>
              <a:prstGeom prst="rect">
                <a:avLst/>
              </a:prstGeom>
            </p:spPr>
            <p:txBody>
              <a:bodyPr wrap="square">
                <a:spAutoFit/>
              </a:bodyPr>
              <a:lstStyle/>
              <a:p>
                <a:pPr defTabSz="932597"/>
                <a:r>
                  <a:rPr lang="en-US" sz="2856" dirty="0">
                    <a:solidFill>
                      <a:prstClr val="white"/>
                    </a:solidFill>
                    <a:latin typeface="Segoe UI"/>
                  </a:rPr>
                  <a:t>Transaction 2</a:t>
                </a:r>
              </a:p>
            </p:txBody>
          </p:sp>
        </p:grpSp>
      </p:grpSp>
    </p:spTree>
    <p:extLst>
      <p:ext uri="{BB962C8B-B14F-4D97-AF65-F5344CB8AC3E}">
        <p14:creationId xmlns:p14="http://schemas.microsoft.com/office/powerpoint/2010/main" val="25877571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 name="AutoShape 4" descr="Image result for blue database"/>
          <p:cNvSpPr>
            <a:spLocks noChangeAspect="1" noChangeArrowheads="1"/>
          </p:cNvSpPr>
          <p:nvPr/>
        </p:nvSpPr>
        <p:spPr bwMode="auto">
          <a:xfrm>
            <a:off x="314987" y="8095"/>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Single Logical Unit of Work – Explicit Transactions</a:t>
            </a:r>
          </a:p>
        </p:txBody>
      </p:sp>
      <p:grpSp>
        <p:nvGrpSpPr>
          <p:cNvPr id="8" name="Group 7">
            <a:extLst>
              <a:ext uri="{FF2B5EF4-FFF2-40B4-BE49-F238E27FC236}">
                <a16:creationId xmlns:a16="http://schemas.microsoft.com/office/drawing/2014/main" id="{30A88CED-183B-4229-83A9-5BA0D3DF6AD5}"/>
              </a:ext>
            </a:extLst>
          </p:cNvPr>
          <p:cNvGrpSpPr/>
          <p:nvPr/>
        </p:nvGrpSpPr>
        <p:grpSpPr>
          <a:xfrm>
            <a:off x="708370" y="1181705"/>
            <a:ext cx="11019735" cy="5318786"/>
            <a:chOff x="612774" y="1132514"/>
            <a:chExt cx="10804643" cy="5214969"/>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8314" y="2588578"/>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628937" y="3150009"/>
              <a:ext cx="1124113"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275882" y="2588578"/>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John</a:t>
                </a:r>
              </a:p>
            </p:txBody>
          </p:sp>
        </p:gr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10804643" cy="4639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1432"/>
            </a:xfrm>
            <a:prstGeom prst="rect">
              <a:avLst/>
            </a:prstGeom>
          </p:spPr>
          <p:txBody>
            <a:bodyPr wrap="square">
              <a:spAutoFit/>
            </a:bodyPr>
            <a:lstStyle/>
            <a:p>
              <a:pPr defTabSz="932597"/>
              <a:r>
                <a:rPr lang="en-US" sz="2856" dirty="0">
                  <a:solidFill>
                    <a:prstClr val="white"/>
                  </a:solidFill>
                  <a:latin typeface="Segoe UI"/>
                </a:rPr>
                <a:t>Transaction 1</a:t>
              </a:r>
            </a:p>
          </p:txBody>
        </p:sp>
        <p:grpSp>
          <p:nvGrpSpPr>
            <p:cNvPr id="7" name="Group 6">
              <a:extLst>
                <a:ext uri="{FF2B5EF4-FFF2-40B4-BE49-F238E27FC236}">
                  <a16:creationId xmlns:a16="http://schemas.microsoft.com/office/drawing/2014/main" id="{20CB5A57-BE27-4CB4-BD6C-4E3363C5BE0E}"/>
                </a:ext>
              </a:extLst>
            </p:cNvPr>
            <p:cNvGrpSpPr/>
            <p:nvPr/>
          </p:nvGrpSpPr>
          <p:grpSpPr>
            <a:xfrm>
              <a:off x="3808403" y="1809203"/>
              <a:ext cx="4068131" cy="3146945"/>
              <a:chOff x="3747440" y="1809203"/>
              <a:chExt cx="4068131" cy="3146945"/>
            </a:xfrm>
          </p:grpSpPr>
          <p:sp>
            <p:nvSpPr>
              <p:cNvPr id="22" name="Rounded Rectangle 3">
                <a:extLst>
                  <a:ext uri="{FF2B5EF4-FFF2-40B4-BE49-F238E27FC236}">
                    <a16:creationId xmlns:a16="http://schemas.microsoft.com/office/drawing/2014/main" id="{32D1F96F-3683-4075-AC11-5EE32177CFF3}"/>
                  </a:ext>
                </a:extLst>
              </p:cNvPr>
              <p:cNvSpPr/>
              <p:nvPr/>
            </p:nvSpPr>
            <p:spPr>
              <a:xfrm>
                <a:off x="3747440" y="1809203"/>
                <a:ext cx="4068131" cy="314694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4" name="Picture 3">
                <a:extLst>
                  <a:ext uri="{FF2B5EF4-FFF2-40B4-BE49-F238E27FC236}">
                    <a16:creationId xmlns:a16="http://schemas.microsoft.com/office/drawing/2014/main" id="{77A4C68B-DF2F-4D14-92A9-EE9D25BFE99B}"/>
                  </a:ext>
                </a:extLst>
              </p:cNvPr>
              <p:cNvPicPr>
                <a:picLocks noChangeAspect="1"/>
              </p:cNvPicPr>
              <p:nvPr/>
            </p:nvPicPr>
            <p:blipFill>
              <a:blip r:embed="rId6"/>
              <a:stretch>
                <a:fillRect/>
              </a:stretch>
            </p:blipFill>
            <p:spPr>
              <a:xfrm>
                <a:off x="4172129" y="2148606"/>
                <a:ext cx="3282408" cy="2474479"/>
              </a:xfrm>
              <a:prstGeom prst="rect">
                <a:avLst/>
              </a:prstGeom>
            </p:spPr>
          </p:pic>
        </p:grpSp>
        <p:grpSp>
          <p:nvGrpSpPr>
            <p:cNvPr id="5" name="Group 4">
              <a:extLst>
                <a:ext uri="{FF2B5EF4-FFF2-40B4-BE49-F238E27FC236}">
                  <a16:creationId xmlns:a16="http://schemas.microsoft.com/office/drawing/2014/main" id="{13C5B8C2-B6DB-4ACE-AC22-52E550E8DF10}"/>
                </a:ext>
              </a:extLst>
            </p:cNvPr>
            <p:cNvGrpSpPr/>
            <p:nvPr/>
          </p:nvGrpSpPr>
          <p:grpSpPr>
            <a:xfrm>
              <a:off x="4716735" y="5204483"/>
              <a:ext cx="2596720" cy="1143000"/>
              <a:chOff x="4797640" y="1224320"/>
              <a:chExt cx="2596720" cy="1143000"/>
            </a:xfrm>
          </p:grpSpPr>
          <p:sp>
            <p:nvSpPr>
              <p:cNvPr id="31" name="Arrow: Right 30">
                <a:extLst>
                  <a:ext uri="{FF2B5EF4-FFF2-40B4-BE49-F238E27FC236}">
                    <a16:creationId xmlns:a16="http://schemas.microsoft.com/office/drawing/2014/main" id="{1EABDD45-FA95-4956-9B72-F263097D1441}"/>
                  </a:ext>
                </a:extLst>
              </p:cNvPr>
              <p:cNvSpPr/>
              <p:nvPr/>
            </p:nvSpPr>
            <p:spPr>
              <a:xfrm>
                <a:off x="4797640" y="1224320"/>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2" name="Rectangle 31">
                <a:extLst>
                  <a:ext uri="{FF2B5EF4-FFF2-40B4-BE49-F238E27FC236}">
                    <a16:creationId xmlns:a16="http://schemas.microsoft.com/office/drawing/2014/main" id="{00C59E7A-7437-4BF3-AB7E-BA6E4C9B1DA7}"/>
                  </a:ext>
                </a:extLst>
              </p:cNvPr>
              <p:cNvSpPr/>
              <p:nvPr/>
            </p:nvSpPr>
            <p:spPr>
              <a:xfrm>
                <a:off x="5349213" y="1472655"/>
                <a:ext cx="1425730" cy="657424"/>
              </a:xfrm>
              <a:prstGeom prst="rect">
                <a:avLst/>
              </a:prstGeom>
            </p:spPr>
            <p:txBody>
              <a:bodyPr wrap="square">
                <a:spAutoFit/>
              </a:bodyPr>
              <a:lstStyle/>
              <a:p>
                <a:pPr defTabSz="932597"/>
                <a:r>
                  <a:rPr lang="en-US" sz="3672" dirty="0">
                    <a:solidFill>
                      <a:prstClr val="white"/>
                    </a:solidFill>
                    <a:latin typeface="Segoe UI"/>
                  </a:rPr>
                  <a:t>$200</a:t>
                </a:r>
              </a:p>
            </p:txBody>
          </p:sp>
        </p:grpSp>
      </p:grpSp>
    </p:spTree>
    <p:extLst>
      <p:ext uri="{BB962C8B-B14F-4D97-AF65-F5344CB8AC3E}">
        <p14:creationId xmlns:p14="http://schemas.microsoft.com/office/powerpoint/2010/main" val="28623611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10654" y="1230198"/>
            <a:ext cx="9015166" cy="520703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5" name="Rectangle 4"/>
          <p:cNvSpPr/>
          <p:nvPr/>
        </p:nvSpPr>
        <p:spPr>
          <a:xfrm>
            <a:off x="1937828" y="1764276"/>
            <a:ext cx="8542884"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A</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tomicity – </a:t>
            </a:r>
            <a:r>
              <a:rPr lang="en-US" sz="4080" b="1" dirty="0">
                <a:ln w="1905"/>
                <a:solidFill>
                  <a:prstClr val="black"/>
                </a:solidFill>
                <a:effectLst>
                  <a:innerShdw blurRad="69850" dist="43180" dir="5400000">
                    <a:srgbClr val="000000">
                      <a:alpha val="65000"/>
                    </a:srgbClr>
                  </a:innerShdw>
                </a:effectLst>
                <a:latin typeface="Arial Black" pitchFamily="34" charset="0"/>
              </a:rPr>
              <a:t>All or Nothing</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 </a:t>
            </a:r>
          </a:p>
        </p:txBody>
      </p:sp>
      <p:sp>
        <p:nvSpPr>
          <p:cNvPr id="6" name="Rectangle 5"/>
          <p:cNvSpPr/>
          <p:nvPr/>
        </p:nvSpPr>
        <p:spPr>
          <a:xfrm>
            <a:off x="1919893" y="2848118"/>
            <a:ext cx="8560820"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onsistent – </a:t>
            </a:r>
            <a:r>
              <a:rPr lang="en-US" sz="4080" b="1" dirty="0">
                <a:ln w="1905"/>
                <a:solidFill>
                  <a:prstClr val="black"/>
                </a:solidFill>
                <a:effectLst>
                  <a:innerShdw blurRad="69850" dist="43180" dir="5400000">
                    <a:srgbClr val="000000">
                      <a:alpha val="65000"/>
                    </a:srgbClr>
                  </a:innerShdw>
                </a:effectLst>
                <a:latin typeface="Arial Black" pitchFamily="34" charset="0"/>
              </a:rPr>
              <a:t>Only valid data</a:t>
            </a:r>
          </a:p>
        </p:txBody>
      </p:sp>
      <p:sp>
        <p:nvSpPr>
          <p:cNvPr id="7" name="Rectangle 6"/>
          <p:cNvSpPr/>
          <p:nvPr/>
        </p:nvSpPr>
        <p:spPr>
          <a:xfrm>
            <a:off x="1931849" y="3931960"/>
            <a:ext cx="8548864"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I</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solated – </a:t>
            </a:r>
            <a:r>
              <a:rPr lang="en-US" sz="4080" b="1" dirty="0">
                <a:ln w="1905"/>
                <a:solidFill>
                  <a:prstClr val="black"/>
                </a:solidFill>
                <a:effectLst>
                  <a:innerShdw blurRad="69850" dist="43180" dir="5400000">
                    <a:srgbClr val="000000">
                      <a:alpha val="65000"/>
                    </a:srgbClr>
                  </a:innerShdw>
                </a:effectLst>
                <a:latin typeface="Arial Black" pitchFamily="34" charset="0"/>
              </a:rPr>
              <a:t>No interference</a:t>
            </a:r>
          </a:p>
        </p:txBody>
      </p:sp>
      <p:sp>
        <p:nvSpPr>
          <p:cNvPr id="8" name="Rectangle 7"/>
          <p:cNvSpPr/>
          <p:nvPr/>
        </p:nvSpPr>
        <p:spPr>
          <a:xfrm>
            <a:off x="1943805" y="5015803"/>
            <a:ext cx="8548864" cy="72203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D</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urable – </a:t>
            </a:r>
            <a:r>
              <a:rPr lang="en-US" sz="4080" b="1" dirty="0">
                <a:ln w="1905"/>
                <a:solidFill>
                  <a:prstClr val="black"/>
                </a:solidFill>
                <a:effectLst>
                  <a:innerShdw blurRad="69850" dist="43180" dir="5400000">
                    <a:srgbClr val="000000">
                      <a:alpha val="65000"/>
                    </a:srgbClr>
                  </a:innerShdw>
                </a:effectLst>
                <a:latin typeface="Arial Black" pitchFamily="34" charset="0"/>
              </a:rPr>
              <a:t>Data is recoverable</a:t>
            </a:r>
          </a:p>
        </p:txBody>
      </p:sp>
      <p:sp>
        <p:nvSpPr>
          <p:cNvPr id="10" name="Title 1"/>
          <p:cNvSpPr>
            <a:spLocks noGrp="1"/>
          </p:cNvSpPr>
          <p:nvPr>
            <p:ph type="title" idx="4294967295"/>
          </p:nvPr>
        </p:nvSpPr>
        <p:spPr>
          <a:xfrm>
            <a:off x="622617" y="138379"/>
            <a:ext cx="11191240" cy="862581"/>
          </a:xfrm>
          <a:solidFill>
            <a:schemeClr val="accent4">
              <a:lumMod val="75000"/>
            </a:schemeClr>
          </a:solidFill>
          <a:ln>
            <a:solidFill>
              <a:schemeClr val="accent4">
                <a:lumMod val="75000"/>
              </a:schemeClr>
            </a:solidFill>
          </a:ln>
        </p:spPr>
        <p:style>
          <a:lnRef idx="1">
            <a:schemeClr val="accent1"/>
          </a:lnRef>
          <a:fillRef idx="2">
            <a:schemeClr val="accent1"/>
          </a:fillRef>
          <a:effectRef idx="1">
            <a:schemeClr val="accent1"/>
          </a:effectRef>
          <a:fontRef idx="minor">
            <a:schemeClr val="dk1"/>
          </a:fontRef>
        </p:style>
        <p:txBody>
          <a:bodyPr vert="horz" wrap="square" lIns="93260" tIns="46630" rIns="93260" bIns="46630" rtlCol="0" anchor="t">
            <a:spAutoFit/>
          </a:bodyPr>
          <a:lstStyle/>
          <a:p>
            <a:pPr algn="ctr">
              <a:lnSpc>
                <a:spcPct val="100000"/>
              </a:lnSpc>
            </a:pPr>
            <a:r>
              <a:rPr lang="en-US" altLang="en-US" sz="4896"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Transactions must pass the ACID test</a:t>
            </a:r>
          </a:p>
        </p:txBody>
      </p:sp>
    </p:spTree>
    <p:extLst>
      <p:ext uri="{BB962C8B-B14F-4D97-AF65-F5344CB8AC3E}">
        <p14:creationId xmlns:p14="http://schemas.microsoft.com/office/powerpoint/2010/main" val="14654963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92214" y="993666"/>
            <a:ext cx="9608225" cy="5301769"/>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711514" y="1654259"/>
            <a:ext cx="4368802" cy="264792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Working with Transactions</a:t>
            </a:r>
          </a:p>
        </p:txBody>
      </p:sp>
    </p:spTree>
    <p:extLst>
      <p:ext uri="{BB962C8B-B14F-4D97-AF65-F5344CB8AC3E}">
        <p14:creationId xmlns:p14="http://schemas.microsoft.com/office/powerpoint/2010/main" val="4068597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434" y="1104539"/>
            <a:ext cx="9465925" cy="5444756"/>
          </a:xfrm>
          <a:prstGeom prst="rect">
            <a:avLst/>
          </a:prstGeom>
        </p:spPr>
      </p:pic>
      <p:sp>
        <p:nvSpPr>
          <p:cNvPr id="7" name="Title 1">
            <a:extLst>
              <a:ext uri="{FF2B5EF4-FFF2-40B4-BE49-F238E27FC236}">
                <a16:creationId xmlns:a16="http://schemas.microsoft.com/office/drawing/2014/main" id="{DC7EFB01-96A9-47D4-92FA-E3E7C4682A35}"/>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Creating Stored Procedures</a:t>
            </a:r>
          </a:p>
        </p:txBody>
      </p:sp>
    </p:spTree>
    <p:extLst>
      <p:ext uri="{BB962C8B-B14F-4D97-AF65-F5344CB8AC3E}">
        <p14:creationId xmlns:p14="http://schemas.microsoft.com/office/powerpoint/2010/main" val="401213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71903" y="2112210"/>
            <a:ext cx="2953244" cy="31036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7" name="Bent Arrow 16"/>
          <p:cNvSpPr/>
          <p:nvPr/>
        </p:nvSpPr>
        <p:spPr>
          <a:xfrm rot="5400000">
            <a:off x="5436816" y="1853938"/>
            <a:ext cx="1335892" cy="1320357"/>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Segoe UI"/>
            </a:endParaRPr>
          </a:p>
        </p:txBody>
      </p:sp>
      <p:sp>
        <p:nvSpPr>
          <p:cNvPr id="18" name="Bent Arrow 17"/>
          <p:cNvSpPr/>
          <p:nvPr/>
        </p:nvSpPr>
        <p:spPr>
          <a:xfrm rot="16200000" flipV="1">
            <a:off x="5466822" y="4104921"/>
            <a:ext cx="1335892" cy="1320357"/>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Segoe UI"/>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254780" y="2476127"/>
            <a:ext cx="1787490" cy="2112599"/>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
        <p:nvSpPr>
          <p:cNvPr id="7" name="TextBox 6"/>
          <p:cNvSpPr txBox="1"/>
          <p:nvPr/>
        </p:nvSpPr>
        <p:spPr>
          <a:xfrm>
            <a:off x="8281236" y="4627922"/>
            <a:ext cx="1787490" cy="382308"/>
          </a:xfrm>
          <a:prstGeom prst="rect">
            <a:avLst/>
          </a:prstGeom>
          <a:noFill/>
        </p:spPr>
        <p:txBody>
          <a:bodyPr wrap="square" rtlCol="0">
            <a:spAutoFit/>
          </a:bodyPr>
          <a:lstStyle/>
          <a:p>
            <a:pPr defTabSz="932597"/>
            <a:r>
              <a:rPr lang="en-US" sz="1836" dirty="0">
                <a:solidFill>
                  <a:prstClr val="black"/>
                </a:solidFill>
                <a:latin typeface="Segoe UI"/>
              </a:rPr>
              <a:t>TSQL2012.mdf</a:t>
            </a:r>
          </a:p>
        </p:txBody>
      </p:sp>
      <p:sp>
        <p:nvSpPr>
          <p:cNvPr id="9" name="Rounded Rectangle 8"/>
          <p:cNvSpPr/>
          <p:nvPr/>
        </p:nvSpPr>
        <p:spPr>
          <a:xfrm>
            <a:off x="791455" y="1354522"/>
            <a:ext cx="5049748" cy="1443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1" name="Picture 10"/>
          <p:cNvPicPr>
            <a:picLocks noChangeAspect="1"/>
          </p:cNvPicPr>
          <p:nvPr/>
        </p:nvPicPr>
        <p:blipFill>
          <a:blip r:embed="rId2"/>
          <a:stretch>
            <a:fillRect/>
          </a:stretch>
        </p:blipFill>
        <p:spPr>
          <a:xfrm>
            <a:off x="6428733" y="3332185"/>
            <a:ext cx="5492496" cy="724135"/>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852445" y="3627120"/>
            <a:ext cx="414490" cy="665452"/>
          </a:xfrm>
          <a:prstGeom prst="rect">
            <a:avLst/>
          </a:prstGeom>
          <a:noFill/>
          <a:ln w="9525">
            <a:noFill/>
            <a:miter lim="800000"/>
            <a:headEnd/>
            <a:tailEnd/>
          </a:ln>
        </p:spPr>
      </p:pic>
      <p:sp>
        <p:nvSpPr>
          <p:cNvPr id="13" name="Rounded Rectangle 12"/>
          <p:cNvSpPr/>
          <p:nvPr/>
        </p:nvSpPr>
        <p:spPr>
          <a:xfrm>
            <a:off x="791455" y="4436394"/>
            <a:ext cx="5049748" cy="1443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0" name="Rounded Rectangle 19"/>
          <p:cNvSpPr/>
          <p:nvPr/>
        </p:nvSpPr>
        <p:spPr>
          <a:xfrm>
            <a:off x="2356508" y="2583336"/>
            <a:ext cx="2015281" cy="47182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9" name="TextBox 18"/>
          <p:cNvSpPr txBox="1"/>
          <p:nvPr/>
        </p:nvSpPr>
        <p:spPr>
          <a:xfrm>
            <a:off x="2541393" y="2630908"/>
            <a:ext cx="2304709" cy="382308"/>
          </a:xfrm>
          <a:prstGeom prst="rect">
            <a:avLst/>
          </a:prstGeom>
          <a:noFill/>
        </p:spPr>
        <p:txBody>
          <a:bodyPr wrap="square" rtlCol="0">
            <a:spAutoFit/>
          </a:bodyPr>
          <a:lstStyle/>
          <a:p>
            <a:pPr defTabSz="932597"/>
            <a:r>
              <a:rPr lang="en-US" sz="1836" dirty="0">
                <a:solidFill>
                  <a:prstClr val="white"/>
                </a:solidFill>
                <a:latin typeface="Segoe UI"/>
              </a:rPr>
              <a:t>Transaction 1</a:t>
            </a:r>
          </a:p>
        </p:txBody>
      </p:sp>
      <p:sp>
        <p:nvSpPr>
          <p:cNvPr id="22" name="Rounded Rectangle 21"/>
          <p:cNvSpPr/>
          <p:nvPr/>
        </p:nvSpPr>
        <p:spPr>
          <a:xfrm>
            <a:off x="2356508" y="4164470"/>
            <a:ext cx="2015281" cy="47182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3" name="TextBox 22"/>
          <p:cNvSpPr txBox="1"/>
          <p:nvPr/>
        </p:nvSpPr>
        <p:spPr>
          <a:xfrm>
            <a:off x="2541393" y="4212042"/>
            <a:ext cx="2304709" cy="382308"/>
          </a:xfrm>
          <a:prstGeom prst="rect">
            <a:avLst/>
          </a:prstGeom>
          <a:noFill/>
        </p:spPr>
        <p:txBody>
          <a:bodyPr wrap="square" rtlCol="0">
            <a:spAutoFit/>
          </a:bodyPr>
          <a:lstStyle/>
          <a:p>
            <a:pPr defTabSz="932597"/>
            <a:r>
              <a:rPr lang="en-US" sz="1836" dirty="0">
                <a:solidFill>
                  <a:prstClr val="white"/>
                </a:solidFill>
                <a:latin typeface="Segoe UI"/>
              </a:rPr>
              <a:t>Transaction 2</a:t>
            </a:r>
          </a:p>
        </p:txBody>
      </p:sp>
      <p:pic>
        <p:nvPicPr>
          <p:cNvPr id="26" name="Picture 25"/>
          <p:cNvPicPr>
            <a:picLocks noChangeAspect="1"/>
          </p:cNvPicPr>
          <p:nvPr/>
        </p:nvPicPr>
        <p:blipFill>
          <a:blip r:embed="rId4"/>
          <a:stretch>
            <a:fillRect/>
          </a:stretch>
        </p:blipFill>
        <p:spPr>
          <a:xfrm>
            <a:off x="926532" y="1475805"/>
            <a:ext cx="4779592" cy="1039464"/>
          </a:xfrm>
          <a:prstGeom prst="rect">
            <a:avLst/>
          </a:prstGeom>
        </p:spPr>
      </p:pic>
      <p:pic>
        <p:nvPicPr>
          <p:cNvPr id="28" name="Picture 27"/>
          <p:cNvPicPr>
            <a:picLocks noChangeAspect="1"/>
          </p:cNvPicPr>
          <p:nvPr/>
        </p:nvPicPr>
        <p:blipFill>
          <a:blip r:embed="rId5"/>
          <a:stretch>
            <a:fillRect/>
          </a:stretch>
        </p:blipFill>
        <p:spPr>
          <a:xfrm>
            <a:off x="893447" y="4721381"/>
            <a:ext cx="4750448" cy="981176"/>
          </a:xfrm>
          <a:prstGeom prst="rect">
            <a:avLst/>
          </a:prstGeom>
        </p:spPr>
      </p:pic>
      <p:sp>
        <p:nvSpPr>
          <p:cNvPr id="21"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What is a Lock?</a:t>
            </a:r>
          </a:p>
        </p:txBody>
      </p:sp>
    </p:spTree>
    <p:extLst>
      <p:ext uri="{BB962C8B-B14F-4D97-AF65-F5344CB8AC3E}">
        <p14:creationId xmlns:p14="http://schemas.microsoft.com/office/powerpoint/2010/main" val="42838565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ext uri="{D42A27DB-BD31-4B8C-83A1-F6EECF244321}">
                <p14:modId xmlns:p14="http://schemas.microsoft.com/office/powerpoint/2010/main" val="3082137939"/>
              </p:ext>
            </p:extLst>
          </p:nvPr>
        </p:nvGraphicFramePr>
        <p:xfrm>
          <a:off x="731837" y="1552654"/>
          <a:ext cx="11223398" cy="4537200"/>
        </p:xfrm>
        <a:graphic>
          <a:graphicData uri="http://schemas.openxmlformats.org/drawingml/2006/table">
            <a:tbl>
              <a:tblPr firstRow="1" bandRow="1">
                <a:tableStyleId>{5C22544A-7EE6-4342-B048-85BDC9FD1C3A}</a:tableStyleId>
              </a:tblPr>
              <a:tblGrid>
                <a:gridCol w="3127157">
                  <a:extLst>
                    <a:ext uri="{9D8B030D-6E8A-4147-A177-3AD203B41FA5}">
                      <a16:colId xmlns:a16="http://schemas.microsoft.com/office/drawing/2014/main" val="20000"/>
                    </a:ext>
                  </a:extLst>
                </a:gridCol>
                <a:gridCol w="1255878">
                  <a:extLst>
                    <a:ext uri="{9D8B030D-6E8A-4147-A177-3AD203B41FA5}">
                      <a16:colId xmlns:a16="http://schemas.microsoft.com/office/drawing/2014/main" val="20001"/>
                    </a:ext>
                  </a:extLst>
                </a:gridCol>
                <a:gridCol w="1821591">
                  <a:extLst>
                    <a:ext uri="{9D8B030D-6E8A-4147-A177-3AD203B41FA5}">
                      <a16:colId xmlns:a16="http://schemas.microsoft.com/office/drawing/2014/main" val="3599796296"/>
                    </a:ext>
                  </a:extLst>
                </a:gridCol>
                <a:gridCol w="3003491">
                  <a:extLst>
                    <a:ext uri="{9D8B030D-6E8A-4147-A177-3AD203B41FA5}">
                      <a16:colId xmlns:a16="http://schemas.microsoft.com/office/drawing/2014/main" val="20002"/>
                    </a:ext>
                  </a:extLst>
                </a:gridCol>
                <a:gridCol w="2015281">
                  <a:extLst>
                    <a:ext uri="{9D8B030D-6E8A-4147-A177-3AD203B41FA5}">
                      <a16:colId xmlns:a16="http://schemas.microsoft.com/office/drawing/2014/main" val="20003"/>
                    </a:ext>
                  </a:extLst>
                </a:gridCol>
              </a:tblGrid>
              <a:tr h="963690">
                <a:tc>
                  <a:txBody>
                    <a:bodyPr/>
                    <a:lstStyle/>
                    <a:p>
                      <a:r>
                        <a:rPr lang="en-AU" sz="2900" dirty="0"/>
                        <a:t>Isolation</a:t>
                      </a:r>
                      <a:r>
                        <a:rPr lang="en-AU" sz="2900" baseline="0" dirty="0"/>
                        <a:t> Level</a:t>
                      </a:r>
                      <a:endParaRPr lang="en-AU" sz="2900" dirty="0"/>
                    </a:p>
                  </a:txBody>
                  <a:tcPr marL="93260" marR="93260" marT="46630" marB="46630">
                    <a:solidFill>
                      <a:schemeClr val="accent4">
                        <a:lumMod val="75000"/>
                      </a:schemeClr>
                    </a:solidFill>
                  </a:tcPr>
                </a:tc>
                <a:tc>
                  <a:txBody>
                    <a:bodyPr/>
                    <a:lstStyle/>
                    <a:p>
                      <a:r>
                        <a:rPr lang="en-AU" sz="2900" dirty="0"/>
                        <a:t>Dirty</a:t>
                      </a:r>
                      <a:r>
                        <a:rPr lang="en-AU" sz="2900" baseline="0" dirty="0"/>
                        <a:t> Read</a:t>
                      </a:r>
                      <a:endParaRPr lang="en-AU" sz="2900" dirty="0"/>
                    </a:p>
                  </a:txBody>
                  <a:tcPr marL="93260" marR="93260" marT="46630" marB="46630">
                    <a:solidFill>
                      <a:schemeClr val="accent4">
                        <a:lumMod val="75000"/>
                      </a:schemeClr>
                    </a:solidFill>
                  </a:tcPr>
                </a:tc>
                <a:tc>
                  <a:txBody>
                    <a:bodyPr/>
                    <a:lstStyle/>
                    <a:p>
                      <a:r>
                        <a:rPr lang="en-AU" sz="2900" dirty="0"/>
                        <a:t>Lost Update</a:t>
                      </a:r>
                    </a:p>
                  </a:txBody>
                  <a:tcPr marL="93260" marR="93260" marT="46630" marB="46630">
                    <a:solidFill>
                      <a:schemeClr val="accent4">
                        <a:lumMod val="75000"/>
                      </a:schemeClr>
                    </a:solidFill>
                  </a:tcPr>
                </a:tc>
                <a:tc>
                  <a:txBody>
                    <a:bodyPr/>
                    <a:lstStyle/>
                    <a:p>
                      <a:r>
                        <a:rPr lang="en-AU" sz="2900" dirty="0"/>
                        <a:t>Nonrepeatable</a:t>
                      </a:r>
                      <a:r>
                        <a:rPr lang="en-AU" sz="2900" baseline="0" dirty="0"/>
                        <a:t> Read</a:t>
                      </a:r>
                      <a:endParaRPr lang="en-AU" sz="2900" dirty="0"/>
                    </a:p>
                  </a:txBody>
                  <a:tcPr marL="93260" marR="93260" marT="46630" marB="46630">
                    <a:solidFill>
                      <a:schemeClr val="accent4">
                        <a:lumMod val="75000"/>
                      </a:schemeClr>
                    </a:solidFill>
                  </a:tcPr>
                </a:tc>
                <a:tc>
                  <a:txBody>
                    <a:bodyPr/>
                    <a:lstStyle/>
                    <a:p>
                      <a:r>
                        <a:rPr lang="en-AU" sz="2900" dirty="0"/>
                        <a:t>Phantoms</a:t>
                      </a:r>
                    </a:p>
                  </a:txBody>
                  <a:tcPr marL="93260" marR="93260" marT="46630" marB="46630">
                    <a:solidFill>
                      <a:schemeClr val="accent4">
                        <a:lumMod val="75000"/>
                      </a:schemeClr>
                    </a:solidFill>
                  </a:tcPr>
                </a:tc>
                <a:extLst>
                  <a:ext uri="{0D108BD9-81ED-4DB2-BD59-A6C34878D82A}">
                    <a16:rowId xmlns:a16="http://schemas.microsoft.com/office/drawing/2014/main" val="10000"/>
                  </a:ext>
                </a:extLst>
              </a:tr>
              <a:tr h="963690">
                <a:tc>
                  <a:txBody>
                    <a:bodyPr/>
                    <a:lstStyle/>
                    <a:p>
                      <a:r>
                        <a:rPr lang="en-AU" sz="2900" dirty="0"/>
                        <a:t>Read</a:t>
                      </a:r>
                      <a:r>
                        <a:rPr lang="en-AU" sz="2900" baseline="0" dirty="0"/>
                        <a:t> uncommitted</a:t>
                      </a:r>
                      <a:endParaRPr lang="en-AU" sz="2900" dirty="0"/>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1"/>
                  </a:ext>
                </a:extLst>
              </a:tr>
              <a:tr h="963690">
                <a:tc>
                  <a:txBody>
                    <a:bodyPr/>
                    <a:lstStyle/>
                    <a:p>
                      <a:r>
                        <a:rPr lang="en-AU" sz="2900" dirty="0"/>
                        <a:t>Read committed (default)</a:t>
                      </a:r>
                    </a:p>
                  </a:txBody>
                  <a:tcPr marL="93260" marR="93260" marT="46630" marB="46630"/>
                </a:tc>
                <a:tc>
                  <a:txBody>
                    <a:bodyPr/>
                    <a:lstStyle/>
                    <a:p>
                      <a:r>
                        <a:rPr lang="en-AU" sz="2900" dirty="0"/>
                        <a:t>No</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2"/>
                  </a:ext>
                </a:extLst>
              </a:tr>
              <a:tr h="528475">
                <a:tc>
                  <a:txBody>
                    <a:bodyPr/>
                    <a:lstStyle/>
                    <a:p>
                      <a:r>
                        <a:rPr lang="en-AU" sz="2900" dirty="0"/>
                        <a:t>Repeatable read</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3"/>
                  </a:ext>
                </a:extLst>
              </a:tr>
              <a:tr h="528475">
                <a:tc>
                  <a:txBody>
                    <a:bodyPr/>
                    <a:lstStyle/>
                    <a:p>
                      <a:r>
                        <a:rPr lang="en-AU" sz="2900" dirty="0"/>
                        <a:t>Serializable</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extLst>
                  <a:ext uri="{0D108BD9-81ED-4DB2-BD59-A6C34878D82A}">
                    <a16:rowId xmlns:a16="http://schemas.microsoft.com/office/drawing/2014/main" val="10004"/>
                  </a:ext>
                </a:extLst>
              </a:tr>
              <a:tr h="528475">
                <a:tc>
                  <a:txBody>
                    <a:bodyPr/>
                    <a:lstStyle/>
                    <a:p>
                      <a:r>
                        <a:rPr lang="en-AU" sz="2900" dirty="0"/>
                        <a:t>Snapshot</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extLst>
                  <a:ext uri="{0D108BD9-81ED-4DB2-BD59-A6C34878D82A}">
                    <a16:rowId xmlns:a16="http://schemas.microsoft.com/office/drawing/2014/main" val="10005"/>
                  </a:ext>
                </a:extLst>
              </a:tr>
            </a:tbl>
          </a:graphicData>
        </a:graphic>
      </p:graphicFrame>
      <p:sp>
        <p:nvSpPr>
          <p:cNvPr id="6" name="Title 1"/>
          <p:cNvSpPr txBox="1">
            <a:spLocks/>
          </p:cNvSpPr>
          <p:nvPr/>
        </p:nvSpPr>
        <p:spPr>
          <a:xfrm>
            <a:off x="731837" y="525462"/>
            <a:ext cx="11191240" cy="798558"/>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vert="horz" wrap="square" lIns="93260" tIns="46630" rIns="93260" bIns="4663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466209">
              <a:lnSpc>
                <a:spcPct val="100000"/>
              </a:lnSpc>
            </a:pPr>
            <a:r>
              <a:rPr lang="en-US" altLang="en-US" sz="4488" b="1" dirty="0">
                <a:ln w="1905"/>
                <a:solidFill>
                  <a:prstClr val="white"/>
                </a:solidFill>
                <a:effectLst>
                  <a:innerShdw blurRad="69850" dist="43180" dir="5400000">
                    <a:srgbClr val="000000">
                      <a:alpha val="65000"/>
                    </a:srgbClr>
                  </a:innerShdw>
                </a:effectLst>
                <a:latin typeface="Calibri" panose="020F0502020204030204" pitchFamily="34" charset="0"/>
              </a:rPr>
              <a:t>Transaction Isolation Levels</a:t>
            </a:r>
          </a:p>
        </p:txBody>
      </p:sp>
    </p:spTree>
    <p:extLst>
      <p:ext uri="{BB962C8B-B14F-4D97-AF65-F5344CB8AC3E}">
        <p14:creationId xmlns:p14="http://schemas.microsoft.com/office/powerpoint/2010/main" val="17425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298" y="384175"/>
            <a:ext cx="11887878" cy="470856"/>
          </a:xfrm>
        </p:spPr>
        <p:txBody>
          <a:bodyPr/>
          <a:lstStyle/>
          <a:p>
            <a:r>
              <a:rPr lang="en-US" sz="3200" dirty="0"/>
              <a:t>Dynamic Management Views and Functions</a:t>
            </a:r>
          </a:p>
        </p:txBody>
      </p:sp>
      <p:graphicFrame>
        <p:nvGraphicFramePr>
          <p:cNvPr id="48" name="Table 3">
            <a:extLst>
              <a:ext uri="{FF2B5EF4-FFF2-40B4-BE49-F238E27FC236}">
                <a16:creationId xmlns:a16="http://schemas.microsoft.com/office/drawing/2014/main" id="{49DE2E63-2593-4483-ACE8-C24F9C63DD6A}"/>
              </a:ext>
            </a:extLst>
          </p:cNvPr>
          <p:cNvGraphicFramePr>
            <a:graphicFrameLocks/>
          </p:cNvGraphicFramePr>
          <p:nvPr>
            <p:extLst>
              <p:ext uri="{D42A27DB-BD31-4B8C-83A1-F6EECF244321}">
                <p14:modId xmlns:p14="http://schemas.microsoft.com/office/powerpoint/2010/main" val="2235484440"/>
              </p:ext>
            </p:extLst>
          </p:nvPr>
        </p:nvGraphicFramePr>
        <p:xfrm>
          <a:off x="1103132" y="1189662"/>
          <a:ext cx="10369179" cy="5415798"/>
        </p:xfrm>
        <a:graphic>
          <a:graphicData uri="http://schemas.openxmlformats.org/drawingml/2006/table">
            <a:tbl>
              <a:tblPr firstRow="1" bandRow="1">
                <a:tableStyleId>{35758FB7-9AC5-4552-8A53-C91805E547FA}</a:tableStyleId>
              </a:tblPr>
              <a:tblGrid>
                <a:gridCol w="3242697">
                  <a:extLst>
                    <a:ext uri="{9D8B030D-6E8A-4147-A177-3AD203B41FA5}">
                      <a16:colId xmlns:a16="http://schemas.microsoft.com/office/drawing/2014/main" val="20000"/>
                    </a:ext>
                  </a:extLst>
                </a:gridCol>
                <a:gridCol w="7126482">
                  <a:extLst>
                    <a:ext uri="{9D8B030D-6E8A-4147-A177-3AD203B41FA5}">
                      <a16:colId xmlns:a16="http://schemas.microsoft.com/office/drawing/2014/main" val="20001"/>
                    </a:ext>
                  </a:extLst>
                </a:gridCol>
              </a:tblGrid>
              <a:tr h="902633">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800" b="0" dirty="0">
                          <a:ln>
                            <a:solidFill>
                              <a:schemeClr val="bg1"/>
                            </a:solidFill>
                          </a:ln>
                        </a:rPr>
                        <a:t>Category</a:t>
                      </a:r>
                      <a:endParaRPr lang="en-AU" sz="28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800" b="0" dirty="0">
                          <a:ln>
                            <a:solidFill>
                              <a:schemeClr val="bg1"/>
                            </a:solidFill>
                          </a:ln>
                        </a:rPr>
                        <a:t>Description</a:t>
                      </a:r>
                      <a:endParaRPr lang="en-AU" sz="28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0"/>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sys.dm_exec_%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Execution and connection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1"/>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sys.dm_os_%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Operating system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2"/>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sys.dm_tran_%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Transaction management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3"/>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sys.dm_io_%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I/O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4"/>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sys.dm_db_%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t>Database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180668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446" y="1369557"/>
            <a:ext cx="8171908" cy="4721303"/>
          </a:xfrm>
          <a:prstGeom prst="rect">
            <a:avLst/>
          </a:prstGeom>
        </p:spPr>
      </p:pic>
      <p:sp>
        <p:nvSpPr>
          <p:cNvPr id="5" name="Title 1"/>
          <p:cNvSpPr>
            <a:spLocks noGrp="1"/>
          </p:cNvSpPr>
          <p:nvPr/>
        </p:nvSpPr>
        <p:spPr bwMode="auto">
          <a:xfrm>
            <a:off x="1850334" y="-1"/>
            <a:ext cx="7928748" cy="755409"/>
          </a:xfrm>
          <a:prstGeom prst="rect">
            <a:avLst/>
          </a:prstGeom>
          <a:noFill/>
          <a:ln w="9525">
            <a:noFill/>
            <a:miter lim="800000"/>
            <a:headEnd/>
            <a:tailEnd/>
          </a:ln>
        </p:spPr>
        <p:txBody>
          <a:bodyPr vert="horz" wrap="square" lIns="0" tIns="46630" rIns="93260" bIns="46630" numCol="1" anchor="ctr" anchorCtr="0" compatLnSpc="1">
            <a:prstTxWarp prst="textNoShape">
              <a:avLst/>
            </a:prstTxWarp>
            <a:normAutofit/>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defTabSz="932597"/>
            <a:r>
              <a:rPr lang="en-US" sz="2856" dirty="0">
                <a:solidFill>
                  <a:prstClr val="white"/>
                </a:solidFill>
              </a:rPr>
              <a:t>Transaction Isolation Levels</a:t>
            </a:r>
          </a:p>
        </p:txBody>
      </p:sp>
      <p:sp>
        <p:nvSpPr>
          <p:cNvPr id="7" name="Title 1">
            <a:extLst>
              <a:ext uri="{FF2B5EF4-FFF2-40B4-BE49-F238E27FC236}">
                <a16:creationId xmlns:a16="http://schemas.microsoft.com/office/drawing/2014/main" id="{B437F7FD-3423-4903-B5C8-65B33A1AD1FA}"/>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Isolation Levels</a:t>
            </a:r>
          </a:p>
        </p:txBody>
      </p:sp>
    </p:spTree>
    <p:extLst>
      <p:ext uri="{BB962C8B-B14F-4D97-AF65-F5344CB8AC3E}">
        <p14:creationId xmlns:p14="http://schemas.microsoft.com/office/powerpoint/2010/main" val="4157828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922" y="1169761"/>
            <a:ext cx="4676197" cy="4591941"/>
          </a:xfrm>
          <a:prstGeom prst="rect">
            <a:avLst/>
          </a:prstGeom>
        </p:spPr>
      </p:pic>
      <p:pic>
        <p:nvPicPr>
          <p:cNvPr id="3" name="Picture 2"/>
          <p:cNvPicPr>
            <a:picLocks noChangeAspect="1"/>
          </p:cNvPicPr>
          <p:nvPr/>
        </p:nvPicPr>
        <p:blipFill>
          <a:blip r:embed="rId3"/>
          <a:stretch>
            <a:fillRect/>
          </a:stretch>
        </p:blipFill>
        <p:spPr>
          <a:xfrm>
            <a:off x="6560117" y="1157210"/>
            <a:ext cx="4933990" cy="4604493"/>
          </a:xfrm>
          <a:prstGeom prst="rect">
            <a:avLst/>
          </a:prstGeom>
        </p:spPr>
      </p:pic>
      <p:pic>
        <p:nvPicPr>
          <p:cNvPr id="11" name="Picture 10"/>
          <p:cNvPicPr>
            <a:picLocks noChangeAspect="1"/>
          </p:cNvPicPr>
          <p:nvPr/>
        </p:nvPicPr>
        <p:blipFill>
          <a:blip r:embed="rId4"/>
          <a:stretch>
            <a:fillRect/>
          </a:stretch>
        </p:blipFill>
        <p:spPr>
          <a:xfrm>
            <a:off x="7009271" y="5912577"/>
            <a:ext cx="4035682" cy="662266"/>
          </a:xfrm>
          <a:prstGeom prst="rect">
            <a:avLst/>
          </a:prstGeom>
        </p:spPr>
      </p:pic>
      <p:pic>
        <p:nvPicPr>
          <p:cNvPr id="12" name="Picture 11"/>
          <p:cNvPicPr>
            <a:picLocks noChangeAspect="1"/>
          </p:cNvPicPr>
          <p:nvPr/>
        </p:nvPicPr>
        <p:blipFill>
          <a:blip r:embed="rId5"/>
          <a:stretch>
            <a:fillRect/>
          </a:stretch>
        </p:blipFill>
        <p:spPr>
          <a:xfrm>
            <a:off x="1344701" y="5912577"/>
            <a:ext cx="4004637" cy="662266"/>
          </a:xfrm>
          <a:prstGeom prst="rect">
            <a:avLst/>
          </a:prstGeom>
        </p:spPr>
      </p:pic>
      <p:sp>
        <p:nvSpPr>
          <p:cNvPr id="9" name="Title 1">
            <a:extLst>
              <a:ext uri="{FF2B5EF4-FFF2-40B4-BE49-F238E27FC236}">
                <a16:creationId xmlns:a16="http://schemas.microsoft.com/office/drawing/2014/main" id="{DBA00458-1F10-45F1-8602-E50466632FD0}"/>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Lost Updates</a:t>
            </a:r>
          </a:p>
        </p:txBody>
      </p:sp>
    </p:spTree>
    <p:extLst>
      <p:ext uri="{BB962C8B-B14F-4D97-AF65-F5344CB8AC3E}">
        <p14:creationId xmlns:p14="http://schemas.microsoft.com/office/powerpoint/2010/main" val="1792770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48601" y="4849537"/>
            <a:ext cx="4400053" cy="1862239"/>
          </a:xfrm>
          <a:prstGeom prst="rect">
            <a:avLst/>
          </a:prstGeom>
        </p:spPr>
      </p:pic>
      <p:sp>
        <p:nvSpPr>
          <p:cNvPr id="13" name="Right Arrow 12"/>
          <p:cNvSpPr/>
          <p:nvPr/>
        </p:nvSpPr>
        <p:spPr bwMode="auto">
          <a:xfrm>
            <a:off x="5208068" y="5505174"/>
            <a:ext cx="1484204" cy="562974"/>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cxnSp>
        <p:nvCxnSpPr>
          <p:cNvPr id="9" name="Straight Arrow Connector 8"/>
          <p:cNvCxnSpPr/>
          <p:nvPr/>
        </p:nvCxnSpPr>
        <p:spPr bwMode="auto">
          <a:xfrm flipV="1">
            <a:off x="5958190" y="3127408"/>
            <a:ext cx="1253897" cy="136479"/>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triangle"/>
          </a:ln>
          <a:effectLst>
            <a:outerShdw dist="35921" dir="2700000" algn="ctr" rotWithShape="0">
              <a:srgbClr val="AFAFAF"/>
            </a:outerShdw>
          </a:effectLst>
        </p:spPr>
      </p:cxnSp>
      <p:cxnSp>
        <p:nvCxnSpPr>
          <p:cNvPr id="11" name="Straight Arrow Connector 10"/>
          <p:cNvCxnSpPr/>
          <p:nvPr/>
        </p:nvCxnSpPr>
        <p:spPr bwMode="auto">
          <a:xfrm flipV="1">
            <a:off x="5668174" y="2484209"/>
            <a:ext cx="1543913" cy="264427"/>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triangle"/>
          </a:ln>
          <a:effectLst>
            <a:outerShdw dist="35921" dir="2700000" algn="ctr" rotWithShape="0">
              <a:srgbClr val="AFAFAF"/>
            </a:outerShdw>
          </a:effectLst>
        </p:spPr>
      </p:cxnSp>
      <p:sp>
        <p:nvSpPr>
          <p:cNvPr id="12" name="Right Arrow 11"/>
          <p:cNvSpPr/>
          <p:nvPr/>
        </p:nvSpPr>
        <p:spPr bwMode="auto">
          <a:xfrm>
            <a:off x="5208068" y="2731073"/>
            <a:ext cx="1484204" cy="562974"/>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sp>
        <p:nvSpPr>
          <p:cNvPr id="8" name="TextBox 7"/>
          <p:cNvSpPr txBox="1"/>
          <p:nvPr/>
        </p:nvSpPr>
        <p:spPr>
          <a:xfrm>
            <a:off x="5352780" y="2861779"/>
            <a:ext cx="1613226" cy="310307"/>
          </a:xfrm>
          <a:prstGeom prst="rect">
            <a:avLst/>
          </a:prstGeom>
          <a:noFill/>
        </p:spPr>
        <p:txBody>
          <a:bodyPr wrap="square" rtlCol="0">
            <a:spAutoFit/>
          </a:bodyPr>
          <a:lstStyle/>
          <a:p>
            <a:pPr defTabSz="932597"/>
            <a:r>
              <a:rPr lang="en-US" sz="1377" dirty="0">
                <a:solidFill>
                  <a:prstClr val="white"/>
                </a:solidFill>
                <a:latin typeface="Segoe UI"/>
              </a:rPr>
              <a:t>Clean Read</a:t>
            </a:r>
          </a:p>
        </p:txBody>
      </p:sp>
      <p:sp>
        <p:nvSpPr>
          <p:cNvPr id="15" name="TextBox 14"/>
          <p:cNvSpPr txBox="1"/>
          <p:nvPr/>
        </p:nvSpPr>
        <p:spPr>
          <a:xfrm>
            <a:off x="5388688" y="5617891"/>
            <a:ext cx="1613226" cy="310307"/>
          </a:xfrm>
          <a:prstGeom prst="rect">
            <a:avLst/>
          </a:prstGeom>
          <a:noFill/>
        </p:spPr>
        <p:txBody>
          <a:bodyPr wrap="square" rtlCol="0">
            <a:spAutoFit/>
          </a:bodyPr>
          <a:lstStyle/>
          <a:p>
            <a:pPr defTabSz="932597"/>
            <a:r>
              <a:rPr lang="en-US" sz="1377" dirty="0">
                <a:solidFill>
                  <a:prstClr val="white"/>
                </a:solidFill>
                <a:latin typeface="Segoe UI"/>
              </a:rPr>
              <a:t>Dirty Read</a:t>
            </a:r>
          </a:p>
        </p:txBody>
      </p:sp>
      <p:pic>
        <p:nvPicPr>
          <p:cNvPr id="7" name="Picture 6"/>
          <p:cNvPicPr>
            <a:picLocks noChangeAspect="1"/>
          </p:cNvPicPr>
          <p:nvPr/>
        </p:nvPicPr>
        <p:blipFill>
          <a:blip r:embed="rId3"/>
          <a:stretch>
            <a:fillRect/>
          </a:stretch>
        </p:blipFill>
        <p:spPr>
          <a:xfrm>
            <a:off x="6822149" y="2557998"/>
            <a:ext cx="5038121" cy="736049"/>
          </a:xfrm>
          <a:prstGeom prst="rect">
            <a:avLst/>
          </a:prstGeom>
        </p:spPr>
      </p:pic>
      <p:pic>
        <p:nvPicPr>
          <p:cNvPr id="4" name="Picture 3"/>
          <p:cNvPicPr>
            <a:picLocks noChangeAspect="1"/>
          </p:cNvPicPr>
          <p:nvPr/>
        </p:nvPicPr>
        <p:blipFill>
          <a:blip r:embed="rId4"/>
          <a:stretch>
            <a:fillRect/>
          </a:stretch>
        </p:blipFill>
        <p:spPr>
          <a:xfrm>
            <a:off x="754676" y="1050469"/>
            <a:ext cx="4391217" cy="3799068"/>
          </a:xfrm>
          <a:prstGeom prst="rect">
            <a:avLst/>
          </a:prstGeom>
        </p:spPr>
      </p:pic>
      <p:pic>
        <p:nvPicPr>
          <p:cNvPr id="16" name="Picture 15"/>
          <p:cNvPicPr>
            <a:picLocks noChangeAspect="1"/>
          </p:cNvPicPr>
          <p:nvPr/>
        </p:nvPicPr>
        <p:blipFill>
          <a:blip r:embed="rId5"/>
          <a:stretch>
            <a:fillRect/>
          </a:stretch>
        </p:blipFill>
        <p:spPr>
          <a:xfrm>
            <a:off x="7070849" y="5351890"/>
            <a:ext cx="4579350" cy="716258"/>
          </a:xfrm>
          <a:prstGeom prst="rect">
            <a:avLst/>
          </a:prstGeom>
        </p:spPr>
      </p:pic>
      <p:sp>
        <p:nvSpPr>
          <p:cNvPr id="14" name="Title 1">
            <a:extLst>
              <a:ext uri="{FF2B5EF4-FFF2-40B4-BE49-F238E27FC236}">
                <a16:creationId xmlns:a16="http://schemas.microsoft.com/office/drawing/2014/main" id="{A346EA36-FE07-4A60-8531-2396ECF8F32D}"/>
              </a:ext>
            </a:extLst>
          </p:cNvPr>
          <p:cNvSpPr txBox="1">
            <a:spLocks/>
          </p:cNvSpPr>
          <p:nvPr/>
        </p:nvSpPr>
        <p:spPr>
          <a:xfrm>
            <a:off x="208562" y="247775"/>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Uncommitted dependency (dirty read)</a:t>
            </a:r>
          </a:p>
        </p:txBody>
      </p:sp>
    </p:spTree>
    <p:extLst>
      <p:ext uri="{BB962C8B-B14F-4D97-AF65-F5344CB8AC3E}">
        <p14:creationId xmlns:p14="http://schemas.microsoft.com/office/powerpoint/2010/main" val="46318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4667" y="1215311"/>
            <a:ext cx="4746477" cy="3418301"/>
          </a:xfrm>
          <a:prstGeom prst="rect">
            <a:avLst/>
          </a:prstGeom>
        </p:spPr>
      </p:pic>
      <p:pic>
        <p:nvPicPr>
          <p:cNvPr id="3" name="Picture 2"/>
          <p:cNvPicPr>
            <a:picLocks noChangeAspect="1"/>
          </p:cNvPicPr>
          <p:nvPr/>
        </p:nvPicPr>
        <p:blipFill>
          <a:blip r:embed="rId3"/>
          <a:stretch>
            <a:fillRect/>
          </a:stretch>
        </p:blipFill>
        <p:spPr>
          <a:xfrm>
            <a:off x="960131" y="4759935"/>
            <a:ext cx="4746480" cy="1856126"/>
          </a:xfrm>
          <a:prstGeom prst="rect">
            <a:avLst/>
          </a:prstGeom>
        </p:spPr>
      </p:pic>
      <p:pic>
        <p:nvPicPr>
          <p:cNvPr id="5" name="Picture 4"/>
          <p:cNvPicPr>
            <a:picLocks noChangeAspect="1"/>
          </p:cNvPicPr>
          <p:nvPr/>
        </p:nvPicPr>
        <p:blipFill>
          <a:blip r:embed="rId4"/>
          <a:stretch>
            <a:fillRect/>
          </a:stretch>
        </p:blipFill>
        <p:spPr>
          <a:xfrm>
            <a:off x="6044831" y="2586943"/>
            <a:ext cx="2725711" cy="2600102"/>
          </a:xfrm>
          <a:prstGeom prst="rect">
            <a:avLst/>
          </a:prstGeom>
        </p:spPr>
      </p:pic>
      <p:sp>
        <p:nvSpPr>
          <p:cNvPr id="12" name="TextBox 11"/>
          <p:cNvSpPr txBox="1"/>
          <p:nvPr/>
        </p:nvSpPr>
        <p:spPr>
          <a:xfrm>
            <a:off x="6056125" y="2152795"/>
            <a:ext cx="2657229" cy="382308"/>
          </a:xfrm>
          <a:prstGeom prst="rect">
            <a:avLst/>
          </a:prstGeom>
          <a:noFill/>
        </p:spPr>
        <p:txBody>
          <a:bodyPr wrap="square" rtlCol="0">
            <a:spAutoFit/>
          </a:bodyPr>
          <a:lstStyle/>
          <a:p>
            <a:pPr algn="ctr" defTabSz="932597"/>
            <a:r>
              <a:rPr lang="en-US" sz="1836" b="1" dirty="0">
                <a:solidFill>
                  <a:prstClr val="black"/>
                </a:solidFill>
                <a:latin typeface="Segoe UI"/>
              </a:rPr>
              <a:t>READ COMMITTED</a:t>
            </a:r>
          </a:p>
        </p:txBody>
      </p:sp>
      <p:sp>
        <p:nvSpPr>
          <p:cNvPr id="13" name="TextBox 12"/>
          <p:cNvSpPr txBox="1"/>
          <p:nvPr/>
        </p:nvSpPr>
        <p:spPr>
          <a:xfrm>
            <a:off x="8996269" y="2152795"/>
            <a:ext cx="2657229" cy="382308"/>
          </a:xfrm>
          <a:prstGeom prst="rect">
            <a:avLst/>
          </a:prstGeom>
          <a:noFill/>
        </p:spPr>
        <p:txBody>
          <a:bodyPr wrap="square" rtlCol="0">
            <a:spAutoFit/>
          </a:bodyPr>
          <a:lstStyle/>
          <a:p>
            <a:pPr algn="ctr" defTabSz="932597"/>
            <a:r>
              <a:rPr lang="en-US" sz="1836" b="1" dirty="0">
                <a:solidFill>
                  <a:prstClr val="black"/>
                </a:solidFill>
                <a:latin typeface="Segoe UI"/>
              </a:rPr>
              <a:t>REPEATABLE READ</a:t>
            </a:r>
          </a:p>
        </p:txBody>
      </p:sp>
      <p:pic>
        <p:nvPicPr>
          <p:cNvPr id="14" name="Picture 13"/>
          <p:cNvPicPr>
            <a:picLocks noChangeAspect="1"/>
          </p:cNvPicPr>
          <p:nvPr/>
        </p:nvPicPr>
        <p:blipFill>
          <a:blip r:embed="rId5"/>
          <a:stretch>
            <a:fillRect/>
          </a:stretch>
        </p:blipFill>
        <p:spPr>
          <a:xfrm>
            <a:off x="8996266" y="2586943"/>
            <a:ext cx="2950374" cy="2600102"/>
          </a:xfrm>
          <a:prstGeom prst="rect">
            <a:avLst/>
          </a:prstGeom>
        </p:spPr>
      </p:pic>
      <p:sp>
        <p:nvSpPr>
          <p:cNvPr id="10" name="Title 1">
            <a:extLst>
              <a:ext uri="{FF2B5EF4-FFF2-40B4-BE49-F238E27FC236}">
                <a16:creationId xmlns:a16="http://schemas.microsoft.com/office/drawing/2014/main" id="{BDE51B6E-4BD8-4507-9B39-06E5593973D1}"/>
              </a:ext>
            </a:extLst>
          </p:cNvPr>
          <p:cNvSpPr txBox="1">
            <a:spLocks/>
          </p:cNvSpPr>
          <p:nvPr/>
        </p:nvSpPr>
        <p:spPr>
          <a:xfrm>
            <a:off x="229448" y="182887"/>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Inconsistent analysis (non-repeatable read)</a:t>
            </a:r>
          </a:p>
        </p:txBody>
      </p:sp>
    </p:spTree>
    <p:extLst>
      <p:ext uri="{BB962C8B-B14F-4D97-AF65-F5344CB8AC3E}">
        <p14:creationId xmlns:p14="http://schemas.microsoft.com/office/powerpoint/2010/main" val="4073866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8888" y="4775131"/>
            <a:ext cx="4992880" cy="1973154"/>
          </a:xfrm>
          <a:prstGeom prst="rect">
            <a:avLst/>
          </a:prstGeom>
        </p:spPr>
      </p:pic>
      <p:pic>
        <p:nvPicPr>
          <p:cNvPr id="2" name="Picture 1"/>
          <p:cNvPicPr>
            <a:picLocks noChangeAspect="1"/>
          </p:cNvPicPr>
          <p:nvPr/>
        </p:nvPicPr>
        <p:blipFill>
          <a:blip r:embed="rId3"/>
          <a:stretch>
            <a:fillRect/>
          </a:stretch>
        </p:blipFill>
        <p:spPr>
          <a:xfrm>
            <a:off x="1128888" y="959528"/>
            <a:ext cx="4568691" cy="4056939"/>
          </a:xfrm>
          <a:prstGeom prst="rect">
            <a:avLst/>
          </a:prstGeom>
        </p:spPr>
      </p:pic>
      <p:sp>
        <p:nvSpPr>
          <p:cNvPr id="8" name="Right Arrow 7"/>
          <p:cNvSpPr/>
          <p:nvPr/>
        </p:nvSpPr>
        <p:spPr bwMode="auto">
          <a:xfrm>
            <a:off x="4761008" y="4539064"/>
            <a:ext cx="1892517" cy="699453"/>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sp>
        <p:nvSpPr>
          <p:cNvPr id="9" name="TextBox 8"/>
          <p:cNvSpPr txBox="1"/>
          <p:nvPr/>
        </p:nvSpPr>
        <p:spPr>
          <a:xfrm>
            <a:off x="4879178" y="4735762"/>
            <a:ext cx="1656175" cy="310307"/>
          </a:xfrm>
          <a:prstGeom prst="rect">
            <a:avLst/>
          </a:prstGeom>
          <a:noFill/>
        </p:spPr>
        <p:txBody>
          <a:bodyPr wrap="square" rtlCol="0">
            <a:spAutoFit/>
          </a:bodyPr>
          <a:lstStyle/>
          <a:p>
            <a:pPr defTabSz="932597"/>
            <a:r>
              <a:rPr lang="en-US" sz="1377" dirty="0">
                <a:solidFill>
                  <a:prstClr val="white"/>
                </a:solidFill>
                <a:latin typeface="Segoe UI"/>
              </a:rPr>
              <a:t>Missing records</a:t>
            </a:r>
          </a:p>
        </p:txBody>
      </p:sp>
      <p:pic>
        <p:nvPicPr>
          <p:cNvPr id="11" name="Picture 10"/>
          <p:cNvPicPr>
            <a:picLocks noChangeAspect="1"/>
          </p:cNvPicPr>
          <p:nvPr/>
        </p:nvPicPr>
        <p:blipFill>
          <a:blip r:embed="rId4"/>
          <a:stretch>
            <a:fillRect/>
          </a:stretch>
        </p:blipFill>
        <p:spPr>
          <a:xfrm>
            <a:off x="6761092" y="1366075"/>
            <a:ext cx="4242786" cy="5046682"/>
          </a:xfrm>
          <a:prstGeom prst="rect">
            <a:avLst/>
          </a:prstGeom>
        </p:spPr>
      </p:pic>
      <p:sp>
        <p:nvSpPr>
          <p:cNvPr id="12" name="Title 1">
            <a:extLst>
              <a:ext uri="{FF2B5EF4-FFF2-40B4-BE49-F238E27FC236}">
                <a16:creationId xmlns:a16="http://schemas.microsoft.com/office/drawing/2014/main" id="{81C602D6-3AD0-4717-9F94-42F6FF9401BD}"/>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Phantom Reads</a:t>
            </a:r>
          </a:p>
        </p:txBody>
      </p:sp>
    </p:spTree>
    <p:extLst>
      <p:ext uri="{BB962C8B-B14F-4D97-AF65-F5344CB8AC3E}">
        <p14:creationId xmlns:p14="http://schemas.microsoft.com/office/powerpoint/2010/main" val="3880893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6795537" y="2015894"/>
            <a:ext cx="2620464" cy="6895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58" name="TextBox 57"/>
          <p:cNvSpPr txBox="1"/>
          <p:nvPr/>
        </p:nvSpPr>
        <p:spPr>
          <a:xfrm>
            <a:off x="6801929" y="4109510"/>
            <a:ext cx="2386190"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2A2954"/>
                </a:solidFill>
                <a:effectLst/>
                <a:uLnTx/>
                <a:uFillTx/>
                <a:latin typeface="Segoe UI"/>
                <a:ea typeface="+mn-ea"/>
                <a:cs typeface="+mn-cs"/>
              </a:rPr>
              <a:t>Clustered Index</a:t>
            </a:r>
          </a:p>
        </p:txBody>
      </p:sp>
      <p:sp>
        <p:nvSpPr>
          <p:cNvPr id="8" name="Rounded Rectangle 7"/>
          <p:cNvSpPr/>
          <p:nvPr/>
        </p:nvSpPr>
        <p:spPr>
          <a:xfrm>
            <a:off x="4825474" y="4534294"/>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8"/>
          <p:cNvSpPr/>
          <p:nvPr/>
        </p:nvSpPr>
        <p:spPr>
          <a:xfrm>
            <a:off x="4998708" y="4726737"/>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1</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1" name="Rectangle 50"/>
          <p:cNvSpPr/>
          <p:nvPr/>
        </p:nvSpPr>
        <p:spPr>
          <a:xfrm>
            <a:off x="4998707" y="533672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2</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4" name="Rectangle 53"/>
          <p:cNvSpPr/>
          <p:nvPr/>
        </p:nvSpPr>
        <p:spPr>
          <a:xfrm>
            <a:off x="4998706" y="594672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3</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 name="Rounded Rectangle 26"/>
          <p:cNvSpPr/>
          <p:nvPr/>
        </p:nvSpPr>
        <p:spPr>
          <a:xfrm>
            <a:off x="7041491" y="4564487"/>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7"/>
          <p:cNvSpPr/>
          <p:nvPr/>
        </p:nvSpPr>
        <p:spPr>
          <a:xfrm>
            <a:off x="7214725" y="4756930"/>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4</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 name="Rectangle 28"/>
          <p:cNvSpPr/>
          <p:nvPr/>
        </p:nvSpPr>
        <p:spPr>
          <a:xfrm>
            <a:off x="7214724" y="5366922"/>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5</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 name="Rectangle 29"/>
          <p:cNvSpPr/>
          <p:nvPr/>
        </p:nvSpPr>
        <p:spPr>
          <a:xfrm>
            <a:off x="7214723" y="597691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6</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 name="Rounded Rectangle 30"/>
          <p:cNvSpPr/>
          <p:nvPr/>
        </p:nvSpPr>
        <p:spPr>
          <a:xfrm>
            <a:off x="9257508" y="4559708"/>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31"/>
          <p:cNvSpPr/>
          <p:nvPr/>
        </p:nvSpPr>
        <p:spPr>
          <a:xfrm>
            <a:off x="9430743" y="475215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7</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3" name="Rectangle 32"/>
          <p:cNvSpPr/>
          <p:nvPr/>
        </p:nvSpPr>
        <p:spPr>
          <a:xfrm>
            <a:off x="9430741" y="5362143"/>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8</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4" name="Rectangle 33"/>
          <p:cNvSpPr/>
          <p:nvPr/>
        </p:nvSpPr>
        <p:spPr>
          <a:xfrm>
            <a:off x="9430740" y="597213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9</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9" name="TextBox 8"/>
          <p:cNvSpPr txBox="1"/>
          <p:nvPr/>
        </p:nvSpPr>
        <p:spPr>
          <a:xfrm>
            <a:off x="565737" y="4033131"/>
            <a:ext cx="3788701" cy="267765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a:ea typeface="+mn-ea"/>
                <a:cs typeface="+mn-cs"/>
              </a:rPr>
              <a:t>Clustered Index data is stored in sorted order by the Clustering key. In many cases, this is the same value as the Primary Key.</a:t>
            </a:r>
          </a:p>
        </p:txBody>
      </p:sp>
      <p:sp>
        <p:nvSpPr>
          <p:cNvPr id="40" name="Rounded Rectangle 39"/>
          <p:cNvSpPr/>
          <p:nvPr/>
        </p:nvSpPr>
        <p:spPr>
          <a:xfrm rot="5400000">
            <a:off x="6789708" y="-738076"/>
            <a:ext cx="2632122" cy="6895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41" name="TextBox 40"/>
          <p:cNvSpPr txBox="1"/>
          <p:nvPr/>
        </p:nvSpPr>
        <p:spPr>
          <a:xfrm>
            <a:off x="6871874" y="1360683"/>
            <a:ext cx="2386190"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2A2954"/>
                </a:solidFill>
                <a:effectLst/>
                <a:uLnTx/>
                <a:uFillTx/>
                <a:latin typeface="Segoe UI"/>
                <a:ea typeface="+mn-ea"/>
                <a:cs typeface="+mn-cs"/>
              </a:rPr>
              <a:t>Heap</a:t>
            </a:r>
          </a:p>
        </p:txBody>
      </p:sp>
      <p:sp>
        <p:nvSpPr>
          <p:cNvPr id="42" name="Rounded Rectangle 41"/>
          <p:cNvSpPr/>
          <p:nvPr/>
        </p:nvSpPr>
        <p:spPr>
          <a:xfrm>
            <a:off x="4825474" y="1775180"/>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43"/>
          <p:cNvSpPr/>
          <p:nvPr/>
        </p:nvSpPr>
        <p:spPr>
          <a:xfrm>
            <a:off x="4998708" y="1967623"/>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8</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5" name="Rectangle 44"/>
          <p:cNvSpPr/>
          <p:nvPr/>
        </p:nvSpPr>
        <p:spPr>
          <a:xfrm>
            <a:off x="4998707" y="257761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6</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6" name="Rectangle 45"/>
          <p:cNvSpPr/>
          <p:nvPr/>
        </p:nvSpPr>
        <p:spPr>
          <a:xfrm>
            <a:off x="4998706" y="3187608"/>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1</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7" name="Rounded Rectangle 46"/>
          <p:cNvSpPr/>
          <p:nvPr/>
        </p:nvSpPr>
        <p:spPr>
          <a:xfrm>
            <a:off x="7041491" y="1805373"/>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7"/>
          <p:cNvSpPr/>
          <p:nvPr/>
        </p:nvSpPr>
        <p:spPr>
          <a:xfrm>
            <a:off x="7214725" y="1997816"/>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2</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3" name="Rectangle 52"/>
          <p:cNvSpPr/>
          <p:nvPr/>
        </p:nvSpPr>
        <p:spPr>
          <a:xfrm>
            <a:off x="7214724" y="260780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5</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3" name="Rectangle 62"/>
          <p:cNvSpPr/>
          <p:nvPr/>
        </p:nvSpPr>
        <p:spPr>
          <a:xfrm>
            <a:off x="7214723" y="321780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3</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4" name="Rounded Rectangle 63"/>
          <p:cNvSpPr/>
          <p:nvPr/>
        </p:nvSpPr>
        <p:spPr>
          <a:xfrm>
            <a:off x="9257508" y="1800594"/>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4"/>
          <p:cNvSpPr/>
          <p:nvPr/>
        </p:nvSpPr>
        <p:spPr>
          <a:xfrm>
            <a:off x="9430743" y="1993037"/>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7</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6" name="Rectangle 65"/>
          <p:cNvSpPr/>
          <p:nvPr/>
        </p:nvSpPr>
        <p:spPr>
          <a:xfrm>
            <a:off x="9430741" y="260302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4</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7" name="Rectangle 66"/>
          <p:cNvSpPr/>
          <p:nvPr/>
        </p:nvSpPr>
        <p:spPr>
          <a:xfrm>
            <a:off x="9430740" y="3213022"/>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9</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8" name="TextBox 67"/>
          <p:cNvSpPr txBox="1"/>
          <p:nvPr/>
        </p:nvSpPr>
        <p:spPr>
          <a:xfrm>
            <a:off x="634544" y="1403248"/>
            <a:ext cx="3788701" cy="224676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a:ea typeface="+mn-ea"/>
                <a:cs typeface="+mn-cs"/>
              </a:rPr>
              <a:t>Data stored in a Heap is not stored in any order and normally does not have a Primary Key.</a:t>
            </a:r>
          </a:p>
        </p:txBody>
      </p:sp>
      <p:sp>
        <p:nvSpPr>
          <p:cNvPr id="36" name="Title 3">
            <a:extLst>
              <a:ext uri="{FF2B5EF4-FFF2-40B4-BE49-F238E27FC236}">
                <a16:creationId xmlns:a16="http://schemas.microsoft.com/office/drawing/2014/main" id="{88444983-4E9B-4D69-B5F1-9C68ACFEBF6E}"/>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How Data is Stored in Data Pages</a:t>
            </a:r>
          </a:p>
        </p:txBody>
      </p:sp>
    </p:spTree>
    <p:extLst>
      <p:ext uri="{BB962C8B-B14F-4D97-AF65-F5344CB8AC3E}">
        <p14:creationId xmlns:p14="http://schemas.microsoft.com/office/powerpoint/2010/main" val="2150493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530D-2006-4450-8F92-3E1216E9B206}"/>
              </a:ext>
            </a:extLst>
          </p:cNvPr>
          <p:cNvSpPr>
            <a:spLocks noGrp="1"/>
          </p:cNvSpPr>
          <p:nvPr>
            <p:ph type="title"/>
          </p:nvPr>
        </p:nvSpPr>
        <p:spPr/>
        <p:txBody>
          <a:bodyPr/>
          <a:lstStyle/>
          <a:p>
            <a:r>
              <a:rPr lang="en-US" sz="3600" dirty="0">
                <a:solidFill>
                  <a:srgbClr val="44546A"/>
                </a:solidFill>
              </a:rPr>
              <a:t>Characteristics of a Good Clustering Key</a:t>
            </a:r>
          </a:p>
        </p:txBody>
      </p:sp>
      <p:graphicFrame>
        <p:nvGraphicFramePr>
          <p:cNvPr id="7" name="Diagram 6">
            <a:extLst>
              <a:ext uri="{FF2B5EF4-FFF2-40B4-BE49-F238E27FC236}">
                <a16:creationId xmlns:a16="http://schemas.microsoft.com/office/drawing/2014/main" id="{E6AB22AD-0705-4A95-903A-B4CDB0CA03E0}"/>
              </a:ext>
            </a:extLst>
          </p:cNvPr>
          <p:cNvGraphicFramePr/>
          <p:nvPr/>
        </p:nvGraphicFramePr>
        <p:xfrm>
          <a:off x="669572" y="1393127"/>
          <a:ext cx="11229688" cy="4848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770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475818" y="276521"/>
            <a:ext cx="11097332" cy="470856"/>
          </a:xfrm>
          <a:prstGeom prst="rect">
            <a:avLst/>
          </a:prstGeom>
          <a:ln>
            <a:noFill/>
          </a:ln>
        </p:spPr>
        <p:txBody>
          <a:bodyPr wrap="square" anchor="t">
            <a:normAutofit fontScale="90000"/>
          </a:bodyPr>
          <a:lstStyle/>
          <a:p>
            <a:r>
              <a:rPr lang="en-US" dirty="0">
                <a:solidFill>
                  <a:schemeClr val="dk1"/>
                </a:solidFill>
              </a:rPr>
              <a:t>Key Lookup </a:t>
            </a:r>
          </a:p>
        </p:txBody>
      </p:sp>
      <p:pic>
        <p:nvPicPr>
          <p:cNvPr id="12" name="Picture 11">
            <a:extLst>
              <a:ext uri="{FF2B5EF4-FFF2-40B4-BE49-F238E27FC236}">
                <a16:creationId xmlns:a16="http://schemas.microsoft.com/office/drawing/2014/main" id="{693BC432-4F38-472F-8BBB-BE6083371555}"/>
              </a:ext>
            </a:extLst>
          </p:cNvPr>
          <p:cNvPicPr>
            <a:picLocks noChangeAspect="1"/>
          </p:cNvPicPr>
          <p:nvPr/>
        </p:nvPicPr>
        <p:blipFill>
          <a:blip r:embed="rId3"/>
          <a:stretch>
            <a:fillRect/>
          </a:stretch>
        </p:blipFill>
        <p:spPr>
          <a:xfrm>
            <a:off x="475817" y="1155119"/>
            <a:ext cx="7904499" cy="421262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4578A28C-83E9-4BDA-8959-D317CEC967F7}"/>
              </a:ext>
            </a:extLst>
          </p:cNvPr>
          <p:cNvPicPr>
            <a:picLocks noChangeAspect="1"/>
          </p:cNvPicPr>
          <p:nvPr/>
        </p:nvPicPr>
        <p:blipFill>
          <a:blip r:embed="rId4"/>
          <a:stretch>
            <a:fillRect/>
          </a:stretch>
        </p:blipFill>
        <p:spPr>
          <a:xfrm>
            <a:off x="7514994" y="1970605"/>
            <a:ext cx="4341105" cy="121812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1935265-B60C-47DD-ABDD-9FFBADDB8E6F}"/>
              </a:ext>
            </a:extLst>
          </p:cNvPr>
          <p:cNvPicPr>
            <a:picLocks noChangeAspect="1"/>
          </p:cNvPicPr>
          <p:nvPr/>
        </p:nvPicPr>
        <p:blipFill>
          <a:blip r:embed="rId5"/>
          <a:stretch>
            <a:fillRect/>
          </a:stretch>
        </p:blipFill>
        <p:spPr>
          <a:xfrm>
            <a:off x="7522199" y="4004214"/>
            <a:ext cx="4341105" cy="10972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669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475818" y="276521"/>
            <a:ext cx="11097332" cy="470856"/>
          </a:xfrm>
          <a:prstGeom prst="rect">
            <a:avLst/>
          </a:prstGeom>
          <a:ln>
            <a:noFill/>
          </a:ln>
        </p:spPr>
        <p:txBody>
          <a:bodyPr wrap="square" anchor="t">
            <a:normAutofit fontScale="90000"/>
          </a:bodyPr>
          <a:lstStyle/>
          <a:p>
            <a:r>
              <a:rPr lang="en-US" dirty="0">
                <a:solidFill>
                  <a:schemeClr val="dk1"/>
                </a:solidFill>
              </a:rPr>
              <a:t>Non-Clustered Index with Included Column </a:t>
            </a:r>
          </a:p>
        </p:txBody>
      </p:sp>
      <p:pic>
        <p:nvPicPr>
          <p:cNvPr id="4" name="Picture 3">
            <a:extLst>
              <a:ext uri="{FF2B5EF4-FFF2-40B4-BE49-F238E27FC236}">
                <a16:creationId xmlns:a16="http://schemas.microsoft.com/office/drawing/2014/main" id="{B7E6AB0D-006D-40C9-9D1A-75A5940C8BBC}"/>
              </a:ext>
            </a:extLst>
          </p:cNvPr>
          <p:cNvPicPr>
            <a:picLocks noChangeAspect="1"/>
          </p:cNvPicPr>
          <p:nvPr/>
        </p:nvPicPr>
        <p:blipFill>
          <a:blip r:embed="rId3"/>
          <a:stretch>
            <a:fillRect/>
          </a:stretch>
        </p:blipFill>
        <p:spPr>
          <a:xfrm>
            <a:off x="475818" y="1754448"/>
            <a:ext cx="7368772" cy="225574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EF9F534-B150-4709-A76C-9D9CACD44535}"/>
              </a:ext>
            </a:extLst>
          </p:cNvPr>
          <p:cNvPicPr>
            <a:picLocks noChangeAspect="1"/>
          </p:cNvPicPr>
          <p:nvPr/>
        </p:nvPicPr>
        <p:blipFill>
          <a:blip r:embed="rId4"/>
          <a:stretch>
            <a:fillRect/>
          </a:stretch>
        </p:blipFill>
        <p:spPr>
          <a:xfrm>
            <a:off x="5223460" y="3348734"/>
            <a:ext cx="6958998" cy="22335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198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ounded Rectangle 39">
            <a:extLst>
              <a:ext uri="{FF2B5EF4-FFF2-40B4-BE49-F238E27FC236}">
                <a16:creationId xmlns:a16="http://schemas.microsoft.com/office/drawing/2014/main" id="{0BF4BCC7-8209-4A2F-BBC7-21D2EE65EC96}"/>
              </a:ext>
            </a:extLst>
          </p:cNvPr>
          <p:cNvSpPr/>
          <p:nvPr/>
        </p:nvSpPr>
        <p:spPr>
          <a:xfrm rot="5400000">
            <a:off x="7214561" y="-64999"/>
            <a:ext cx="1561772" cy="65435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313">
              <a:defRPr/>
            </a:pPr>
            <a:endParaRPr lang="en-US" sz="2142" kern="0" dirty="0">
              <a:solidFill>
                <a:prstClr val="white"/>
              </a:solidFill>
              <a:latin typeface="Calibri" panose="020F0502020204030204" pitchFamily="34" charset="0"/>
            </a:endParaRPr>
          </a:p>
        </p:txBody>
      </p:sp>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prstGeom prst="rect">
            <a:avLst/>
          </a:prstGeom>
          <a:ln>
            <a:noFill/>
          </a:ln>
        </p:spPr>
        <p:txBody>
          <a:bodyPr wrap="square" anchor="t">
            <a:normAutofit fontScale="90000"/>
          </a:bodyPr>
          <a:lstStyle/>
          <a:p>
            <a:r>
              <a:rPr lang="en-US" dirty="0"/>
              <a:t>Read-Ahead Scans</a:t>
            </a:r>
          </a:p>
        </p:txBody>
      </p:sp>
      <p:grpSp>
        <p:nvGrpSpPr>
          <p:cNvPr id="116" name="Group 115">
            <a:extLst>
              <a:ext uri="{FF2B5EF4-FFF2-40B4-BE49-F238E27FC236}">
                <a16:creationId xmlns:a16="http://schemas.microsoft.com/office/drawing/2014/main" id="{624DCC4F-469A-450F-AB33-5FE2ED637235}"/>
              </a:ext>
            </a:extLst>
          </p:cNvPr>
          <p:cNvGrpSpPr/>
          <p:nvPr/>
        </p:nvGrpSpPr>
        <p:grpSpPr>
          <a:xfrm>
            <a:off x="811152" y="2539969"/>
            <a:ext cx="1108742" cy="1308360"/>
            <a:chOff x="655638" y="3429000"/>
            <a:chExt cx="2332544" cy="1132950"/>
          </a:xfrm>
        </p:grpSpPr>
        <p:sp>
          <p:nvSpPr>
            <p:cNvPr id="93" name="Rounded Rectangle 7">
              <a:extLst>
                <a:ext uri="{FF2B5EF4-FFF2-40B4-BE49-F238E27FC236}">
                  <a16:creationId xmlns:a16="http://schemas.microsoft.com/office/drawing/2014/main" id="{946EF957-D372-45DF-924E-032352B09D05}"/>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95" name="Rectangle 94">
              <a:extLst>
                <a:ext uri="{FF2B5EF4-FFF2-40B4-BE49-F238E27FC236}">
                  <a16:creationId xmlns:a16="http://schemas.microsoft.com/office/drawing/2014/main" id="{43C97B0F-1CA5-4D0A-BF75-3F4CD547D278}"/>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1</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sp>
        <p:nvSpPr>
          <p:cNvPr id="193" name="Right Brace 192">
            <a:extLst>
              <a:ext uri="{FF2B5EF4-FFF2-40B4-BE49-F238E27FC236}">
                <a16:creationId xmlns:a16="http://schemas.microsoft.com/office/drawing/2014/main" id="{86D6CB44-2FA8-418A-BE45-6C4981465181}"/>
              </a:ext>
            </a:extLst>
          </p:cNvPr>
          <p:cNvSpPr/>
          <p:nvPr/>
        </p:nvSpPr>
        <p:spPr>
          <a:xfrm rot="5400000">
            <a:off x="2242550" y="-108780"/>
            <a:ext cx="843684" cy="4118512"/>
          </a:xfrm>
          <a:prstGeom prst="rightBrace">
            <a:avLst/>
          </a:prstGeom>
          <a:noFill/>
          <a:ln w="76200" cap="flat" cmpd="sng" algn="ctr">
            <a:solidFill>
              <a:srgbClr val="2098D5">
                <a:lumMod val="50000"/>
              </a:srgbClr>
            </a:solidFill>
            <a:prstDash val="solid"/>
          </a:ln>
          <a:effectLst/>
        </p:spPr>
        <p:txBody>
          <a:bodyPr rtlCol="0" anchor="ctr"/>
          <a:lstStyle/>
          <a:p>
            <a:pPr algn="ctr" defTabSz="914224">
              <a:defRPr/>
            </a:pPr>
            <a:endParaRPr lang="en-US" kern="0">
              <a:solidFill>
                <a:prstClr val="black"/>
              </a:solidFill>
              <a:latin typeface="Segoe UI"/>
            </a:endParaRPr>
          </a:p>
        </p:txBody>
      </p:sp>
      <p:sp>
        <p:nvSpPr>
          <p:cNvPr id="194" name="Title 1">
            <a:extLst>
              <a:ext uri="{FF2B5EF4-FFF2-40B4-BE49-F238E27FC236}">
                <a16:creationId xmlns:a16="http://schemas.microsoft.com/office/drawing/2014/main" id="{2C6258A5-91F5-4638-89C0-8C132A1600F6}"/>
              </a:ext>
            </a:extLst>
          </p:cNvPr>
          <p:cNvSpPr txBox="1">
            <a:spLocks/>
          </p:cNvSpPr>
          <p:nvPr/>
        </p:nvSpPr>
        <p:spPr>
          <a:xfrm>
            <a:off x="1853155" y="1383014"/>
            <a:ext cx="2265268" cy="470856"/>
          </a:xfrm>
          <a:prstGeom prst="rect">
            <a:avLst/>
          </a:prstGeom>
          <a:solidFill>
            <a:schemeClr val="bg1"/>
          </a:solidFill>
          <a:ln>
            <a:noFill/>
          </a:ln>
        </p:spPr>
        <p:txBody>
          <a:bodyPr vert="horz" wrap="square" lIns="0" tIns="0" rIns="0" bIns="0" rtlCol="0" anchor="t">
            <a:norm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sz="2448" dirty="0"/>
              <a:t>Read Pages</a:t>
            </a:r>
          </a:p>
        </p:txBody>
      </p:sp>
      <p:sp>
        <p:nvSpPr>
          <p:cNvPr id="196" name="Right Brace 195">
            <a:extLst>
              <a:ext uri="{FF2B5EF4-FFF2-40B4-BE49-F238E27FC236}">
                <a16:creationId xmlns:a16="http://schemas.microsoft.com/office/drawing/2014/main" id="{A75E0387-FFEC-46F7-947F-0694E2B84C21}"/>
              </a:ext>
            </a:extLst>
          </p:cNvPr>
          <p:cNvSpPr/>
          <p:nvPr/>
        </p:nvSpPr>
        <p:spPr>
          <a:xfrm rot="5400000">
            <a:off x="7434846" y="-108780"/>
            <a:ext cx="843684" cy="4118512"/>
          </a:xfrm>
          <a:prstGeom prst="rightBrace">
            <a:avLst/>
          </a:prstGeom>
          <a:noFill/>
          <a:ln w="76200" cap="flat" cmpd="sng" algn="ctr">
            <a:solidFill>
              <a:srgbClr val="2098D5">
                <a:lumMod val="50000"/>
              </a:srgbClr>
            </a:solidFill>
            <a:prstDash val="solid"/>
          </a:ln>
          <a:effectLst/>
        </p:spPr>
        <p:txBody>
          <a:bodyPr rtlCol="0" anchor="ctr"/>
          <a:lstStyle/>
          <a:p>
            <a:pPr algn="ctr" defTabSz="914224">
              <a:defRPr/>
            </a:pPr>
            <a:endParaRPr lang="en-US" kern="0">
              <a:solidFill>
                <a:prstClr val="black"/>
              </a:solidFill>
              <a:latin typeface="Segoe UI"/>
            </a:endParaRPr>
          </a:p>
        </p:txBody>
      </p:sp>
      <p:sp>
        <p:nvSpPr>
          <p:cNvPr id="198" name="Title 1">
            <a:extLst>
              <a:ext uri="{FF2B5EF4-FFF2-40B4-BE49-F238E27FC236}">
                <a16:creationId xmlns:a16="http://schemas.microsoft.com/office/drawing/2014/main" id="{40DF79CA-C032-438A-B918-8E7430FB80F1}"/>
              </a:ext>
            </a:extLst>
          </p:cNvPr>
          <p:cNvSpPr txBox="1">
            <a:spLocks/>
          </p:cNvSpPr>
          <p:nvPr/>
        </p:nvSpPr>
        <p:spPr>
          <a:xfrm>
            <a:off x="6936915" y="1383014"/>
            <a:ext cx="1703946" cy="470856"/>
          </a:xfrm>
          <a:prstGeom prst="rect">
            <a:avLst/>
          </a:prstGeom>
          <a:solidFill>
            <a:schemeClr val="bg1"/>
          </a:solidFill>
          <a:ln>
            <a:noFill/>
          </a:ln>
        </p:spPr>
        <p:txBody>
          <a:bodyPr vert="horz" wrap="square" lIns="0" tIns="0" rIns="0" bIns="0" rtlCol="0" anchor="t">
            <a:norm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sz="2448" dirty="0"/>
              <a:t>Read-Ahead</a:t>
            </a:r>
          </a:p>
        </p:txBody>
      </p:sp>
      <p:sp>
        <p:nvSpPr>
          <p:cNvPr id="199" name="Rectangle 198">
            <a:extLst>
              <a:ext uri="{FF2B5EF4-FFF2-40B4-BE49-F238E27FC236}">
                <a16:creationId xmlns:a16="http://schemas.microsoft.com/office/drawing/2014/main" id="{8317B01F-F5D2-4E25-9A61-22EFC28EB4D9}"/>
              </a:ext>
            </a:extLst>
          </p:cNvPr>
          <p:cNvSpPr/>
          <p:nvPr/>
        </p:nvSpPr>
        <p:spPr bwMode="auto">
          <a:xfrm>
            <a:off x="997959" y="4243718"/>
            <a:ext cx="10269288" cy="1029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marL="349724" indent="-349724" defTabSz="951028" fontAlgn="base">
              <a:spcBef>
                <a:spcPct val="0"/>
              </a:spcBef>
              <a:spcAft>
                <a:spcPct val="0"/>
              </a:spcAft>
              <a:buFont typeface="Arial" panose="020B0604020202020204" pitchFamily="34" charset="0"/>
              <a:buChar char="•"/>
            </a:pPr>
            <a:r>
              <a:rPr lang="en-US" sz="2448" dirty="0">
                <a:solidFill>
                  <a:schemeClr val="dk1"/>
                </a:solidFill>
                <a:latin typeface="Segoe UI" panose="020B0502040204020203" pitchFamily="34" charset="0"/>
              </a:rPr>
              <a:t>Read-ahead anticipates the data and index pages needed to fulfill a query execution plan and brings the pages into the buffer cache before they are used by the query.</a:t>
            </a:r>
          </a:p>
          <a:p>
            <a:pPr marL="349724" indent="-349724" defTabSz="951028" fontAlgn="base">
              <a:spcBef>
                <a:spcPct val="0"/>
              </a:spcBef>
              <a:spcAft>
                <a:spcPct val="0"/>
              </a:spcAft>
              <a:buFont typeface="Arial" panose="020B0604020202020204" pitchFamily="34" charset="0"/>
              <a:buChar char="•"/>
            </a:pPr>
            <a:r>
              <a:rPr lang="en-US" sz="2448" dirty="0">
                <a:solidFill>
                  <a:schemeClr val="dk1"/>
                </a:solidFill>
                <a:latin typeface="Segoe UI" panose="020B0502040204020203" pitchFamily="34" charset="0"/>
              </a:rPr>
              <a:t>The read-ahead mechanism allows the Database Engine to read up to 64 contiguous pages (512KB) from one file.</a:t>
            </a:r>
            <a:endParaRPr lang="en-US" sz="2448" dirty="0">
              <a:solidFill>
                <a:schemeClr val="dk1"/>
              </a:solidFill>
              <a:ea typeface="Segoe UI" pitchFamily="34" charset="0"/>
              <a:cs typeface="Segoe UI" pitchFamily="34" charset="0"/>
            </a:endParaRPr>
          </a:p>
        </p:txBody>
      </p:sp>
      <p:grpSp>
        <p:nvGrpSpPr>
          <p:cNvPr id="200" name="Group 199">
            <a:extLst>
              <a:ext uri="{FF2B5EF4-FFF2-40B4-BE49-F238E27FC236}">
                <a16:creationId xmlns:a16="http://schemas.microsoft.com/office/drawing/2014/main" id="{47A4916E-8B63-43D3-AEBF-B8FBE2B2F3A9}"/>
              </a:ext>
            </a:extLst>
          </p:cNvPr>
          <p:cNvGrpSpPr/>
          <p:nvPr/>
        </p:nvGrpSpPr>
        <p:grpSpPr>
          <a:xfrm>
            <a:off x="2118244" y="2539969"/>
            <a:ext cx="1108742" cy="1308360"/>
            <a:chOff x="655638" y="3429000"/>
            <a:chExt cx="2332544" cy="1132950"/>
          </a:xfrm>
        </p:grpSpPr>
        <p:sp>
          <p:nvSpPr>
            <p:cNvPr id="201" name="Rounded Rectangle 7">
              <a:extLst>
                <a:ext uri="{FF2B5EF4-FFF2-40B4-BE49-F238E27FC236}">
                  <a16:creationId xmlns:a16="http://schemas.microsoft.com/office/drawing/2014/main" id="{80613CBA-ECA1-4EA5-94DE-AF679AA88797}"/>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2" name="Rectangle 201">
              <a:extLst>
                <a:ext uri="{FF2B5EF4-FFF2-40B4-BE49-F238E27FC236}">
                  <a16:creationId xmlns:a16="http://schemas.microsoft.com/office/drawing/2014/main" id="{D2CA9C3C-FF3F-43B6-BC5F-50567F59504B}"/>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2</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3" name="Group 202">
            <a:extLst>
              <a:ext uri="{FF2B5EF4-FFF2-40B4-BE49-F238E27FC236}">
                <a16:creationId xmlns:a16="http://schemas.microsoft.com/office/drawing/2014/main" id="{B46FD44F-2C26-4A69-BF0E-E0848E10B8CB}"/>
              </a:ext>
            </a:extLst>
          </p:cNvPr>
          <p:cNvGrpSpPr/>
          <p:nvPr/>
        </p:nvGrpSpPr>
        <p:grpSpPr>
          <a:xfrm>
            <a:off x="3425335" y="2539969"/>
            <a:ext cx="1108742" cy="1308360"/>
            <a:chOff x="655638" y="3429000"/>
            <a:chExt cx="2332544" cy="1132950"/>
          </a:xfrm>
        </p:grpSpPr>
        <p:sp>
          <p:nvSpPr>
            <p:cNvPr id="204" name="Rounded Rectangle 7">
              <a:extLst>
                <a:ext uri="{FF2B5EF4-FFF2-40B4-BE49-F238E27FC236}">
                  <a16:creationId xmlns:a16="http://schemas.microsoft.com/office/drawing/2014/main" id="{BEF7CA50-B6B7-4673-8917-38E4B2833785}"/>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5" name="Rectangle 204">
              <a:extLst>
                <a:ext uri="{FF2B5EF4-FFF2-40B4-BE49-F238E27FC236}">
                  <a16:creationId xmlns:a16="http://schemas.microsoft.com/office/drawing/2014/main" id="{E905F7F6-0819-4082-8688-2955820ABF44}"/>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3</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6" name="Group 205">
            <a:extLst>
              <a:ext uri="{FF2B5EF4-FFF2-40B4-BE49-F238E27FC236}">
                <a16:creationId xmlns:a16="http://schemas.microsoft.com/office/drawing/2014/main" id="{E8F7499F-F9AD-4DE6-878A-A1BA95E9C65C}"/>
              </a:ext>
            </a:extLst>
          </p:cNvPr>
          <p:cNvGrpSpPr/>
          <p:nvPr/>
        </p:nvGrpSpPr>
        <p:grpSpPr>
          <a:xfrm>
            <a:off x="4818181" y="2539969"/>
            <a:ext cx="1108742" cy="1308360"/>
            <a:chOff x="655638" y="3429000"/>
            <a:chExt cx="2332544" cy="1132950"/>
          </a:xfrm>
        </p:grpSpPr>
        <p:sp>
          <p:nvSpPr>
            <p:cNvPr id="207" name="Rounded Rectangle 7">
              <a:extLst>
                <a:ext uri="{FF2B5EF4-FFF2-40B4-BE49-F238E27FC236}">
                  <a16:creationId xmlns:a16="http://schemas.microsoft.com/office/drawing/2014/main" id="{55E58351-A484-4419-8E1F-21D98FFCB6E6}"/>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8" name="Rectangle 207">
              <a:extLst>
                <a:ext uri="{FF2B5EF4-FFF2-40B4-BE49-F238E27FC236}">
                  <a16:creationId xmlns:a16="http://schemas.microsoft.com/office/drawing/2014/main" id="{D76171E8-8E34-4C33-9C2C-3DB41A7442BB}"/>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4</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9" name="Group 208">
            <a:extLst>
              <a:ext uri="{FF2B5EF4-FFF2-40B4-BE49-F238E27FC236}">
                <a16:creationId xmlns:a16="http://schemas.microsoft.com/office/drawing/2014/main" id="{AC496877-D551-4874-B845-65344291DBE2}"/>
              </a:ext>
            </a:extLst>
          </p:cNvPr>
          <p:cNvGrpSpPr/>
          <p:nvPr/>
        </p:nvGrpSpPr>
        <p:grpSpPr>
          <a:xfrm>
            <a:off x="6125273" y="2539969"/>
            <a:ext cx="1108742" cy="1308360"/>
            <a:chOff x="655638" y="3429000"/>
            <a:chExt cx="2332544" cy="1132950"/>
          </a:xfrm>
        </p:grpSpPr>
        <p:sp>
          <p:nvSpPr>
            <p:cNvPr id="210" name="Rounded Rectangle 7">
              <a:extLst>
                <a:ext uri="{FF2B5EF4-FFF2-40B4-BE49-F238E27FC236}">
                  <a16:creationId xmlns:a16="http://schemas.microsoft.com/office/drawing/2014/main" id="{5B624B65-C0B0-4BB6-AA48-026428AEA15B}"/>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1" name="Rectangle 210">
              <a:extLst>
                <a:ext uri="{FF2B5EF4-FFF2-40B4-BE49-F238E27FC236}">
                  <a16:creationId xmlns:a16="http://schemas.microsoft.com/office/drawing/2014/main" id="{CF4E17FC-94D1-411F-8988-596C576E43CC}"/>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5</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2" name="Group 211">
            <a:extLst>
              <a:ext uri="{FF2B5EF4-FFF2-40B4-BE49-F238E27FC236}">
                <a16:creationId xmlns:a16="http://schemas.microsoft.com/office/drawing/2014/main" id="{3174F1A0-E8F0-4D1B-9DBE-4A8C77D35FDB}"/>
              </a:ext>
            </a:extLst>
          </p:cNvPr>
          <p:cNvGrpSpPr/>
          <p:nvPr/>
        </p:nvGrpSpPr>
        <p:grpSpPr>
          <a:xfrm>
            <a:off x="7432365" y="2539969"/>
            <a:ext cx="1108742" cy="1308360"/>
            <a:chOff x="655638" y="3429000"/>
            <a:chExt cx="2332544" cy="1132950"/>
          </a:xfrm>
        </p:grpSpPr>
        <p:sp>
          <p:nvSpPr>
            <p:cNvPr id="213" name="Rounded Rectangle 7">
              <a:extLst>
                <a:ext uri="{FF2B5EF4-FFF2-40B4-BE49-F238E27FC236}">
                  <a16:creationId xmlns:a16="http://schemas.microsoft.com/office/drawing/2014/main" id="{75C75519-DC6E-4293-AC4E-BEA15B08B4FC}"/>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4" name="Rectangle 213">
              <a:extLst>
                <a:ext uri="{FF2B5EF4-FFF2-40B4-BE49-F238E27FC236}">
                  <a16:creationId xmlns:a16="http://schemas.microsoft.com/office/drawing/2014/main" id="{A5715330-E953-453D-B789-3115826A1338}"/>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6</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5" name="Group 214">
            <a:extLst>
              <a:ext uri="{FF2B5EF4-FFF2-40B4-BE49-F238E27FC236}">
                <a16:creationId xmlns:a16="http://schemas.microsoft.com/office/drawing/2014/main" id="{12C85024-6725-4C85-AC44-EC1C1961FF1A}"/>
              </a:ext>
            </a:extLst>
          </p:cNvPr>
          <p:cNvGrpSpPr/>
          <p:nvPr/>
        </p:nvGrpSpPr>
        <p:grpSpPr>
          <a:xfrm>
            <a:off x="8739457" y="2539969"/>
            <a:ext cx="1108742" cy="1308360"/>
            <a:chOff x="655638" y="3429000"/>
            <a:chExt cx="2332544" cy="1132950"/>
          </a:xfrm>
        </p:grpSpPr>
        <p:sp>
          <p:nvSpPr>
            <p:cNvPr id="216" name="Rounded Rectangle 7">
              <a:extLst>
                <a:ext uri="{FF2B5EF4-FFF2-40B4-BE49-F238E27FC236}">
                  <a16:creationId xmlns:a16="http://schemas.microsoft.com/office/drawing/2014/main" id="{F5C2E800-B66B-43BF-A3F2-43E8381B4378}"/>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7" name="Rectangle 216">
              <a:extLst>
                <a:ext uri="{FF2B5EF4-FFF2-40B4-BE49-F238E27FC236}">
                  <a16:creationId xmlns:a16="http://schemas.microsoft.com/office/drawing/2014/main" id="{2974B8F6-9612-492B-A158-5A69D9F2011A}"/>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7</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8" name="Group 217">
            <a:extLst>
              <a:ext uri="{FF2B5EF4-FFF2-40B4-BE49-F238E27FC236}">
                <a16:creationId xmlns:a16="http://schemas.microsoft.com/office/drawing/2014/main" id="{A49BAEA4-8C83-4A4E-A925-E6A9BA240773}"/>
              </a:ext>
            </a:extLst>
          </p:cNvPr>
          <p:cNvGrpSpPr/>
          <p:nvPr/>
        </p:nvGrpSpPr>
        <p:grpSpPr>
          <a:xfrm>
            <a:off x="10046547" y="2539969"/>
            <a:ext cx="1108742" cy="1308360"/>
            <a:chOff x="655638" y="3429000"/>
            <a:chExt cx="2332544" cy="1132950"/>
          </a:xfrm>
        </p:grpSpPr>
        <p:sp>
          <p:nvSpPr>
            <p:cNvPr id="219" name="Rounded Rectangle 7">
              <a:extLst>
                <a:ext uri="{FF2B5EF4-FFF2-40B4-BE49-F238E27FC236}">
                  <a16:creationId xmlns:a16="http://schemas.microsoft.com/office/drawing/2014/main" id="{946CD687-25CC-4E97-9596-E0958D2B7124}"/>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20" name="Rectangle 219">
              <a:extLst>
                <a:ext uri="{FF2B5EF4-FFF2-40B4-BE49-F238E27FC236}">
                  <a16:creationId xmlns:a16="http://schemas.microsoft.com/office/drawing/2014/main" id="{6196282F-EF76-4DF5-BC51-E6BA9CB516A2}"/>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8</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spTree>
    <p:extLst>
      <p:ext uri="{BB962C8B-B14F-4D97-AF65-F5344CB8AC3E}">
        <p14:creationId xmlns:p14="http://schemas.microsoft.com/office/powerpoint/2010/main" val="152132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298" y="67656"/>
            <a:ext cx="11887878" cy="470856"/>
          </a:xfrm>
        </p:spPr>
        <p:txBody>
          <a:bodyPr/>
          <a:lstStyle/>
          <a:p>
            <a:r>
              <a:rPr lang="en-US" dirty="0"/>
              <a:t>Using Dynamic Management Objects (DMOs)</a:t>
            </a:r>
          </a:p>
        </p:txBody>
      </p:sp>
      <p:sp>
        <p:nvSpPr>
          <p:cNvPr id="6" name="Content Placeholder 1">
            <a:extLst>
              <a:ext uri="{FF2B5EF4-FFF2-40B4-BE49-F238E27FC236}">
                <a16:creationId xmlns:a16="http://schemas.microsoft.com/office/drawing/2014/main" id="{AA90E196-1455-41F9-8748-6BEEAEE2FAF1}"/>
              </a:ext>
            </a:extLst>
          </p:cNvPr>
          <p:cNvSpPr txBox="1">
            <a:spLocks/>
          </p:cNvSpPr>
          <p:nvPr/>
        </p:nvSpPr>
        <p:spPr>
          <a:xfrm>
            <a:off x="744701" y="985101"/>
            <a:ext cx="8118004" cy="514662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GB" sz="3199" kern="0" dirty="0">
                <a:solidFill>
                  <a:srgbClr val="000000"/>
                </a:solidFill>
              </a:rPr>
              <a:t>Must reference using the sys schema</a:t>
            </a:r>
          </a:p>
          <a:p>
            <a:pPr lvl="0"/>
            <a:r>
              <a:rPr lang="en-GB" sz="3199" kern="0" dirty="0">
                <a:solidFill>
                  <a:srgbClr val="000000"/>
                </a:solidFill>
              </a:rPr>
              <a:t>Two basic types:</a:t>
            </a:r>
          </a:p>
          <a:p>
            <a:pPr lvl="1"/>
            <a:r>
              <a:rPr lang="en-GB" sz="3199" kern="0" dirty="0">
                <a:solidFill>
                  <a:srgbClr val="000000"/>
                </a:solidFill>
              </a:rPr>
              <a:t>Real-time state information</a:t>
            </a:r>
          </a:p>
          <a:p>
            <a:pPr lvl="1"/>
            <a:r>
              <a:rPr lang="en-GB" sz="3199" kern="0" dirty="0">
                <a:solidFill>
                  <a:srgbClr val="000000"/>
                </a:solidFill>
              </a:rPr>
              <a:t>Historical information</a:t>
            </a:r>
          </a:p>
        </p:txBody>
      </p:sp>
      <p:pic>
        <p:nvPicPr>
          <p:cNvPr id="2" name="Picture 1">
            <a:extLst>
              <a:ext uri="{FF2B5EF4-FFF2-40B4-BE49-F238E27FC236}">
                <a16:creationId xmlns:a16="http://schemas.microsoft.com/office/drawing/2014/main" id="{2821DC8B-6624-4553-8E5D-1AB713DD58B3}"/>
              </a:ext>
            </a:extLst>
          </p:cNvPr>
          <p:cNvPicPr>
            <a:picLocks noChangeAspect="1"/>
          </p:cNvPicPr>
          <p:nvPr/>
        </p:nvPicPr>
        <p:blipFill>
          <a:blip r:embed="rId4"/>
          <a:stretch>
            <a:fillRect/>
          </a:stretch>
        </p:blipFill>
        <p:spPr>
          <a:xfrm>
            <a:off x="1478202" y="3652092"/>
            <a:ext cx="9626510" cy="2689310"/>
          </a:xfrm>
          <a:prstGeom prst="rect">
            <a:avLst/>
          </a:prstGeom>
        </p:spPr>
      </p:pic>
    </p:spTree>
    <p:custDataLst>
      <p:tags r:id="rId1"/>
    </p:custDataLst>
    <p:extLst>
      <p:ext uri="{BB962C8B-B14F-4D97-AF65-F5344CB8AC3E}">
        <p14:creationId xmlns:p14="http://schemas.microsoft.com/office/powerpoint/2010/main" val="3954748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D542E-32E2-497D-AA88-1B736CC0D15D}"/>
              </a:ext>
            </a:extLst>
          </p:cNvPr>
          <p:cNvSpPr>
            <a:spLocks noGrp="1"/>
          </p:cNvSpPr>
          <p:nvPr>
            <p:ph type="title"/>
          </p:nvPr>
        </p:nvSpPr>
        <p:spPr/>
        <p:txBody>
          <a:bodyPr/>
          <a:lstStyle/>
          <a:p>
            <a:r>
              <a:rPr lang="en-US" dirty="0"/>
              <a:t>Columnstore Index Types</a:t>
            </a:r>
          </a:p>
        </p:txBody>
      </p:sp>
      <p:graphicFrame>
        <p:nvGraphicFramePr>
          <p:cNvPr id="4" name="Content Placeholder 3">
            <a:extLst>
              <a:ext uri="{FF2B5EF4-FFF2-40B4-BE49-F238E27FC236}">
                <a16:creationId xmlns:a16="http://schemas.microsoft.com/office/drawing/2014/main" id="{843F9BD4-0B48-4AE0-A875-5F7DEA16E0FC}"/>
              </a:ext>
            </a:extLst>
          </p:cNvPr>
          <p:cNvGraphicFramePr>
            <a:graphicFrameLocks noGrp="1"/>
          </p:cNvGraphicFramePr>
          <p:nvPr>
            <p:ph sz="quarter" idx="13"/>
          </p:nvPr>
        </p:nvGraphicFramePr>
        <p:xfrm>
          <a:off x="669572" y="1179153"/>
          <a:ext cx="11097333" cy="5172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9557339"/>
      </p:ext>
    </p:extLst>
  </p:cSld>
  <p:clrMapOvr>
    <a:masterClrMapping/>
  </p:clrMapOvr>
  <mc:AlternateContent xmlns:mc="http://schemas.openxmlformats.org/markup-compatibility/2006" xmlns:p14="http://schemas.microsoft.com/office/powerpoint/2010/main">
    <mc:Choice Requires="p14">
      <p:transition spd="slow" p14:dur="2000" advTm="81651"/>
    </mc:Choice>
    <mc:Fallback xmlns="">
      <p:transition spd="slow" advTm="8165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p:txBody>
          <a:bodyPr vert="horz" lIns="0" tIns="0" rIns="0" bIns="0" rtlCol="0" anchor="t">
            <a:normAutofit/>
          </a:bodyPr>
          <a:lstStyle/>
          <a:p>
            <a:pPr marL="0" indent="0">
              <a:buNone/>
            </a:pPr>
            <a:r>
              <a:rPr lang="en-US" b="1" dirty="0">
                <a:latin typeface="Segoe UI" panose="020B0502040204020203" pitchFamily="34" charset="0"/>
              </a:rPr>
              <a:t>Segment</a:t>
            </a:r>
          </a:p>
          <a:p>
            <a:pPr marL="666418" lvl="1" indent="-349724"/>
            <a:r>
              <a:rPr lang="en-US" dirty="0">
                <a:solidFill>
                  <a:srgbClr val="3F3F3F"/>
                </a:solidFill>
                <a:latin typeface="Segoe UI" panose="020B0502040204020203" pitchFamily="34" charset="0"/>
              </a:rPr>
              <a:t>Contains values for one column for a set of rows.</a:t>
            </a:r>
            <a:endParaRPr lang="en-US" dirty="0">
              <a:solidFill>
                <a:srgbClr val="3F3F3F"/>
              </a:solidFill>
              <a:latin typeface="Segoe UI" panose="020B0502040204020203" pitchFamily="34" charset="0"/>
              <a:cs typeface="Segoe UI" panose="020B0502040204020203" pitchFamily="34" charset="0"/>
            </a:endParaRPr>
          </a:p>
          <a:p>
            <a:pPr marL="666418" lvl="1" indent="-349724"/>
            <a:r>
              <a:rPr lang="en-US" dirty="0">
                <a:solidFill>
                  <a:srgbClr val="3F3F3F"/>
                </a:solidFill>
                <a:latin typeface="Segoe UI" panose="020B0502040204020203" pitchFamily="34" charset="0"/>
              </a:rPr>
              <a:t>Segments are compressed.</a:t>
            </a:r>
            <a:endParaRPr lang="en-US" dirty="0">
              <a:solidFill>
                <a:srgbClr val="3F3F3F"/>
              </a:solidFill>
              <a:latin typeface="Segoe UI" panose="020B0502040204020203" pitchFamily="34" charset="0"/>
              <a:cs typeface="Segoe UI" panose="020B0502040204020203" pitchFamily="34" charset="0"/>
            </a:endParaRPr>
          </a:p>
          <a:p>
            <a:pPr marL="666418" lvl="1" indent="-349724"/>
            <a:r>
              <a:rPr lang="en-US" dirty="0">
                <a:solidFill>
                  <a:srgbClr val="3F3F3F"/>
                </a:solidFill>
                <a:latin typeface="Segoe UI" panose="020B0502040204020203" pitchFamily="34" charset="0"/>
              </a:rPr>
              <a:t>Each segment is stored in a separate LOB.</a:t>
            </a:r>
            <a:endParaRPr lang="en-US" dirty="0">
              <a:solidFill>
                <a:srgbClr val="3F3F3F"/>
              </a:solidFill>
              <a:latin typeface="Segoe UI" panose="020B0502040204020203" pitchFamily="34" charset="0"/>
              <a:cs typeface="Segoe UI" panose="020B0502040204020203" pitchFamily="34" charset="0"/>
            </a:endParaRPr>
          </a:p>
          <a:p>
            <a:pPr marL="666418" lvl="1" indent="-349724"/>
            <a:r>
              <a:rPr lang="en-US" dirty="0">
                <a:solidFill>
                  <a:srgbClr val="3F3F3F"/>
                </a:solidFill>
                <a:latin typeface="Segoe UI" panose="020B0502040204020203" pitchFamily="34" charset="0"/>
              </a:rPr>
              <a:t>It is a unit of transfer between disk and memory.</a:t>
            </a:r>
            <a:endParaRPr lang="en-US" dirty="0">
              <a:solidFill>
                <a:srgbClr val="3F3F3F"/>
              </a:solidFill>
              <a:latin typeface="Segoe UI" panose="020B0502040204020203" pitchFamily="34" charset="0"/>
              <a:cs typeface="Segoe UI" panose="020B0502040204020203" pitchFamily="34" charset="0"/>
            </a:endParaRPr>
          </a:p>
          <a:p>
            <a:pPr marL="316694" lvl="1" indent="0">
              <a:buNone/>
            </a:pPr>
            <a:endParaRPr lang="en-US" sz="1836" dirty="0">
              <a:solidFill>
                <a:schemeClr val="accent1">
                  <a:lumMod val="75000"/>
                </a:schemeClr>
              </a:solidFill>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rPr>
              <a:t>Row Group</a:t>
            </a:r>
          </a:p>
          <a:p>
            <a:pPr marL="666418" lvl="1" indent="-349724"/>
            <a:r>
              <a:rPr lang="en-US" dirty="0">
                <a:solidFill>
                  <a:srgbClr val="3F3F3F"/>
                </a:solidFill>
                <a:latin typeface="Segoe UI" panose="020B0502040204020203" pitchFamily="34" charset="0"/>
              </a:rPr>
              <a:t>Segments for the same set of rows </a:t>
            </a:r>
            <a:endParaRPr lang="en-US" dirty="0">
              <a:solidFill>
                <a:srgbClr val="3F3F3F"/>
              </a:solidFill>
              <a:latin typeface="Segoe UI" panose="020B0502040204020203" pitchFamily="34" charset="0"/>
              <a:cs typeface="Segoe UI" panose="020B0502040204020203" pitchFamily="34" charset="0"/>
            </a:endParaRPr>
          </a:p>
          <a:p>
            <a:pPr marL="316694" lvl="1" indent="0">
              <a:buNone/>
            </a:pPr>
            <a:r>
              <a:rPr lang="en-US" dirty="0">
                <a:solidFill>
                  <a:srgbClr val="3F3F3F"/>
                </a:solidFill>
                <a:latin typeface="Segoe UI"/>
                <a:cs typeface="Segoe UI"/>
              </a:rPr>
              <a:t>    comprise a row group.</a:t>
            </a:r>
          </a:p>
          <a:p>
            <a:pPr marL="666418" lvl="1" indent="-349724"/>
            <a:r>
              <a:rPr lang="en-US" dirty="0">
                <a:solidFill>
                  <a:srgbClr val="3F3F3F"/>
                </a:solidFill>
                <a:latin typeface="Segoe UI" panose="020B0502040204020203" pitchFamily="34" charset="0"/>
              </a:rPr>
              <a:t>Position of a value in a column indicates to which </a:t>
            </a:r>
            <a:endParaRPr lang="en-US" dirty="0">
              <a:solidFill>
                <a:srgbClr val="3F3F3F"/>
              </a:solidFill>
              <a:latin typeface="Segoe UI" panose="020B0502040204020203" pitchFamily="34" charset="0"/>
              <a:cs typeface="Segoe UI" panose="020B0502040204020203" pitchFamily="34" charset="0"/>
            </a:endParaRPr>
          </a:p>
          <a:p>
            <a:pPr marL="316694" lvl="1" indent="0">
              <a:buNone/>
            </a:pPr>
            <a:r>
              <a:rPr lang="en-US" dirty="0">
                <a:solidFill>
                  <a:srgbClr val="3F3F3F"/>
                </a:solidFill>
                <a:latin typeface="Segoe UI"/>
                <a:cs typeface="Segoe UI"/>
              </a:rPr>
              <a:t>    row it belongs to.</a:t>
            </a:r>
          </a:p>
          <a:p>
            <a:pPr marL="316694" indent="-316694"/>
            <a:endParaRPr lang="en-US" dirty="0">
              <a:latin typeface="Segoe UI" panose="020B0502040204020203" pitchFamily="34" charset="0"/>
            </a:endParaRPr>
          </a:p>
        </p:txBody>
      </p:sp>
      <p:grpSp>
        <p:nvGrpSpPr>
          <p:cNvPr id="4" name="Group 3"/>
          <p:cNvGrpSpPr/>
          <p:nvPr/>
        </p:nvGrpSpPr>
        <p:grpSpPr>
          <a:xfrm>
            <a:off x="8001055" y="1415392"/>
            <a:ext cx="477249" cy="4902034"/>
            <a:chOff x="7844267" y="1387476"/>
            <a:chExt cx="468000" cy="4807033"/>
          </a:xfrm>
        </p:grpSpPr>
        <p:sp>
          <p:nvSpPr>
            <p:cNvPr id="48" name="Rectangle 4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49" name="Rectangle 4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0" name="Rectangle 4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1" name="TextBox 5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C1</a:t>
              </a:r>
            </a:p>
          </p:txBody>
        </p:sp>
        <p:sp>
          <p:nvSpPr>
            <p:cNvPr id="52" name="Rectangle 5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3" name="Rectangle 5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11" name="Rectangle 10"/>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grpSp>
        <p:nvGrpSpPr>
          <p:cNvPr id="55" name="Group 54"/>
          <p:cNvGrpSpPr/>
          <p:nvPr/>
        </p:nvGrpSpPr>
        <p:grpSpPr>
          <a:xfrm>
            <a:off x="8649752" y="1415392"/>
            <a:ext cx="477249" cy="4902034"/>
            <a:chOff x="7844267" y="1387476"/>
            <a:chExt cx="468000" cy="4807033"/>
          </a:xfrm>
        </p:grpSpPr>
        <p:sp>
          <p:nvSpPr>
            <p:cNvPr id="56" name="Rectangle 55"/>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7" name="Rectangle 56"/>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8" name="Rectangle 57"/>
            <p:cNvSpPr/>
            <p:nvPr/>
          </p:nvSpPr>
          <p:spPr>
            <a:xfrm>
              <a:off x="7942110" y="4826680"/>
              <a:ext cx="272314" cy="1331659"/>
            </a:xfrm>
            <a:prstGeom prst="rect">
              <a:avLst/>
            </a:prstGeom>
            <a:solidFill>
              <a:srgbClr val="C000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59" name="TextBox 58"/>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C2</a:t>
              </a:r>
            </a:p>
          </p:txBody>
        </p:sp>
        <p:sp>
          <p:nvSpPr>
            <p:cNvPr id="60" name="Rectangle 59"/>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1" name="Rectangle 60"/>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2" name="Rectangle 61"/>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grpSp>
        <p:nvGrpSpPr>
          <p:cNvPr id="63" name="Group 62"/>
          <p:cNvGrpSpPr/>
          <p:nvPr/>
        </p:nvGrpSpPr>
        <p:grpSpPr>
          <a:xfrm>
            <a:off x="9298447" y="1415392"/>
            <a:ext cx="477249" cy="4902034"/>
            <a:chOff x="7844267" y="1387476"/>
            <a:chExt cx="468000" cy="4807033"/>
          </a:xfrm>
        </p:grpSpPr>
        <p:sp>
          <p:nvSpPr>
            <p:cNvPr id="64" name="Rectangle 63"/>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5" name="Rectangle 64"/>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6" name="Rectangle 65"/>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7" name="TextBox 66"/>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C3</a:t>
              </a:r>
            </a:p>
          </p:txBody>
        </p:sp>
        <p:sp>
          <p:nvSpPr>
            <p:cNvPr id="68" name="Rectangle 67"/>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69" name="Rectangle 68"/>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0" name="Rectangle 69"/>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grpSp>
        <p:nvGrpSpPr>
          <p:cNvPr id="71" name="Group 70"/>
          <p:cNvGrpSpPr/>
          <p:nvPr/>
        </p:nvGrpSpPr>
        <p:grpSpPr>
          <a:xfrm>
            <a:off x="9947145" y="1411862"/>
            <a:ext cx="477249" cy="4902034"/>
            <a:chOff x="7844267" y="1387476"/>
            <a:chExt cx="468000" cy="4807033"/>
          </a:xfrm>
        </p:grpSpPr>
        <p:sp>
          <p:nvSpPr>
            <p:cNvPr id="72" name="Rectangle 71"/>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3" name="Rectangle 72"/>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4" name="Rectangle 73"/>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5" name="TextBox 74"/>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C4</a:t>
              </a:r>
            </a:p>
          </p:txBody>
        </p:sp>
        <p:sp>
          <p:nvSpPr>
            <p:cNvPr id="76" name="Rectangle 75"/>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7" name="Rectangle 76"/>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78" name="Rectangle 77"/>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grpSp>
        <p:nvGrpSpPr>
          <p:cNvPr id="79" name="Group 78"/>
          <p:cNvGrpSpPr/>
          <p:nvPr/>
        </p:nvGrpSpPr>
        <p:grpSpPr>
          <a:xfrm>
            <a:off x="10595842" y="1411358"/>
            <a:ext cx="477249" cy="4902034"/>
            <a:chOff x="7844267" y="1387476"/>
            <a:chExt cx="468000" cy="4807033"/>
          </a:xfrm>
        </p:grpSpPr>
        <p:sp>
          <p:nvSpPr>
            <p:cNvPr id="80" name="Rectangle 79"/>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1" name="Rectangle 80"/>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2" name="Rectangle 81"/>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3" name="TextBox 82"/>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C5</a:t>
              </a:r>
            </a:p>
          </p:txBody>
        </p:sp>
        <p:sp>
          <p:nvSpPr>
            <p:cNvPr id="84" name="Rectangle 83"/>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5" name="Rectangle 84"/>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6" name="Rectangle 85"/>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grpSp>
        <p:nvGrpSpPr>
          <p:cNvPr id="87" name="Group 86"/>
          <p:cNvGrpSpPr/>
          <p:nvPr/>
        </p:nvGrpSpPr>
        <p:grpSpPr>
          <a:xfrm>
            <a:off x="11244537" y="1415392"/>
            <a:ext cx="477249" cy="4902034"/>
            <a:chOff x="7844267" y="1387476"/>
            <a:chExt cx="468000" cy="4807033"/>
          </a:xfrm>
        </p:grpSpPr>
        <p:sp>
          <p:nvSpPr>
            <p:cNvPr id="88" name="Rectangle 8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89" name="Rectangle 8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90" name="Rectangle 8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91" name="TextBox 9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32384">
                <a:defRPr/>
              </a:pPr>
              <a:r>
                <a:rPr lang="en-US" sz="1428" dirty="0">
                  <a:solidFill>
                    <a:srgbClr val="505050"/>
                  </a:solidFill>
                  <a:latin typeface="Segoe UI"/>
                </a:rPr>
                <a:t>C6</a:t>
              </a:r>
            </a:p>
          </p:txBody>
        </p:sp>
        <p:sp>
          <p:nvSpPr>
            <p:cNvPr id="92" name="Rectangle 9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93" name="Rectangle 9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sp>
          <p:nvSpPr>
            <p:cNvPr id="94" name="Rectangle 93"/>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dirty="0">
                <a:solidFill>
                  <a:srgbClr val="FFFFFF"/>
                </a:solidFill>
                <a:latin typeface="Segoe UI"/>
              </a:endParaRPr>
            </a:p>
          </p:txBody>
        </p:sp>
      </p:grpSp>
      <p:sp>
        <p:nvSpPr>
          <p:cNvPr id="54" name="TextBox 53"/>
          <p:cNvSpPr txBox="1"/>
          <p:nvPr/>
        </p:nvSpPr>
        <p:spPr>
          <a:xfrm>
            <a:off x="9236086" y="429396"/>
            <a:ext cx="1493638" cy="401797"/>
          </a:xfrm>
          <a:prstGeom prst="rect">
            <a:avLst/>
          </a:prstGeom>
          <a:noFill/>
          <a:ln>
            <a:noFill/>
          </a:ln>
        </p:spPr>
        <p:txBody>
          <a:bodyPr wrap="square" rtlCol="0">
            <a:spAutoFit/>
          </a:bodyPr>
          <a:lstStyle/>
          <a:p>
            <a:pPr defTabSz="914191">
              <a:defRPr/>
            </a:pPr>
            <a:r>
              <a:rPr lang="en-US" sz="1960" b="1" dirty="0">
                <a:solidFill>
                  <a:srgbClr val="505050"/>
                </a:solidFill>
                <a:latin typeface="Segoe UI"/>
              </a:rPr>
              <a:t>Segments</a:t>
            </a:r>
          </a:p>
        </p:txBody>
      </p:sp>
      <p:sp>
        <p:nvSpPr>
          <p:cNvPr id="95" name="TextBox 94"/>
          <p:cNvSpPr txBox="1">
            <a:spLocks noChangeAspect="1"/>
          </p:cNvSpPr>
          <p:nvPr/>
        </p:nvSpPr>
        <p:spPr>
          <a:xfrm>
            <a:off x="6673032" y="3722895"/>
            <a:ext cx="937789" cy="709422"/>
          </a:xfrm>
          <a:prstGeom prst="rect">
            <a:avLst/>
          </a:prstGeom>
          <a:noFill/>
        </p:spPr>
        <p:txBody>
          <a:bodyPr wrap="square" rtlCol="0">
            <a:spAutoFit/>
          </a:bodyPr>
          <a:lstStyle/>
          <a:p>
            <a:pPr defTabSz="914191">
              <a:defRPr/>
            </a:pPr>
            <a:r>
              <a:rPr lang="en-US" sz="1960" b="1" dirty="0">
                <a:solidFill>
                  <a:srgbClr val="505050"/>
                </a:solidFill>
                <a:latin typeface="Segoe UI"/>
              </a:rPr>
              <a:t>Row</a:t>
            </a:r>
            <a:r>
              <a:rPr lang="en-US" sz="1960" dirty="0">
                <a:solidFill>
                  <a:srgbClr val="505050"/>
                </a:solidFill>
                <a:latin typeface="Segoe UI"/>
              </a:rPr>
              <a:t> </a:t>
            </a:r>
            <a:r>
              <a:rPr lang="en-US" sz="1960" b="1" dirty="0">
                <a:solidFill>
                  <a:srgbClr val="505050"/>
                </a:solidFill>
                <a:latin typeface="Segoe UI"/>
              </a:rPr>
              <a:t>group</a:t>
            </a:r>
          </a:p>
        </p:txBody>
      </p:sp>
      <p:sp>
        <p:nvSpPr>
          <p:cNvPr id="96" name="Right Brace 95"/>
          <p:cNvSpPr/>
          <p:nvPr/>
        </p:nvSpPr>
        <p:spPr>
          <a:xfrm rot="16200000">
            <a:off x="9644527" y="-689948"/>
            <a:ext cx="467769" cy="3660108"/>
          </a:xfrm>
          <a:prstGeom prst="rightBrace">
            <a:avLst/>
          </a:prstGeom>
          <a:ln w="381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32597">
              <a:defRPr/>
            </a:pPr>
            <a:endParaRPr lang="pt-PT">
              <a:solidFill>
                <a:srgbClr val="000000"/>
              </a:solidFill>
              <a:latin typeface="Segoe UI"/>
            </a:endParaRPr>
          </a:p>
        </p:txBody>
      </p:sp>
      <p:sp>
        <p:nvSpPr>
          <p:cNvPr id="97" name="Right Brace 96"/>
          <p:cNvSpPr/>
          <p:nvPr/>
        </p:nvSpPr>
        <p:spPr>
          <a:xfrm rot="10800000">
            <a:off x="7479691" y="3353912"/>
            <a:ext cx="467769" cy="1431748"/>
          </a:xfrm>
          <a:prstGeom prst="rightBrace">
            <a:avLst/>
          </a:prstGeom>
          <a:ln w="381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32597">
              <a:defRPr/>
            </a:pPr>
            <a:endParaRPr lang="pt-PT">
              <a:solidFill>
                <a:srgbClr val="000000"/>
              </a:solidFill>
              <a:latin typeface="Segoe UI"/>
            </a:endParaRPr>
          </a:p>
        </p:txBody>
      </p:sp>
      <p:sp>
        <p:nvSpPr>
          <p:cNvPr id="6" name="Title 5">
            <a:extLst>
              <a:ext uri="{FF2B5EF4-FFF2-40B4-BE49-F238E27FC236}">
                <a16:creationId xmlns:a16="http://schemas.microsoft.com/office/drawing/2014/main" id="{9359A8F9-C0A6-4FB4-A1C8-4049D3A9BD50}"/>
              </a:ext>
            </a:extLst>
          </p:cNvPr>
          <p:cNvSpPr>
            <a:spLocks noGrp="1"/>
          </p:cNvSpPr>
          <p:nvPr>
            <p:ph type="title"/>
          </p:nvPr>
        </p:nvSpPr>
        <p:spPr>
          <a:xfrm>
            <a:off x="678151" y="286683"/>
            <a:ext cx="11097332" cy="470856"/>
          </a:xfrm>
        </p:spPr>
        <p:txBody>
          <a:bodyPr/>
          <a:lstStyle/>
          <a:p>
            <a:r>
              <a:rPr lang="en-US" dirty="0"/>
              <a:t>Row Groups &amp; Segments</a:t>
            </a:r>
          </a:p>
        </p:txBody>
      </p:sp>
      <p:sp>
        <p:nvSpPr>
          <p:cNvPr id="2" name="TextBox 1">
            <a:extLst>
              <a:ext uri="{FF2B5EF4-FFF2-40B4-BE49-F238E27FC236}">
                <a16:creationId xmlns:a16="http://schemas.microsoft.com/office/drawing/2014/main" id="{C05A4F66-9780-49E6-8DF4-FBCDCD50F9A3}"/>
              </a:ext>
            </a:extLst>
          </p:cNvPr>
          <p:cNvSpPr txBox="1">
            <a:spLocks noChangeAspect="1"/>
          </p:cNvSpPr>
          <p:nvPr/>
        </p:nvSpPr>
        <p:spPr>
          <a:xfrm>
            <a:off x="8972459" y="388858"/>
            <a:ext cx="1774643" cy="401797"/>
          </a:xfrm>
          <a:prstGeom prst="rect">
            <a:avLst/>
          </a:prstGeom>
          <a:noFill/>
        </p:spPr>
        <p:txBody>
          <a:bodyPr wrap="square" rtlCol="0">
            <a:spAutoFit/>
          </a:bodyPr>
          <a:lstStyle/>
          <a:p>
            <a:pPr algn="ctr" defTabSz="914191">
              <a:defRPr/>
            </a:pPr>
            <a:r>
              <a:rPr lang="en-US" sz="1960" b="1" dirty="0">
                <a:solidFill>
                  <a:srgbClr val="505050"/>
                </a:solidFill>
                <a:latin typeface="Segoe UI"/>
              </a:rPr>
              <a:t>Columns</a:t>
            </a:r>
          </a:p>
        </p:txBody>
      </p:sp>
      <p:cxnSp>
        <p:nvCxnSpPr>
          <p:cNvPr id="5" name="Straight Arrow Connector 4">
            <a:extLst>
              <a:ext uri="{FF2B5EF4-FFF2-40B4-BE49-F238E27FC236}">
                <a16:creationId xmlns:a16="http://schemas.microsoft.com/office/drawing/2014/main" id="{28024869-10F5-4AC5-8F5E-4D8F5042D838}"/>
              </a:ext>
            </a:extLst>
          </p:cNvPr>
          <p:cNvCxnSpPr>
            <a:cxnSpLocks/>
          </p:cNvCxnSpPr>
          <p:nvPr/>
        </p:nvCxnSpPr>
        <p:spPr>
          <a:xfrm flipV="1">
            <a:off x="6234257" y="5843367"/>
            <a:ext cx="2399240" cy="517224"/>
          </a:xfrm>
          <a:prstGeom prst="straightConnector1">
            <a:avLst/>
          </a:prstGeom>
          <a:ln w="57150">
            <a:solidFill>
              <a:srgbClr val="C00000"/>
            </a:solidFill>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9D4788D5-8E43-4E63-A99E-E3EA2CF14582}"/>
              </a:ext>
            </a:extLst>
          </p:cNvPr>
          <p:cNvSpPr txBox="1">
            <a:spLocks noChangeAspect="1"/>
          </p:cNvSpPr>
          <p:nvPr/>
        </p:nvSpPr>
        <p:spPr>
          <a:xfrm>
            <a:off x="4770482" y="6101979"/>
            <a:ext cx="1463775" cy="401797"/>
          </a:xfrm>
          <a:prstGeom prst="rect">
            <a:avLst/>
          </a:prstGeom>
          <a:noFill/>
        </p:spPr>
        <p:txBody>
          <a:bodyPr wrap="square" rtlCol="0">
            <a:spAutoFit/>
          </a:bodyPr>
          <a:lstStyle/>
          <a:p>
            <a:pPr defTabSz="914191">
              <a:defRPr/>
            </a:pPr>
            <a:r>
              <a:rPr lang="en-US" sz="1960" b="1" dirty="0">
                <a:solidFill>
                  <a:srgbClr val="505050"/>
                </a:solidFill>
                <a:latin typeface="Segoe UI"/>
              </a:rPr>
              <a:t>Segment</a:t>
            </a:r>
          </a:p>
        </p:txBody>
      </p:sp>
    </p:spTree>
    <p:extLst>
      <p:ext uri="{BB962C8B-B14F-4D97-AF65-F5344CB8AC3E}">
        <p14:creationId xmlns:p14="http://schemas.microsoft.com/office/powerpoint/2010/main" val="262845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7456">
        <p159:morph option="byObject"/>
      </p:transition>
    </mc:Choice>
    <mc:Fallback xmlns="">
      <p:transition spd="slow" advTm="177456">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414E1-6976-4CB5-AA91-B888585A5510}"/>
              </a:ext>
            </a:extLst>
          </p:cNvPr>
          <p:cNvSpPr>
            <a:spLocks noGrp="1"/>
          </p:cNvSpPr>
          <p:nvPr>
            <p:ph type="title"/>
          </p:nvPr>
        </p:nvSpPr>
        <p:spPr/>
        <p:txBody>
          <a:bodyPr/>
          <a:lstStyle/>
          <a:p>
            <a:r>
              <a:rPr lang="en-US" dirty="0"/>
              <a:t>Showing Statistics</a:t>
            </a:r>
          </a:p>
        </p:txBody>
      </p:sp>
      <p:pic>
        <p:nvPicPr>
          <p:cNvPr id="6" name="Picture 5">
            <a:extLst>
              <a:ext uri="{FF2B5EF4-FFF2-40B4-BE49-F238E27FC236}">
                <a16:creationId xmlns:a16="http://schemas.microsoft.com/office/drawing/2014/main" id="{E60F2CBA-AAF7-4D1F-A57E-C4CCAB53577B}"/>
              </a:ext>
            </a:extLst>
          </p:cNvPr>
          <p:cNvPicPr>
            <a:picLocks noChangeAspect="1"/>
          </p:cNvPicPr>
          <p:nvPr/>
        </p:nvPicPr>
        <p:blipFill>
          <a:blip r:embed="rId2"/>
          <a:stretch>
            <a:fillRect/>
          </a:stretch>
        </p:blipFill>
        <p:spPr>
          <a:xfrm>
            <a:off x="578903" y="1101096"/>
            <a:ext cx="10343678" cy="440276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2E8EFE0-8C76-4469-8DDC-11A4E60CED7F}"/>
              </a:ext>
            </a:extLst>
          </p:cNvPr>
          <p:cNvPicPr>
            <a:picLocks noChangeAspect="1"/>
          </p:cNvPicPr>
          <p:nvPr/>
        </p:nvPicPr>
        <p:blipFill>
          <a:blip r:embed="rId3"/>
          <a:stretch>
            <a:fillRect/>
          </a:stretch>
        </p:blipFill>
        <p:spPr>
          <a:xfrm>
            <a:off x="8472028" y="3652696"/>
            <a:ext cx="3516904" cy="31107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633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Cardinality Estimator and Statistics</a:t>
            </a:r>
          </a:p>
        </p:txBody>
      </p:sp>
      <p:pic>
        <p:nvPicPr>
          <p:cNvPr id="2" name="Picture 1">
            <a:extLst>
              <a:ext uri="{FF2B5EF4-FFF2-40B4-BE49-F238E27FC236}">
                <a16:creationId xmlns:a16="http://schemas.microsoft.com/office/drawing/2014/main" id="{6ED6066C-6817-4CBD-B175-6B4B3AE246BB}"/>
              </a:ext>
            </a:extLst>
          </p:cNvPr>
          <p:cNvPicPr>
            <a:picLocks noChangeAspect="1"/>
          </p:cNvPicPr>
          <p:nvPr/>
        </p:nvPicPr>
        <p:blipFill>
          <a:blip r:embed="rId2"/>
          <a:stretch>
            <a:fillRect/>
          </a:stretch>
        </p:blipFill>
        <p:spPr>
          <a:xfrm>
            <a:off x="2255837" y="1058862"/>
            <a:ext cx="7239000" cy="5544252"/>
          </a:xfrm>
          <a:prstGeom prst="rect">
            <a:avLst/>
          </a:prstGeom>
        </p:spPr>
      </p:pic>
    </p:spTree>
    <p:extLst>
      <p:ext uri="{BB962C8B-B14F-4D97-AF65-F5344CB8AC3E}">
        <p14:creationId xmlns:p14="http://schemas.microsoft.com/office/powerpoint/2010/main" val="144088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73455" y="-1236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How Queries are Processed</a:t>
            </a:r>
          </a:p>
        </p:txBody>
      </p:sp>
      <p:grpSp>
        <p:nvGrpSpPr>
          <p:cNvPr id="2" name="Group 1">
            <a:extLst>
              <a:ext uri="{FF2B5EF4-FFF2-40B4-BE49-F238E27FC236}">
                <a16:creationId xmlns:a16="http://schemas.microsoft.com/office/drawing/2014/main" id="{B9F71AD4-45DB-41E4-8894-64CCF3442C05}"/>
              </a:ext>
            </a:extLst>
          </p:cNvPr>
          <p:cNvGrpSpPr/>
          <p:nvPr/>
        </p:nvGrpSpPr>
        <p:grpSpPr>
          <a:xfrm>
            <a:off x="1341437" y="906462"/>
            <a:ext cx="9829800" cy="5943600"/>
            <a:chOff x="1234074" y="124226"/>
            <a:chExt cx="9144000" cy="6339461"/>
          </a:xfrm>
        </p:grpSpPr>
        <p:sp>
          <p:nvSpPr>
            <p:cNvPr id="5" name="Rounded Rectangle 4">
              <a:extLst>
                <a:ext uri="{FF2B5EF4-FFF2-40B4-BE49-F238E27FC236}">
                  <a16:creationId xmlns:a16="http://schemas.microsoft.com/office/drawing/2014/main" id="{753A65C5-1B14-4BE5-B721-2914ED3DE173}"/>
                </a:ext>
              </a:extLst>
            </p:cNvPr>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ounded Rectangle 7">
              <a:extLst>
                <a:ext uri="{FF2B5EF4-FFF2-40B4-BE49-F238E27FC236}">
                  <a16:creationId xmlns:a16="http://schemas.microsoft.com/office/drawing/2014/main" id="{27F96224-E504-42E5-BC37-00985934664D}"/>
                </a:ext>
              </a:extLst>
            </p:cNvPr>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ounded Rectangle 8">
              <a:extLst>
                <a:ext uri="{FF2B5EF4-FFF2-40B4-BE49-F238E27FC236}">
                  <a16:creationId xmlns:a16="http://schemas.microsoft.com/office/drawing/2014/main" id="{C4BD0A8E-6DE8-4E90-AEC0-61C3BAD505A8}"/>
                </a:ext>
              </a:extLst>
            </p:cNvPr>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9">
              <a:extLst>
                <a:ext uri="{FF2B5EF4-FFF2-40B4-BE49-F238E27FC236}">
                  <a16:creationId xmlns:a16="http://schemas.microsoft.com/office/drawing/2014/main" id="{AE016E2E-27ED-4099-A993-5DE7C52D73C9}"/>
                </a:ext>
              </a:extLst>
            </p:cNvPr>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9" name="Rectangle 8">
              <a:extLst>
                <a:ext uri="{FF2B5EF4-FFF2-40B4-BE49-F238E27FC236}">
                  <a16:creationId xmlns:a16="http://schemas.microsoft.com/office/drawing/2014/main" id="{7D85BE88-B6BB-4281-994F-E036471EE5D5}"/>
                </a:ext>
              </a:extLst>
            </p:cNvPr>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0" name="Rectangle 9">
              <a:extLst>
                <a:ext uri="{FF2B5EF4-FFF2-40B4-BE49-F238E27FC236}">
                  <a16:creationId xmlns:a16="http://schemas.microsoft.com/office/drawing/2014/main" id="{657FA19B-406A-4463-B2A6-5EB81A0E2213}"/>
                </a:ext>
              </a:extLst>
            </p:cNvPr>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1" name="Rectangle 10">
              <a:extLst>
                <a:ext uri="{FF2B5EF4-FFF2-40B4-BE49-F238E27FC236}">
                  <a16:creationId xmlns:a16="http://schemas.microsoft.com/office/drawing/2014/main" id="{3AE90919-5B91-404A-9E54-D3ED8A9E157F}"/>
                </a:ext>
              </a:extLst>
            </p:cNvPr>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2" name="Rectangle 11">
              <a:extLst>
                <a:ext uri="{FF2B5EF4-FFF2-40B4-BE49-F238E27FC236}">
                  <a16:creationId xmlns:a16="http://schemas.microsoft.com/office/drawing/2014/main" id="{95A44755-C4C7-44F3-8DC0-F4A7B1CB3BB9}"/>
                </a:ext>
              </a:extLst>
            </p:cNvPr>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4" name="Rectangle 13">
              <a:extLst>
                <a:ext uri="{FF2B5EF4-FFF2-40B4-BE49-F238E27FC236}">
                  <a16:creationId xmlns:a16="http://schemas.microsoft.com/office/drawing/2014/main" id="{8890C83A-F79D-44E9-AB4E-D49CFAF6F766}"/>
                </a:ext>
              </a:extLst>
            </p:cNvPr>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5" name="Rectangle 14">
              <a:extLst>
                <a:ext uri="{FF2B5EF4-FFF2-40B4-BE49-F238E27FC236}">
                  <a16:creationId xmlns:a16="http://schemas.microsoft.com/office/drawing/2014/main" id="{BA61277B-77B8-448A-93C6-3CBE10A8EF80}"/>
                </a:ext>
              </a:extLst>
            </p:cNvPr>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6" name="Rectangle 15">
              <a:extLst>
                <a:ext uri="{FF2B5EF4-FFF2-40B4-BE49-F238E27FC236}">
                  <a16:creationId xmlns:a16="http://schemas.microsoft.com/office/drawing/2014/main" id="{E5850D66-ACD8-42D4-BC51-3C6C1E5E411E}"/>
                </a:ext>
              </a:extLst>
            </p:cNvPr>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7" name="Rectangle 16">
              <a:extLst>
                <a:ext uri="{FF2B5EF4-FFF2-40B4-BE49-F238E27FC236}">
                  <a16:creationId xmlns:a16="http://schemas.microsoft.com/office/drawing/2014/main" id="{25BF45C3-E66A-40EF-A8DD-8DC8FCEDE32F}"/>
                </a:ext>
              </a:extLst>
            </p:cNvPr>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8" name="Rectangle 17">
              <a:extLst>
                <a:ext uri="{FF2B5EF4-FFF2-40B4-BE49-F238E27FC236}">
                  <a16:creationId xmlns:a16="http://schemas.microsoft.com/office/drawing/2014/main" id="{6930EEEF-8182-4919-B1BB-CF54122AB5A9}"/>
                </a:ext>
              </a:extLst>
            </p:cNvPr>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19" name="Rectangle 18">
              <a:extLst>
                <a:ext uri="{FF2B5EF4-FFF2-40B4-BE49-F238E27FC236}">
                  <a16:creationId xmlns:a16="http://schemas.microsoft.com/office/drawing/2014/main" id="{58499A3C-77FC-4985-B3F9-56085B2E5749}"/>
                </a:ext>
              </a:extLst>
            </p:cNvPr>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0" name="Rectangle 19">
              <a:extLst>
                <a:ext uri="{FF2B5EF4-FFF2-40B4-BE49-F238E27FC236}">
                  <a16:creationId xmlns:a16="http://schemas.microsoft.com/office/drawing/2014/main" id="{A8D5AB41-93D7-47DA-9265-77999E93115A}"/>
                </a:ext>
              </a:extLst>
            </p:cNvPr>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1" name="Straight Connector 20">
              <a:extLst>
                <a:ext uri="{FF2B5EF4-FFF2-40B4-BE49-F238E27FC236}">
                  <a16:creationId xmlns:a16="http://schemas.microsoft.com/office/drawing/2014/main" id="{4FAC5BF0-A7E2-43F8-8CB0-96CE43E0597C}"/>
                </a:ext>
              </a:extLst>
            </p:cNvPr>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FA1E6AD-3D0D-41C9-BEAD-143D2B475773}"/>
                </a:ext>
              </a:extLst>
            </p:cNvPr>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3" name="Right Arrow 23">
              <a:extLst>
                <a:ext uri="{FF2B5EF4-FFF2-40B4-BE49-F238E27FC236}">
                  <a16:creationId xmlns:a16="http://schemas.microsoft.com/office/drawing/2014/main" id="{1D69A8E6-1163-4DB4-AAF4-5E8FA9AE9C5C}"/>
                </a:ext>
              </a:extLst>
            </p:cNvPr>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4" name="Right Arrow 24">
              <a:extLst>
                <a:ext uri="{FF2B5EF4-FFF2-40B4-BE49-F238E27FC236}">
                  <a16:creationId xmlns:a16="http://schemas.microsoft.com/office/drawing/2014/main" id="{69A71D45-FE8C-47D3-822E-6F9BCC5AB739}"/>
                </a:ext>
              </a:extLst>
            </p:cNvPr>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5">
              <a:extLst>
                <a:ext uri="{FF2B5EF4-FFF2-40B4-BE49-F238E27FC236}">
                  <a16:creationId xmlns:a16="http://schemas.microsoft.com/office/drawing/2014/main" id="{5EDA2E5F-801E-4EC6-A25B-E19779ED0DAC}"/>
                </a:ext>
              </a:extLst>
            </p:cNvPr>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ectangle 25">
              <a:extLst>
                <a:ext uri="{FF2B5EF4-FFF2-40B4-BE49-F238E27FC236}">
                  <a16:creationId xmlns:a16="http://schemas.microsoft.com/office/drawing/2014/main" id="{C5C6D64F-37B3-4CAA-B62A-24D735536918}"/>
                </a:ext>
              </a:extLst>
            </p:cNvPr>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7" name="Rectangle 26">
              <a:extLst>
                <a:ext uri="{FF2B5EF4-FFF2-40B4-BE49-F238E27FC236}">
                  <a16:creationId xmlns:a16="http://schemas.microsoft.com/office/drawing/2014/main" id="{EC2F0B4C-8AA7-4C6C-BCFF-2E458CF6FC21}"/>
                </a:ext>
              </a:extLst>
            </p:cNvPr>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8" name="Rectangle 27">
              <a:extLst>
                <a:ext uri="{FF2B5EF4-FFF2-40B4-BE49-F238E27FC236}">
                  <a16:creationId xmlns:a16="http://schemas.microsoft.com/office/drawing/2014/main" id="{F5E7FE14-47F3-4A6E-8AE1-315D369C9D9F}"/>
                </a:ext>
              </a:extLst>
            </p:cNvPr>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29" name="Picture 28">
              <a:extLst>
                <a:ext uri="{FF2B5EF4-FFF2-40B4-BE49-F238E27FC236}">
                  <a16:creationId xmlns:a16="http://schemas.microsoft.com/office/drawing/2014/main" id="{F3DF5659-CDA7-4CBE-A743-E8DB0CC9B1AA}"/>
                </a:ext>
              </a:extLst>
            </p:cNvPr>
            <p:cNvPicPr>
              <a:picLocks noChangeAspect="1"/>
            </p:cNvPicPr>
            <p:nvPr/>
          </p:nvPicPr>
          <p:blipFill>
            <a:blip r:embed="rId2"/>
            <a:stretch>
              <a:fillRect/>
            </a:stretch>
          </p:blipFill>
          <p:spPr>
            <a:xfrm>
              <a:off x="4815474" y="5168287"/>
              <a:ext cx="5328878" cy="1295400"/>
            </a:xfrm>
            <a:prstGeom prst="rect">
              <a:avLst/>
            </a:prstGeom>
          </p:spPr>
        </p:pic>
        <p:sp>
          <p:nvSpPr>
            <p:cNvPr id="30" name="Rectangle 29">
              <a:extLst>
                <a:ext uri="{FF2B5EF4-FFF2-40B4-BE49-F238E27FC236}">
                  <a16:creationId xmlns:a16="http://schemas.microsoft.com/office/drawing/2014/main" id="{C85850C3-01F4-45A5-A874-474423EF0BB2}"/>
                </a:ext>
              </a:extLst>
            </p:cNvPr>
            <p:cNvSpPr/>
            <p:nvPr/>
          </p:nvSpPr>
          <p:spPr>
            <a:xfrm rot="16200000">
              <a:off x="7636670" y="1477865"/>
              <a:ext cx="2253307" cy="295466"/>
            </a:xfrm>
            <a:prstGeom prst="rect">
              <a:avLst/>
            </a:prstGeom>
            <a:noFill/>
          </p:spPr>
          <p:txBody>
            <a:bodyPr wrap="square" lIns="91440" tIns="45720" rIns="91440" bIns="45720">
              <a:spAutoFit/>
            </a:bodyPr>
            <a:lstStyle/>
            <a:p>
              <a:r>
                <a:rPr lang="en-US" sz="14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1" name="Rectangle 30">
              <a:extLst>
                <a:ext uri="{FF2B5EF4-FFF2-40B4-BE49-F238E27FC236}">
                  <a16:creationId xmlns:a16="http://schemas.microsoft.com/office/drawing/2014/main" id="{E790C2F3-1252-4EA3-BEE8-76C732124A38}"/>
                </a:ext>
              </a:extLst>
            </p:cNvPr>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2" name="Rectangle 31">
              <a:extLst>
                <a:ext uri="{FF2B5EF4-FFF2-40B4-BE49-F238E27FC236}">
                  <a16:creationId xmlns:a16="http://schemas.microsoft.com/office/drawing/2014/main" id="{F08527DD-4D86-4DB2-AB73-C6D21EEB69BA}"/>
                </a:ext>
              </a:extLst>
            </p:cNvPr>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3" name="Rectangle 32">
              <a:extLst>
                <a:ext uri="{FF2B5EF4-FFF2-40B4-BE49-F238E27FC236}">
                  <a16:creationId xmlns:a16="http://schemas.microsoft.com/office/drawing/2014/main" id="{0878C4F9-3CC1-4A2E-92A9-EE26C130E988}"/>
                </a:ext>
              </a:extLst>
            </p:cNvPr>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4" name="Rectangle 33">
              <a:extLst>
                <a:ext uri="{FF2B5EF4-FFF2-40B4-BE49-F238E27FC236}">
                  <a16:creationId xmlns:a16="http://schemas.microsoft.com/office/drawing/2014/main" id="{6855E687-09BD-47B5-A96F-C69F0C6742EE}"/>
                </a:ext>
              </a:extLst>
            </p:cNvPr>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5" name="Rectangle 34">
              <a:extLst>
                <a:ext uri="{FF2B5EF4-FFF2-40B4-BE49-F238E27FC236}">
                  <a16:creationId xmlns:a16="http://schemas.microsoft.com/office/drawing/2014/main" id="{63C076F6-38ED-419F-8FBD-9C8323D4254A}"/>
                </a:ext>
              </a:extLst>
            </p:cNvPr>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36" name="TextBox 35">
              <a:extLst>
                <a:ext uri="{FF2B5EF4-FFF2-40B4-BE49-F238E27FC236}">
                  <a16:creationId xmlns:a16="http://schemas.microsoft.com/office/drawing/2014/main" id="{75EDBF07-785A-4E8D-A2D6-3A2551A95A9D}"/>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60E6E9AA-ED83-41F8-B9C6-FE2AA99E1EE0}"/>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C8422D76-2128-41E6-AF26-9FA1DB415B4A}"/>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grpSp>
          <p:nvGrpSpPr>
            <p:cNvPr id="39" name="Group 38">
              <a:extLst>
                <a:ext uri="{FF2B5EF4-FFF2-40B4-BE49-F238E27FC236}">
                  <a16:creationId xmlns:a16="http://schemas.microsoft.com/office/drawing/2014/main" id="{85B96714-9C68-449E-BF5C-033EFAFA82C6}"/>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6FB3B03F-0A65-4427-887F-CFC5FDD2F7FC}"/>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957107F-490C-425F-AD92-579032D7CEFE}"/>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grpSp>
    </p:spTree>
    <p:extLst>
      <p:ext uri="{BB962C8B-B14F-4D97-AF65-F5344CB8AC3E}">
        <p14:creationId xmlns:p14="http://schemas.microsoft.com/office/powerpoint/2010/main" val="14611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nvGraphicFramePr>
        <p:xfrm>
          <a:off x="934518" y="1127381"/>
          <a:ext cx="10567438" cy="4960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9102" y="245956"/>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defRPr/>
            </a:pPr>
            <a:r>
              <a:rPr lang="en-US" altLang="en-US" sz="4488" dirty="0">
                <a:solidFill>
                  <a:srgbClr val="2098D5">
                    <a:lumMod val="75000"/>
                  </a:srgbClr>
                </a:solidFill>
                <a:latin typeface="Segoe UI"/>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76122" y="874140"/>
            <a:ext cx="1683237" cy="24514"/>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1030E608-FC28-4BA5-BEA7-973F6FEC2C5E}"/>
              </a:ext>
            </a:extLst>
          </p:cNvPr>
          <p:cNvCxnSpPr>
            <a:cxnSpLocks/>
          </p:cNvCxnSpPr>
          <p:nvPr/>
        </p:nvCxnSpPr>
        <p:spPr>
          <a:xfrm rot="10800000" flipV="1">
            <a:off x="6309358" y="893299"/>
            <a:ext cx="825647" cy="320"/>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635718" y="4538024"/>
            <a:ext cx="5944" cy="1304316"/>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645429" y="4726368"/>
            <a:ext cx="1844502"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72383" y="1495815"/>
            <a:ext cx="30693" cy="2566661"/>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359359" y="595410"/>
            <a:ext cx="2176074" cy="606488"/>
          </a:xfrm>
          <a:prstGeom prst="rect">
            <a:avLst/>
          </a:prstGeom>
          <a:solidFill>
            <a:schemeClr val="accent4">
              <a:lumMod val="20000"/>
              <a:lumOff val="80000"/>
            </a:schemeClr>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632"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32"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900536" y="2722749"/>
            <a:ext cx="1605079" cy="542399"/>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Simplification and Statistics</a:t>
            </a:r>
          </a:p>
        </p:txBody>
      </p:sp>
      <p:sp>
        <p:nvSpPr>
          <p:cNvPr id="3" name="Diamond 2">
            <a:extLst>
              <a:ext uri="{FF2B5EF4-FFF2-40B4-BE49-F238E27FC236}">
                <a16:creationId xmlns:a16="http://schemas.microsoft.com/office/drawing/2014/main" id="{849A8528-9114-445C-997C-50C417C4C5CF}"/>
              </a:ext>
            </a:extLst>
          </p:cNvPr>
          <p:cNvSpPr/>
          <p:nvPr/>
        </p:nvSpPr>
        <p:spPr>
          <a:xfrm>
            <a:off x="730030" y="252465"/>
            <a:ext cx="1946092" cy="1243349"/>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Rectangle 17"/>
          <p:cNvSpPr/>
          <p:nvPr/>
        </p:nvSpPr>
        <p:spPr>
          <a:xfrm>
            <a:off x="988550" y="718416"/>
            <a:ext cx="1492011" cy="574443"/>
          </a:xfrm>
          <a:prstGeom prst="rect">
            <a:avLst/>
          </a:prstGeom>
          <a:noFill/>
          <a:ln>
            <a:noFill/>
          </a:ln>
        </p:spPr>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32"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84021" y="1600555"/>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99337" y="4062476"/>
            <a:ext cx="1946092" cy="132778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3" name="Rectangle 52">
            <a:extLst>
              <a:ext uri="{FF2B5EF4-FFF2-40B4-BE49-F238E27FC236}">
                <a16:creationId xmlns:a16="http://schemas.microsoft.com/office/drawing/2014/main" id="{1996B835-EDA1-46FE-8C5E-92EC24D4D419}"/>
              </a:ext>
            </a:extLst>
          </p:cNvPr>
          <p:cNvSpPr/>
          <p:nvPr/>
        </p:nvSpPr>
        <p:spPr>
          <a:xfrm>
            <a:off x="905030" y="4538022"/>
            <a:ext cx="1567615" cy="734601"/>
          </a:xfrm>
          <a:prstGeom prst="rect">
            <a:avLst/>
          </a:prstGeom>
          <a:noFill/>
        </p:spPr>
        <p:txBody>
          <a:bodyPr wrap="square" lIns="93260" tIns="46630" rIns="93260" bIns="46630">
            <a:spAutoFit/>
          </a:bodyPr>
          <a:lstStyle/>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32"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330842" y="4197738"/>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73334" y="5088971"/>
            <a:ext cx="1679852" cy="766513"/>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89931" y="3949145"/>
            <a:ext cx="1946092" cy="1554445"/>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a:extLst>
              <a:ext uri="{FF2B5EF4-FFF2-40B4-BE49-F238E27FC236}">
                <a16:creationId xmlns:a16="http://schemas.microsoft.com/office/drawing/2014/main" id="{403BA788-C5B1-4865-B457-3E5B5ACAC61D}"/>
              </a:ext>
            </a:extLst>
          </p:cNvPr>
          <p:cNvSpPr/>
          <p:nvPr/>
        </p:nvSpPr>
        <p:spPr>
          <a:xfrm>
            <a:off x="4653750" y="4574606"/>
            <a:ext cx="1618452" cy="542465"/>
          </a:xfrm>
          <a:prstGeom prst="rect">
            <a:avLst/>
          </a:prstGeom>
          <a:noFill/>
          <a:ln>
            <a:noFill/>
          </a:ln>
        </p:spPr>
        <p:txBody>
          <a:bodyPr wrap="square" lIns="93260" tIns="46630" rIns="93260" bIns="46630">
            <a:spAutoFit/>
          </a:bodyPr>
          <a:lstStyle/>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32"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447397" y="1201898"/>
            <a:ext cx="15581" cy="274724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6101985" y="5756689"/>
            <a:ext cx="2460324" cy="542399"/>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836691" y="2135157"/>
            <a:ext cx="902061" cy="2066466"/>
          </a:xfrm>
          <a:prstGeom prst="bentConnector4">
            <a:avLst>
              <a:gd name="adj1" fmla="val 20699"/>
              <a:gd name="adj2" fmla="val 11106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347908" y="3619420"/>
            <a:ext cx="1946092" cy="1473831"/>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9" name="Rectangle 188">
            <a:extLst>
              <a:ext uri="{FF2B5EF4-FFF2-40B4-BE49-F238E27FC236}">
                <a16:creationId xmlns:a16="http://schemas.microsoft.com/office/drawing/2014/main" id="{55EA44B2-AC6C-4A1E-8BA9-4D4384B3CE58}"/>
              </a:ext>
            </a:extLst>
          </p:cNvPr>
          <p:cNvSpPr/>
          <p:nvPr/>
        </p:nvSpPr>
        <p:spPr>
          <a:xfrm>
            <a:off x="6522921" y="4003856"/>
            <a:ext cx="1618452" cy="926736"/>
          </a:xfrm>
          <a:prstGeom prst="rect">
            <a:avLst/>
          </a:prstGeom>
          <a:noFill/>
          <a:ln>
            <a:noFill/>
          </a:ln>
        </p:spPr>
        <p:txBody>
          <a:bodyPr wrap="square" lIns="93260" tIns="46630" rIns="93260" bIns="46630">
            <a:spAutoFit/>
          </a:bodyPr>
          <a:lstStyle/>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32"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320955" y="5093251"/>
            <a:ext cx="11193" cy="66343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323445" y="3579113"/>
            <a:ext cx="1946092" cy="1554445"/>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6" name="Rectangle 195">
            <a:extLst>
              <a:ext uri="{FF2B5EF4-FFF2-40B4-BE49-F238E27FC236}">
                <a16:creationId xmlns:a16="http://schemas.microsoft.com/office/drawing/2014/main" id="{A7D7C03B-9169-442D-BEC3-6B5CA7D3C6D9}"/>
              </a:ext>
            </a:extLst>
          </p:cNvPr>
          <p:cNvSpPr/>
          <p:nvPr/>
        </p:nvSpPr>
        <p:spPr>
          <a:xfrm>
            <a:off x="9517142" y="4027401"/>
            <a:ext cx="1618452" cy="926736"/>
          </a:xfrm>
          <a:prstGeom prst="rect">
            <a:avLst/>
          </a:prstGeom>
          <a:noFill/>
          <a:ln>
            <a:noFill/>
          </a:ln>
        </p:spPr>
        <p:txBody>
          <a:bodyPr wrap="square" lIns="93260" tIns="46630" rIns="93260" bIns="46630">
            <a:spAutoFit/>
          </a:bodyPr>
          <a:lstStyle/>
          <a:p>
            <a:pPr algn="ctr"/>
            <a:r>
              <a:rPr lang="en-US" sz="1224"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32"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2" name="Rectangle 211">
            <a:extLst>
              <a:ext uri="{FF2B5EF4-FFF2-40B4-BE49-F238E27FC236}">
                <a16:creationId xmlns:a16="http://schemas.microsoft.com/office/drawing/2014/main" id="{04664B1E-4EE7-44F8-9E29-B21950A1FD4C}"/>
              </a:ext>
            </a:extLst>
          </p:cNvPr>
          <p:cNvSpPr/>
          <p:nvPr/>
        </p:nvSpPr>
        <p:spPr>
          <a:xfrm>
            <a:off x="6947698" y="581327"/>
            <a:ext cx="2460324" cy="766513"/>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214" name="Rectangle 213">
            <a:extLst>
              <a:ext uri="{FF2B5EF4-FFF2-40B4-BE49-F238E27FC236}">
                <a16:creationId xmlns:a16="http://schemas.microsoft.com/office/drawing/2014/main" id="{184F14A7-0199-4D95-B025-7F8A70B7C318}"/>
              </a:ext>
            </a:extLst>
          </p:cNvPr>
          <p:cNvSpPr/>
          <p:nvPr/>
        </p:nvSpPr>
        <p:spPr>
          <a:xfrm>
            <a:off x="8917241" y="1578423"/>
            <a:ext cx="2129244" cy="766513"/>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28"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294000" y="4356335"/>
            <a:ext cx="1029445"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388023" y="984582"/>
            <a:ext cx="613839" cy="573842"/>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505886" y="3421119"/>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1046485" y="1961680"/>
            <a:ext cx="223052" cy="2394656"/>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8121540" y="1404161"/>
            <a:ext cx="2231273" cy="2118631"/>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68369" y="3494273"/>
            <a:ext cx="637630" cy="4429602"/>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520332" y="5446235"/>
            <a:ext cx="524299" cy="639008"/>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84019" y="5394260"/>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85952" y="345512"/>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9070135" y="2384757"/>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65109" y="1767014"/>
            <a:ext cx="2283988" cy="2156819"/>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99284"/>
            </a:xfrm>
            <a:prstGeom prst="rect">
              <a:avLst/>
            </a:prstGeom>
            <a:noFill/>
          </p:spPr>
          <p:txBody>
            <a:bodyPr wrap="square" rtlCol="0">
              <a:spAutoFit/>
            </a:bodyPr>
            <a:lstStyle/>
            <a:p>
              <a:pPr algn="ctr"/>
              <a:r>
                <a:rPr lang="en-US" sz="3264"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254488" y="2188731"/>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297796" y="2617871"/>
            <a:ext cx="376726" cy="105725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3260" tIns="46630" rIns="93260" bIns="46630">
            <a:spAutoFit/>
          </a:bodyPr>
          <a:lstStyle/>
          <a:p>
            <a:pPr algn="ctr"/>
            <a:r>
              <a:rPr lang="en-US" sz="1224"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8021" y="5404613"/>
            <a:ext cx="1776938" cy="973498"/>
          </a:xfrm>
          <a:prstGeom prst="rect">
            <a:avLst/>
          </a:prstGeom>
        </p:spPr>
      </p:pic>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nvGraphicFramePr>
        <p:xfrm>
          <a:off x="546797" y="874326"/>
          <a:ext cx="11339091" cy="5491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9102" y="245956"/>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defRPr/>
            </a:pPr>
            <a:r>
              <a:rPr lang="en-US" altLang="en-US" sz="4488" dirty="0">
                <a:solidFill>
                  <a:srgbClr val="2098D5">
                    <a:lumMod val="75000"/>
                  </a:srgbClr>
                </a:solidFill>
                <a:latin typeface="Segoe UI"/>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What is an Execution Plan?</a:t>
            </a:r>
          </a:p>
        </p:txBody>
      </p:sp>
      <p:pic>
        <p:nvPicPr>
          <p:cNvPr id="4" name="Picture 3">
            <a:extLst>
              <a:ext uri="{FF2B5EF4-FFF2-40B4-BE49-F238E27FC236}">
                <a16:creationId xmlns:a16="http://schemas.microsoft.com/office/drawing/2014/main" id="{A59E8D7D-FD9B-4470-A2BC-D4A2B39E28FD}"/>
              </a:ext>
            </a:extLst>
          </p:cNvPr>
          <p:cNvPicPr>
            <a:picLocks noChangeAspect="1"/>
          </p:cNvPicPr>
          <p:nvPr/>
        </p:nvPicPr>
        <p:blipFill>
          <a:blip r:embed="rId2"/>
          <a:stretch>
            <a:fillRect/>
          </a:stretch>
        </p:blipFill>
        <p:spPr>
          <a:xfrm>
            <a:off x="2560637" y="1138237"/>
            <a:ext cx="7006462" cy="5549211"/>
          </a:xfrm>
          <a:prstGeom prst="rect">
            <a:avLst/>
          </a:prstGeom>
        </p:spPr>
      </p:pic>
    </p:spTree>
    <p:extLst>
      <p:ext uri="{BB962C8B-B14F-4D97-AF65-F5344CB8AC3E}">
        <p14:creationId xmlns:p14="http://schemas.microsoft.com/office/powerpoint/2010/main" val="140241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Text and XML</a:t>
            </a:r>
            <a:endParaRPr lang="en-US" dirty="0"/>
          </a:p>
        </p:txBody>
      </p:sp>
      <p:graphicFrame>
        <p:nvGraphicFramePr>
          <p:cNvPr id="5" name="Table 5">
            <a:extLst>
              <a:ext uri="{FF2B5EF4-FFF2-40B4-BE49-F238E27FC236}">
                <a16:creationId xmlns:a16="http://schemas.microsoft.com/office/drawing/2014/main" id="{8F820CDF-BD1D-4AD1-BE1D-7130A022C764}"/>
              </a:ext>
            </a:extLst>
          </p:cNvPr>
          <p:cNvGraphicFramePr>
            <a:graphicFrameLocks noGrp="1"/>
          </p:cNvGraphicFramePr>
          <p:nvPr>
            <p:ph sz="quarter" idx="13"/>
            <p:extLst>
              <p:ext uri="{D42A27DB-BD31-4B8C-83A1-F6EECF244321}">
                <p14:modId xmlns:p14="http://schemas.microsoft.com/office/powerpoint/2010/main" val="942388968"/>
              </p:ext>
            </p:extLst>
          </p:nvPr>
        </p:nvGraphicFramePr>
        <p:xfrm>
          <a:off x="667999" y="1744662"/>
          <a:ext cx="11097333" cy="3851940"/>
        </p:xfrm>
        <a:graphic>
          <a:graphicData uri="http://schemas.openxmlformats.org/drawingml/2006/table">
            <a:tbl>
              <a:tblPr firstRow="1" bandRow="1">
                <a:tableStyleId>{5A111915-BE36-4E01-A7E5-04B1672EAD32}</a:tableStyleId>
              </a:tblPr>
              <a:tblGrid>
                <a:gridCol w="1274234">
                  <a:extLst>
                    <a:ext uri="{9D8B030D-6E8A-4147-A177-3AD203B41FA5}">
                      <a16:colId xmlns:a16="http://schemas.microsoft.com/office/drawing/2014/main" val="25033486"/>
                    </a:ext>
                  </a:extLst>
                </a:gridCol>
                <a:gridCol w="3497263">
                  <a:extLst>
                    <a:ext uri="{9D8B030D-6E8A-4147-A177-3AD203B41FA5}">
                      <a16:colId xmlns:a16="http://schemas.microsoft.com/office/drawing/2014/main" val="478991919"/>
                    </a:ext>
                  </a:extLst>
                </a:gridCol>
                <a:gridCol w="1243471">
                  <a:extLst>
                    <a:ext uri="{9D8B030D-6E8A-4147-A177-3AD203B41FA5}">
                      <a16:colId xmlns:a16="http://schemas.microsoft.com/office/drawing/2014/main" val="3949223423"/>
                    </a:ext>
                  </a:extLst>
                </a:gridCol>
                <a:gridCol w="2409225">
                  <a:extLst>
                    <a:ext uri="{9D8B030D-6E8A-4147-A177-3AD203B41FA5}">
                      <a16:colId xmlns:a16="http://schemas.microsoft.com/office/drawing/2014/main" val="78640999"/>
                    </a:ext>
                  </a:extLst>
                </a:gridCol>
                <a:gridCol w="2673140">
                  <a:extLst>
                    <a:ext uri="{9D8B030D-6E8A-4147-A177-3AD203B41FA5}">
                      <a16:colId xmlns:a16="http://schemas.microsoft.com/office/drawing/2014/main" val="2549998966"/>
                    </a:ext>
                  </a:extLst>
                </a:gridCol>
              </a:tblGrid>
              <a:tr h="1146718">
                <a:tc>
                  <a:txBody>
                    <a:bodyPr/>
                    <a:lstStyle/>
                    <a:p>
                      <a:endParaRPr lang="en-US" sz="1900" dirty="0"/>
                    </a:p>
                  </a:txBody>
                  <a:tcPr marL="93260" marR="93260" marT="46630" marB="46630"/>
                </a:tc>
                <a:tc>
                  <a:txBody>
                    <a:bodyPr/>
                    <a:lstStyle/>
                    <a:p>
                      <a:pPr algn="ctr"/>
                      <a:r>
                        <a:rPr lang="es-MX" sz="1900" dirty="0"/>
                        <a:t>Command</a:t>
                      </a:r>
                      <a:endParaRPr lang="en-US" sz="1900" dirty="0"/>
                    </a:p>
                  </a:txBody>
                  <a:tcPr marL="93260" marR="93260" marT="46630" marB="46630" anchor="ctr"/>
                </a:tc>
                <a:tc>
                  <a:txBody>
                    <a:bodyPr/>
                    <a:lstStyle/>
                    <a:p>
                      <a:pPr algn="ctr"/>
                      <a:r>
                        <a:rPr lang="en-US" sz="1900" dirty="0"/>
                        <a:t>Execute query?</a:t>
                      </a:r>
                    </a:p>
                  </a:txBody>
                  <a:tcPr marL="93260" marR="93260" marT="46630" marB="4663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lt1"/>
                          </a:solidFill>
                        </a:rPr>
                        <a:t>Include estimated row counts &amp; stats</a:t>
                      </a:r>
                      <a:r>
                        <a:rPr lang="en-US" sz="1800" b="0" u="none" strike="noStrike" kern="1200" baseline="0" dirty="0">
                          <a:solidFill>
                            <a:schemeClr val="lt1"/>
                          </a:solidFill>
                        </a:rPr>
                        <a:t> (Estimated Query Plan)</a:t>
                      </a:r>
                      <a:endParaRPr lang="en-US" sz="1800" b="0" i="0" u="none" strike="noStrike" kern="1200" baseline="0" dirty="0">
                        <a:solidFill>
                          <a:schemeClr val="lt1"/>
                        </a:solidFill>
                        <a:latin typeface="+mn-lt"/>
                        <a:ea typeface="+mn-ea"/>
                        <a:cs typeface="+mn-cs"/>
                      </a:endParaRPr>
                    </a:p>
                  </a:txBody>
                  <a:tcPr marL="93260" marR="93260" marT="46630" marB="4663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lt1"/>
                          </a:solidFill>
                        </a:rPr>
                        <a:t>Include actual row counts &amp; stats</a:t>
                      </a:r>
                      <a:r>
                        <a:rPr lang="en-US" sz="1800" b="0" u="none" strike="noStrike" kern="1200" baseline="0" dirty="0">
                          <a:solidFill>
                            <a:schemeClr val="lt1"/>
                          </a:solidFill>
                        </a:rPr>
                        <a:t>	</a:t>
                      </a:r>
                    </a:p>
                    <a:p>
                      <a:pPr algn="ctr"/>
                      <a:r>
                        <a:rPr lang="en-US" sz="1800" b="0" u="none" strike="noStrike" kern="1200" baseline="0" dirty="0">
                          <a:solidFill>
                            <a:schemeClr val="lt1"/>
                          </a:solidFill>
                        </a:rPr>
                        <a:t>(Actual Query Plan)</a:t>
                      </a:r>
                      <a:endParaRPr lang="en-US" sz="1900" dirty="0"/>
                    </a:p>
                  </a:txBody>
                  <a:tcPr marL="93260" marR="93260" marT="46630" marB="46630" anchor="ctr"/>
                </a:tc>
                <a:extLst>
                  <a:ext uri="{0D108BD9-81ED-4DB2-BD59-A6C34878D82A}">
                    <a16:rowId xmlns:a16="http://schemas.microsoft.com/office/drawing/2014/main" val="2104260164"/>
                  </a:ext>
                </a:extLst>
              </a:tr>
              <a:tr h="532280">
                <a:tc rowSpan="3">
                  <a:txBody>
                    <a:bodyPr/>
                    <a:lstStyle/>
                    <a:p>
                      <a:r>
                        <a:rPr lang="es-MX" sz="1900" dirty="0"/>
                        <a:t>Text Plan</a:t>
                      </a:r>
                      <a:endParaRPr lang="en-US" sz="1900" dirty="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SHOWPLAN_TEXT ON	</a:t>
                      </a:r>
                      <a:endParaRPr lang="en-US" sz="1800" b="0" i="0" u="none" strike="noStrike" kern="1200" baseline="0" dirty="0">
                        <a:solidFill>
                          <a:schemeClr val="dk1"/>
                        </a:solidFill>
                        <a:latin typeface="+mn-lt"/>
                        <a:ea typeface="+mn-ea"/>
                        <a:cs typeface="+mn-cs"/>
                      </a:endParaRPr>
                    </a:p>
                  </a:txBody>
                  <a:tcPr marL="93260" marR="93260" marT="46630" marB="46630"/>
                </a:tc>
                <a:tc>
                  <a:txBody>
                    <a:bodyPr/>
                    <a:lstStyle/>
                    <a:p>
                      <a:r>
                        <a:rPr lang="es-MX" sz="1900" dirty="0"/>
                        <a:t>No</a:t>
                      </a:r>
                    </a:p>
                  </a:txBody>
                  <a:tcPr marL="93260" marR="93260" marT="46630" marB="46630"/>
                </a:tc>
                <a:tc>
                  <a:txBody>
                    <a:bodyPr/>
                    <a:lstStyle/>
                    <a:p>
                      <a:r>
                        <a:rPr lang="es-MX" sz="1900" dirty="0"/>
                        <a:t>No</a:t>
                      </a:r>
                      <a:endParaRPr lang="en-US" sz="1900" dirty="0"/>
                    </a:p>
                  </a:txBody>
                  <a:tcPr marL="93260" marR="93260" marT="46630" marB="46630"/>
                </a:tc>
                <a:tc>
                  <a:txBody>
                    <a:bodyPr/>
                    <a:lstStyle/>
                    <a:p>
                      <a:r>
                        <a:rPr lang="es-MX" sz="1900" dirty="0"/>
                        <a:t>No</a:t>
                      </a:r>
                      <a:endParaRPr lang="en-US" sz="1900" dirty="0"/>
                    </a:p>
                  </a:txBody>
                  <a:tcPr marL="93260" marR="93260" marT="46630" marB="46630"/>
                </a:tc>
                <a:extLst>
                  <a:ext uri="{0D108BD9-81ED-4DB2-BD59-A6C34878D82A}">
                    <a16:rowId xmlns:a16="http://schemas.microsoft.com/office/drawing/2014/main" val="303906350"/>
                  </a:ext>
                </a:extLst>
              </a:tr>
              <a:tr h="532280">
                <a:tc vMerge="1">
                  <a:txBody>
                    <a:bodyPr/>
                    <a:lstStyle/>
                    <a:p>
                      <a:endParaRPr lang="en-US" dirty="0"/>
                    </a:p>
                  </a:txBody>
                  <a:tcPr/>
                </a:tc>
                <a:tc>
                  <a:txBody>
                    <a:bodyPr/>
                    <a:lstStyle/>
                    <a:p>
                      <a:r>
                        <a:rPr lang="en-US" sz="1900" dirty="0"/>
                        <a:t>SET SHOWPLAN_ALL ON</a:t>
                      </a:r>
                    </a:p>
                  </a:txBody>
                  <a:tcPr marL="93260" marR="93260" marT="46630" marB="46630"/>
                </a:tc>
                <a:tc>
                  <a:txBody>
                    <a:bodyPr/>
                    <a:lstStyle/>
                    <a:p>
                      <a:r>
                        <a:rPr lang="es-MX" sz="1900" dirty="0"/>
                        <a:t>No</a:t>
                      </a:r>
                      <a:endParaRPr lang="en-US" sz="1900" dirty="0"/>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No</a:t>
                      </a:r>
                      <a:endParaRPr lang="en-US" sz="1900" dirty="0"/>
                    </a:p>
                  </a:txBody>
                  <a:tcPr marL="93260" marR="93260" marT="46630" marB="46630"/>
                </a:tc>
                <a:extLst>
                  <a:ext uri="{0D108BD9-81ED-4DB2-BD59-A6C34878D82A}">
                    <a16:rowId xmlns:a16="http://schemas.microsoft.com/office/drawing/2014/main" val="214553178"/>
                  </a:ext>
                </a:extLst>
              </a:tr>
              <a:tr h="532280">
                <a:tc vMerge="1">
                  <a:txBody>
                    <a:bodyPr/>
                    <a:lstStyle/>
                    <a:p>
                      <a:endParaRPr lang="en-US" dirty="0"/>
                    </a:p>
                  </a:txBody>
                  <a:tcPr/>
                </a:tc>
                <a:tc>
                  <a:txBody>
                    <a:bodyPr/>
                    <a:lstStyle/>
                    <a:p>
                      <a:r>
                        <a:rPr lang="en-US" sz="1900" dirty="0"/>
                        <a:t>SET STATISTICS PROFILE ON</a:t>
                      </a:r>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Yes</a:t>
                      </a:r>
                      <a:endParaRPr lang="en-US" sz="1900" dirty="0"/>
                    </a:p>
                  </a:txBody>
                  <a:tcPr marL="93260" marR="93260" marT="46630" marB="46630"/>
                </a:tc>
                <a:extLst>
                  <a:ext uri="{0D108BD9-81ED-4DB2-BD59-A6C34878D82A}">
                    <a16:rowId xmlns:a16="http://schemas.microsoft.com/office/drawing/2014/main" val="2120074511"/>
                  </a:ext>
                </a:extLst>
              </a:tr>
              <a:tr h="532280">
                <a:tc rowSpan="2">
                  <a:txBody>
                    <a:bodyPr/>
                    <a:lstStyle/>
                    <a:p>
                      <a:r>
                        <a:rPr lang="es-MX" sz="1900" dirty="0"/>
                        <a:t>XML Plan</a:t>
                      </a:r>
                      <a:endParaRPr lang="en-US" sz="1900" dirty="0"/>
                    </a:p>
                  </a:txBody>
                  <a:tcPr marL="93260" marR="93260" marT="46630" marB="46630"/>
                </a:tc>
                <a:tc>
                  <a:txBody>
                    <a:bodyPr/>
                    <a:lstStyle/>
                    <a:p>
                      <a:r>
                        <a:rPr lang="en-US" sz="1900" dirty="0"/>
                        <a:t>SET SHOWPLAN_XML ON</a:t>
                      </a:r>
                    </a:p>
                  </a:txBody>
                  <a:tcPr marL="93260" marR="93260" marT="46630" marB="46630"/>
                </a:tc>
                <a:tc>
                  <a:txBody>
                    <a:bodyPr/>
                    <a:lstStyle/>
                    <a:p>
                      <a:r>
                        <a:rPr lang="es-MX" sz="1900" dirty="0"/>
                        <a:t>No</a:t>
                      </a:r>
                      <a:endParaRPr lang="en-US" sz="1900" dirty="0"/>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No</a:t>
                      </a:r>
                      <a:endParaRPr lang="en-US" sz="1900" dirty="0"/>
                    </a:p>
                  </a:txBody>
                  <a:tcPr marL="93260" marR="93260" marT="46630" marB="46630"/>
                </a:tc>
                <a:extLst>
                  <a:ext uri="{0D108BD9-81ED-4DB2-BD59-A6C34878D82A}">
                    <a16:rowId xmlns:a16="http://schemas.microsoft.com/office/drawing/2014/main" val="3006583987"/>
                  </a:ext>
                </a:extLst>
              </a:tr>
              <a:tr h="53228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STATISTICS PROFILE XML</a:t>
                      </a:r>
                      <a:endParaRPr lang="en-US" sz="1900" dirty="0"/>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Yes</a:t>
                      </a:r>
                      <a:endParaRPr lang="en-US" sz="1900" dirty="0"/>
                    </a:p>
                  </a:txBody>
                  <a:tcPr marL="93260" marR="93260" marT="46630" marB="46630"/>
                </a:tc>
                <a:tc>
                  <a:txBody>
                    <a:bodyPr/>
                    <a:lstStyle/>
                    <a:p>
                      <a:r>
                        <a:rPr lang="es-MX" sz="1900" dirty="0"/>
                        <a:t>Yes</a:t>
                      </a:r>
                      <a:endParaRPr lang="en-US" sz="1900" dirty="0"/>
                    </a:p>
                  </a:txBody>
                  <a:tcPr marL="93260" marR="93260" marT="46630" marB="46630"/>
                </a:tc>
                <a:extLst>
                  <a:ext uri="{0D108BD9-81ED-4DB2-BD59-A6C34878D82A}">
                    <a16:rowId xmlns:a16="http://schemas.microsoft.com/office/drawing/2014/main" val="737347604"/>
                  </a:ext>
                </a:extLst>
              </a:tr>
            </a:tbl>
          </a:graphicData>
        </a:graphic>
      </p:graphicFrame>
    </p:spTree>
    <p:extLst>
      <p:ext uri="{BB962C8B-B14F-4D97-AF65-F5344CB8AC3E}">
        <p14:creationId xmlns:p14="http://schemas.microsoft.com/office/powerpoint/2010/main" val="11024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99C7E-403F-4B1F-BF0C-7B4B77BEEFB4}"/>
              </a:ext>
            </a:extLst>
          </p:cNvPr>
          <p:cNvSpPr/>
          <p:nvPr/>
        </p:nvSpPr>
        <p:spPr bwMode="auto">
          <a:xfrm>
            <a:off x="835795" y="2265392"/>
            <a:ext cx="3428514" cy="2895189"/>
          </a:xfrm>
          <a:prstGeom prst="rect">
            <a:avLst/>
          </a:prstGeom>
          <a:solidFill>
            <a:srgbClr val="296A8E"/>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37C70353-7721-4FFF-A2F2-C83042469A4F}"/>
              </a:ext>
            </a:extLst>
          </p:cNvPr>
          <p:cNvGrpSpPr/>
          <p:nvPr/>
        </p:nvGrpSpPr>
        <p:grpSpPr>
          <a:xfrm>
            <a:off x="961063" y="2341582"/>
            <a:ext cx="3199946" cy="3204929"/>
            <a:chOff x="1847722" y="1287462"/>
            <a:chExt cx="3200400" cy="3205384"/>
          </a:xfrm>
        </p:grpSpPr>
        <p:sp>
          <p:nvSpPr>
            <p:cNvPr id="6" name="Rectangle 5">
              <a:extLst>
                <a:ext uri="{FF2B5EF4-FFF2-40B4-BE49-F238E27FC236}">
                  <a16:creationId xmlns:a16="http://schemas.microsoft.com/office/drawing/2014/main" id="{02FCBEA4-C09B-4451-98A7-D752BBAC8243}"/>
                </a:ext>
              </a:extLst>
            </p:cNvPr>
            <p:cNvSpPr/>
            <p:nvPr/>
          </p:nvSpPr>
          <p:spPr>
            <a:xfrm>
              <a:off x="2893518" y="4106862"/>
              <a:ext cx="1163038"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0E715F"/>
                  </a:solidFill>
                  <a:effectLst>
                    <a:innerShdw blurRad="69850" dist="43180" dir="5400000">
                      <a:srgbClr val="000000">
                        <a:alpha val="65000"/>
                      </a:srgbClr>
                    </a:innerShdw>
                  </a:effectLst>
                  <a:latin typeface="Calibri" panose="020F0502020204030204" pitchFamily="34" charset="0"/>
                </a:rPr>
                <a:t>Socket</a:t>
              </a:r>
            </a:p>
          </p:txBody>
        </p:sp>
        <p:sp>
          <p:nvSpPr>
            <p:cNvPr id="7" name="Rectangle: Rounded Corners 6">
              <a:extLst>
                <a:ext uri="{FF2B5EF4-FFF2-40B4-BE49-F238E27FC236}">
                  <a16:creationId xmlns:a16="http://schemas.microsoft.com/office/drawing/2014/main" id="{8439030A-E1A5-4378-907E-699FDBEDC317}"/>
                </a:ext>
              </a:extLst>
            </p:cNvPr>
            <p:cNvSpPr/>
            <p:nvPr/>
          </p:nvSpPr>
          <p:spPr bwMode="auto">
            <a:xfrm>
              <a:off x="1847722" y="1287462"/>
              <a:ext cx="3200400" cy="2743200"/>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3816F5A-266B-4726-B7D1-B6E6990B2475}"/>
                </a:ext>
              </a:extLst>
            </p:cNvPr>
            <p:cNvSpPr/>
            <p:nvPr/>
          </p:nvSpPr>
          <p:spPr>
            <a:xfrm>
              <a:off x="2561120" y="1288668"/>
              <a:ext cx="1773604"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Processor Chip</a:t>
              </a:r>
              <a:endParaRPr lang="en-US" sz="2000"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grpSp>
          <p:nvGrpSpPr>
            <p:cNvPr id="25" name="Group 24">
              <a:extLst>
                <a:ext uri="{FF2B5EF4-FFF2-40B4-BE49-F238E27FC236}">
                  <a16:creationId xmlns:a16="http://schemas.microsoft.com/office/drawing/2014/main" id="{53E21CBC-8FF4-48DD-B57D-1045F9E1AAEE}"/>
                </a:ext>
              </a:extLst>
            </p:cNvPr>
            <p:cNvGrpSpPr/>
            <p:nvPr/>
          </p:nvGrpSpPr>
          <p:grpSpPr>
            <a:xfrm>
              <a:off x="2027237" y="1668462"/>
              <a:ext cx="1295400" cy="1054063"/>
              <a:chOff x="2103437" y="1897062"/>
              <a:chExt cx="1295400" cy="1054063"/>
            </a:xfrm>
          </p:grpSpPr>
          <p:sp>
            <p:nvSpPr>
              <p:cNvPr id="22" name="Rectangle: Rounded Corners 21">
                <a:extLst>
                  <a:ext uri="{FF2B5EF4-FFF2-40B4-BE49-F238E27FC236}">
                    <a16:creationId xmlns:a16="http://schemas.microsoft.com/office/drawing/2014/main" id="{A75B8CEE-EC4B-4637-8AA7-2800D79D0E86}"/>
                  </a:ext>
                </a:extLst>
              </p:cNvPr>
              <p:cNvSpPr/>
              <p:nvPr/>
            </p:nvSpPr>
            <p:spPr bwMode="auto">
              <a:xfrm>
                <a:off x="2103437" y="1897062"/>
                <a:ext cx="1295400" cy="990600"/>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D4CD0AC-AC6E-4DE8-AD30-5AAB96313234}"/>
                  </a:ext>
                </a:extLst>
              </p:cNvPr>
              <p:cNvSpPr/>
              <p:nvPr/>
            </p:nvSpPr>
            <p:spPr>
              <a:xfrm>
                <a:off x="2186602" y="1973262"/>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3" name="Rectangle 12">
                <a:extLst>
                  <a:ext uri="{FF2B5EF4-FFF2-40B4-BE49-F238E27FC236}">
                    <a16:creationId xmlns:a16="http://schemas.microsoft.com/office/drawing/2014/main" id="{6AFD2E06-C35B-4A82-A1B7-CD795A6D2BCF}"/>
                  </a:ext>
                </a:extLst>
              </p:cNvPr>
              <p:cNvSpPr/>
              <p:nvPr/>
            </p:nvSpPr>
            <p:spPr>
              <a:xfrm>
                <a:off x="2186602" y="2301066"/>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4" name="Rectangle 23">
                <a:extLst>
                  <a:ext uri="{FF2B5EF4-FFF2-40B4-BE49-F238E27FC236}">
                    <a16:creationId xmlns:a16="http://schemas.microsoft.com/office/drawing/2014/main" id="{E12C243F-A19E-4FA4-8C9F-C632ABE5C901}"/>
                  </a:ext>
                </a:extLst>
              </p:cNvPr>
              <p:cNvSpPr/>
              <p:nvPr/>
            </p:nvSpPr>
            <p:spPr>
              <a:xfrm>
                <a:off x="2169618" y="2565141"/>
                <a:ext cx="1163038"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FFFFFF"/>
                    </a:solidFill>
                    <a:effectLst>
                      <a:innerShdw blurRad="69850" dist="43180" dir="5400000">
                        <a:srgbClr val="000000">
                          <a:alpha val="65000"/>
                        </a:srgbClr>
                      </a:innerShdw>
                    </a:effectLst>
                    <a:latin typeface="Calibri" panose="020F0502020204030204" pitchFamily="34" charset="0"/>
                  </a:rPr>
                  <a:t>Core</a:t>
                </a:r>
              </a:p>
            </p:txBody>
          </p:sp>
        </p:grpSp>
        <p:grpSp>
          <p:nvGrpSpPr>
            <p:cNvPr id="26" name="Group 25">
              <a:extLst>
                <a:ext uri="{FF2B5EF4-FFF2-40B4-BE49-F238E27FC236}">
                  <a16:creationId xmlns:a16="http://schemas.microsoft.com/office/drawing/2014/main" id="{45CB97A3-EB24-437A-9A56-AB0F9AA73934}"/>
                </a:ext>
              </a:extLst>
            </p:cNvPr>
            <p:cNvGrpSpPr/>
            <p:nvPr/>
          </p:nvGrpSpPr>
          <p:grpSpPr>
            <a:xfrm>
              <a:off x="3512488" y="1678812"/>
              <a:ext cx="1295400" cy="1054063"/>
              <a:chOff x="2103437" y="1897062"/>
              <a:chExt cx="1295400" cy="1054063"/>
            </a:xfrm>
          </p:grpSpPr>
          <p:sp>
            <p:nvSpPr>
              <p:cNvPr id="27" name="Rectangle: Rounded Corners 26">
                <a:extLst>
                  <a:ext uri="{FF2B5EF4-FFF2-40B4-BE49-F238E27FC236}">
                    <a16:creationId xmlns:a16="http://schemas.microsoft.com/office/drawing/2014/main" id="{0D4725F6-D566-4AA1-85FB-91F71BF1EE4A}"/>
                  </a:ext>
                </a:extLst>
              </p:cNvPr>
              <p:cNvSpPr/>
              <p:nvPr/>
            </p:nvSpPr>
            <p:spPr bwMode="auto">
              <a:xfrm>
                <a:off x="2103437" y="1897062"/>
                <a:ext cx="1295400" cy="990600"/>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DE5C652-64C5-4656-A152-3D14D0940098}"/>
                  </a:ext>
                </a:extLst>
              </p:cNvPr>
              <p:cNvSpPr/>
              <p:nvPr/>
            </p:nvSpPr>
            <p:spPr>
              <a:xfrm>
                <a:off x="2186602" y="1973262"/>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9" name="Rectangle 28">
                <a:extLst>
                  <a:ext uri="{FF2B5EF4-FFF2-40B4-BE49-F238E27FC236}">
                    <a16:creationId xmlns:a16="http://schemas.microsoft.com/office/drawing/2014/main" id="{FA9FFAA8-F80B-4C63-8CE0-B5B85E070860}"/>
                  </a:ext>
                </a:extLst>
              </p:cNvPr>
              <p:cNvSpPr/>
              <p:nvPr/>
            </p:nvSpPr>
            <p:spPr>
              <a:xfrm>
                <a:off x="2186602" y="2301066"/>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30" name="Rectangle 29">
                <a:extLst>
                  <a:ext uri="{FF2B5EF4-FFF2-40B4-BE49-F238E27FC236}">
                    <a16:creationId xmlns:a16="http://schemas.microsoft.com/office/drawing/2014/main" id="{D024D402-FC0A-4A69-95EF-D8652FA9091C}"/>
                  </a:ext>
                </a:extLst>
              </p:cNvPr>
              <p:cNvSpPr/>
              <p:nvPr/>
            </p:nvSpPr>
            <p:spPr>
              <a:xfrm>
                <a:off x="2169618" y="2565141"/>
                <a:ext cx="1163038"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FFFFFF"/>
                    </a:solidFill>
                    <a:effectLst>
                      <a:innerShdw blurRad="69850" dist="43180" dir="5400000">
                        <a:srgbClr val="000000">
                          <a:alpha val="65000"/>
                        </a:srgbClr>
                      </a:innerShdw>
                    </a:effectLst>
                    <a:latin typeface="Calibri" panose="020F0502020204030204" pitchFamily="34" charset="0"/>
                  </a:rPr>
                  <a:t>Core</a:t>
                </a:r>
              </a:p>
            </p:txBody>
          </p:sp>
        </p:grpSp>
        <p:grpSp>
          <p:nvGrpSpPr>
            <p:cNvPr id="31" name="Group 30">
              <a:extLst>
                <a:ext uri="{FF2B5EF4-FFF2-40B4-BE49-F238E27FC236}">
                  <a16:creationId xmlns:a16="http://schemas.microsoft.com/office/drawing/2014/main" id="{7A66930E-E323-4C72-ADFA-08FACF0B8E1A}"/>
                </a:ext>
              </a:extLst>
            </p:cNvPr>
            <p:cNvGrpSpPr/>
            <p:nvPr/>
          </p:nvGrpSpPr>
          <p:grpSpPr>
            <a:xfrm>
              <a:off x="2044756" y="2831267"/>
              <a:ext cx="1295400" cy="1054063"/>
              <a:chOff x="2103437" y="1897062"/>
              <a:chExt cx="1295400" cy="1054063"/>
            </a:xfrm>
          </p:grpSpPr>
          <p:sp>
            <p:nvSpPr>
              <p:cNvPr id="32" name="Rectangle: Rounded Corners 31">
                <a:extLst>
                  <a:ext uri="{FF2B5EF4-FFF2-40B4-BE49-F238E27FC236}">
                    <a16:creationId xmlns:a16="http://schemas.microsoft.com/office/drawing/2014/main" id="{D1519363-C9E2-4D71-BAC4-2ED59FE6FC93}"/>
                  </a:ext>
                </a:extLst>
              </p:cNvPr>
              <p:cNvSpPr/>
              <p:nvPr/>
            </p:nvSpPr>
            <p:spPr bwMode="auto">
              <a:xfrm>
                <a:off x="2103437" y="1897062"/>
                <a:ext cx="1295400" cy="990600"/>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19EA4350-55D1-439A-913E-BB2CFD65ABB6}"/>
                  </a:ext>
                </a:extLst>
              </p:cNvPr>
              <p:cNvSpPr/>
              <p:nvPr/>
            </p:nvSpPr>
            <p:spPr>
              <a:xfrm>
                <a:off x="2186602" y="1973262"/>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34" name="Rectangle 33">
                <a:extLst>
                  <a:ext uri="{FF2B5EF4-FFF2-40B4-BE49-F238E27FC236}">
                    <a16:creationId xmlns:a16="http://schemas.microsoft.com/office/drawing/2014/main" id="{4EF2341E-A7D0-44DB-9380-03A45D417261}"/>
                  </a:ext>
                </a:extLst>
              </p:cNvPr>
              <p:cNvSpPr/>
              <p:nvPr/>
            </p:nvSpPr>
            <p:spPr>
              <a:xfrm>
                <a:off x="2186602" y="2301066"/>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35" name="Rectangle 34">
                <a:extLst>
                  <a:ext uri="{FF2B5EF4-FFF2-40B4-BE49-F238E27FC236}">
                    <a16:creationId xmlns:a16="http://schemas.microsoft.com/office/drawing/2014/main" id="{792EA5D5-EB84-466C-AA5F-6C4A8603B09F}"/>
                  </a:ext>
                </a:extLst>
              </p:cNvPr>
              <p:cNvSpPr/>
              <p:nvPr/>
            </p:nvSpPr>
            <p:spPr>
              <a:xfrm>
                <a:off x="2169618" y="2565141"/>
                <a:ext cx="1163038"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FFFFFF"/>
                    </a:solidFill>
                    <a:effectLst>
                      <a:innerShdw blurRad="69850" dist="43180" dir="5400000">
                        <a:srgbClr val="000000">
                          <a:alpha val="65000"/>
                        </a:srgbClr>
                      </a:innerShdw>
                    </a:effectLst>
                    <a:latin typeface="Calibri" panose="020F0502020204030204" pitchFamily="34" charset="0"/>
                  </a:rPr>
                  <a:t>Core</a:t>
                </a:r>
              </a:p>
            </p:txBody>
          </p:sp>
        </p:grpSp>
        <p:grpSp>
          <p:nvGrpSpPr>
            <p:cNvPr id="36" name="Group 35">
              <a:extLst>
                <a:ext uri="{FF2B5EF4-FFF2-40B4-BE49-F238E27FC236}">
                  <a16:creationId xmlns:a16="http://schemas.microsoft.com/office/drawing/2014/main" id="{F034768C-6D22-4FDE-B096-D0C9302C945A}"/>
                </a:ext>
              </a:extLst>
            </p:cNvPr>
            <p:cNvGrpSpPr/>
            <p:nvPr/>
          </p:nvGrpSpPr>
          <p:grpSpPr>
            <a:xfrm>
              <a:off x="3537190" y="2826092"/>
              <a:ext cx="1295400" cy="1054063"/>
              <a:chOff x="2103437" y="1897062"/>
              <a:chExt cx="1295400" cy="1054063"/>
            </a:xfrm>
          </p:grpSpPr>
          <p:sp>
            <p:nvSpPr>
              <p:cNvPr id="37" name="Rectangle: Rounded Corners 36">
                <a:extLst>
                  <a:ext uri="{FF2B5EF4-FFF2-40B4-BE49-F238E27FC236}">
                    <a16:creationId xmlns:a16="http://schemas.microsoft.com/office/drawing/2014/main" id="{27EE0EF6-4DCE-4D7C-8587-27EA9939D50B}"/>
                  </a:ext>
                </a:extLst>
              </p:cNvPr>
              <p:cNvSpPr/>
              <p:nvPr/>
            </p:nvSpPr>
            <p:spPr bwMode="auto">
              <a:xfrm>
                <a:off x="2103437" y="1897062"/>
                <a:ext cx="1295400" cy="990600"/>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4786CCC8-9126-47CE-9D93-3A472CBFC1C7}"/>
                  </a:ext>
                </a:extLst>
              </p:cNvPr>
              <p:cNvSpPr/>
              <p:nvPr/>
            </p:nvSpPr>
            <p:spPr>
              <a:xfrm>
                <a:off x="2186602" y="1973262"/>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39" name="Rectangle 38">
                <a:extLst>
                  <a:ext uri="{FF2B5EF4-FFF2-40B4-BE49-F238E27FC236}">
                    <a16:creationId xmlns:a16="http://schemas.microsoft.com/office/drawing/2014/main" id="{093452EF-CE1E-40C6-938B-D60B8120D466}"/>
                  </a:ext>
                </a:extLst>
              </p:cNvPr>
              <p:cNvSpPr/>
              <p:nvPr/>
            </p:nvSpPr>
            <p:spPr>
              <a:xfrm>
                <a:off x="2186602" y="2301066"/>
                <a:ext cx="1100756" cy="267795"/>
              </a:xfrm>
              <a:prstGeom prst="rect">
                <a:avLst/>
              </a:prstGeom>
              <a:solidFill>
                <a:srgbClr val="2098D5">
                  <a:lumMod val="20000"/>
                  <a:lumOff val="80000"/>
                </a:srgbClr>
              </a:solid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1247"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Hyper Thread</a:t>
                </a:r>
                <a:endParaRPr lang="en-US" sz="1247" b="1" kern="0"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40" name="Rectangle 39">
                <a:extLst>
                  <a:ext uri="{FF2B5EF4-FFF2-40B4-BE49-F238E27FC236}">
                    <a16:creationId xmlns:a16="http://schemas.microsoft.com/office/drawing/2014/main" id="{AA0D6A29-136B-4C13-81D3-66D992B5C483}"/>
                  </a:ext>
                </a:extLst>
              </p:cNvPr>
              <p:cNvSpPr/>
              <p:nvPr/>
            </p:nvSpPr>
            <p:spPr>
              <a:xfrm>
                <a:off x="2169618" y="2565141"/>
                <a:ext cx="1163038" cy="385984"/>
              </a:xfrm>
              <a:prstGeom prst="rect">
                <a:avLst/>
              </a:prstGeom>
              <a:noFill/>
              <a:ln w="9525" cap="flat" cmpd="sng" algn="ctr">
                <a:noFill/>
                <a:prstDash val="solid"/>
              </a:ln>
              <a:effectLst>
                <a:outerShdw blurRad="40000" dist="20000" dir="5400000" rotWithShape="0">
                  <a:srgbClr val="000000">
                    <a:alpha val="38000"/>
                  </a:srgbClr>
                </a:outerShdw>
              </a:effectLst>
            </p:spPr>
            <p:txBody>
              <a:bodyPr wrap="square" lIns="71327" tIns="35664" rIns="71327" bIns="35664">
                <a:spAutoFit/>
              </a:bodyPr>
              <a:lstStyle/>
              <a:p>
                <a:pPr algn="ctr" defTabSz="713229">
                  <a:defRPr/>
                </a:pPr>
                <a:r>
                  <a:rPr lang="en-US" sz="2000" b="1" kern="0" dirty="0">
                    <a:ln w="1905"/>
                    <a:solidFill>
                      <a:srgbClr val="FFFFFF"/>
                    </a:solidFill>
                    <a:effectLst>
                      <a:innerShdw blurRad="69850" dist="43180" dir="5400000">
                        <a:srgbClr val="000000">
                          <a:alpha val="65000"/>
                        </a:srgbClr>
                      </a:innerShdw>
                    </a:effectLst>
                    <a:latin typeface="Calibri" panose="020F0502020204030204" pitchFamily="34" charset="0"/>
                  </a:rPr>
                  <a:t>Core</a:t>
                </a:r>
              </a:p>
            </p:txBody>
          </p:sp>
        </p:grpSp>
      </p:grpSp>
      <p:sp>
        <p:nvSpPr>
          <p:cNvPr id="92" name="Title 1">
            <a:extLst>
              <a:ext uri="{FF2B5EF4-FFF2-40B4-BE49-F238E27FC236}">
                <a16:creationId xmlns:a16="http://schemas.microsoft.com/office/drawing/2014/main" id="{D4A4036A-10FE-4408-ABE5-271DD01B79D5}"/>
              </a:ext>
            </a:extLst>
          </p:cNvPr>
          <p:cNvSpPr>
            <a:spLocks noGrp="1"/>
          </p:cNvSpPr>
          <p:nvPr>
            <p:ph type="title"/>
          </p:nvPr>
        </p:nvSpPr>
        <p:spPr>
          <a:xfrm>
            <a:off x="479426" y="301129"/>
            <a:ext cx="11189653" cy="1165589"/>
          </a:xfrm>
        </p:spPr>
        <p:txBody>
          <a:bodyPr/>
          <a:lstStyle/>
          <a:p>
            <a:pPr defTabSz="951304">
              <a:lnSpc>
                <a:spcPts val="3692"/>
              </a:lnSpc>
            </a:pPr>
            <a:r>
              <a:rPr lang="en-GB" sz="3264" spc="-51" dirty="0">
                <a:solidFill>
                  <a:schemeClr val="tx1"/>
                </a:solidFill>
                <a:latin typeface="Segoe UI Semibold" panose="020B0702040204020203" pitchFamily="34" charset="0"/>
                <a:cs typeface="Segoe UI Semibold" panose="020B0702040204020203" pitchFamily="34" charset="0"/>
              </a:rPr>
              <a:t>CPU Architecture</a:t>
            </a:r>
          </a:p>
        </p:txBody>
      </p:sp>
      <p:cxnSp>
        <p:nvCxnSpPr>
          <p:cNvPr id="16" name="Straight Connector 15">
            <a:extLst>
              <a:ext uri="{FF2B5EF4-FFF2-40B4-BE49-F238E27FC236}">
                <a16:creationId xmlns:a16="http://schemas.microsoft.com/office/drawing/2014/main" id="{EE35D69B-162D-43F0-86E5-9019505CD369}"/>
              </a:ext>
            </a:extLst>
          </p:cNvPr>
          <p:cNvCxnSpPr/>
          <p:nvPr/>
        </p:nvCxnSpPr>
        <p:spPr>
          <a:xfrm>
            <a:off x="4618264" y="1363965"/>
            <a:ext cx="0" cy="51046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4CCFDA-A034-499A-B7E6-3D0E320077CF}"/>
              </a:ext>
            </a:extLst>
          </p:cNvPr>
          <p:cNvSpPr txBox="1"/>
          <p:nvPr/>
        </p:nvSpPr>
        <p:spPr>
          <a:xfrm>
            <a:off x="1247653" y="1700390"/>
            <a:ext cx="2680987" cy="461665"/>
          </a:xfrm>
          <a:prstGeom prst="rect">
            <a:avLst/>
          </a:prstGeom>
          <a:noFill/>
        </p:spPr>
        <p:txBody>
          <a:bodyPr wrap="square" rtlCol="0">
            <a:spAutoFit/>
          </a:bodyPr>
          <a:lstStyle/>
          <a:p>
            <a:pPr defTabSz="914224">
              <a:defRPr/>
            </a:pPr>
            <a:r>
              <a:rPr lang="en-US" sz="2400" kern="0" dirty="0">
                <a:solidFill>
                  <a:prstClr val="black"/>
                </a:solidFill>
                <a:latin typeface="Segoe UI"/>
              </a:rPr>
              <a:t>Physical Hardware</a:t>
            </a:r>
          </a:p>
        </p:txBody>
      </p:sp>
      <p:sp>
        <p:nvSpPr>
          <p:cNvPr id="23" name="TextBox 22">
            <a:extLst>
              <a:ext uri="{FF2B5EF4-FFF2-40B4-BE49-F238E27FC236}">
                <a16:creationId xmlns:a16="http://schemas.microsoft.com/office/drawing/2014/main" id="{8058B6F6-4910-4386-953A-980EE196EE0B}"/>
              </a:ext>
            </a:extLst>
          </p:cNvPr>
          <p:cNvSpPr txBox="1"/>
          <p:nvPr/>
        </p:nvSpPr>
        <p:spPr>
          <a:xfrm>
            <a:off x="5911813" y="1742838"/>
            <a:ext cx="5351524" cy="470856"/>
          </a:xfrm>
          <a:prstGeom prst="rect">
            <a:avLst/>
          </a:prstGeom>
          <a:noFill/>
        </p:spPr>
        <p:txBody>
          <a:bodyPr wrap="square" rtlCol="0">
            <a:spAutoFit/>
          </a:bodyPr>
          <a:lstStyle/>
          <a:p>
            <a:pPr defTabSz="914224">
              <a:defRPr/>
            </a:pPr>
            <a:r>
              <a:rPr lang="en-US" sz="2400" kern="0" dirty="0">
                <a:solidFill>
                  <a:prstClr val="black"/>
                </a:solidFill>
                <a:latin typeface="Segoe UI"/>
              </a:rPr>
              <a:t>Logical Processors as seen by the OS</a:t>
            </a:r>
          </a:p>
        </p:txBody>
      </p:sp>
      <p:grpSp>
        <p:nvGrpSpPr>
          <p:cNvPr id="112" name="Group 111">
            <a:extLst>
              <a:ext uri="{FF2B5EF4-FFF2-40B4-BE49-F238E27FC236}">
                <a16:creationId xmlns:a16="http://schemas.microsoft.com/office/drawing/2014/main" id="{C239A6BD-9D70-487F-8ADC-13946009054D}"/>
              </a:ext>
            </a:extLst>
          </p:cNvPr>
          <p:cNvGrpSpPr/>
          <p:nvPr/>
        </p:nvGrpSpPr>
        <p:grpSpPr>
          <a:xfrm>
            <a:off x="5381244" y="2417770"/>
            <a:ext cx="6217569" cy="2742811"/>
            <a:chOff x="5381124" y="2417616"/>
            <a:chExt cx="6218451" cy="2743201"/>
          </a:xfrm>
        </p:grpSpPr>
        <p:grpSp>
          <p:nvGrpSpPr>
            <p:cNvPr id="21" name="Group 20">
              <a:extLst>
                <a:ext uri="{FF2B5EF4-FFF2-40B4-BE49-F238E27FC236}">
                  <a16:creationId xmlns:a16="http://schemas.microsoft.com/office/drawing/2014/main" id="{CC550D92-7DBE-4FF3-A76E-46F946EE0D45}"/>
                </a:ext>
              </a:extLst>
            </p:cNvPr>
            <p:cNvGrpSpPr/>
            <p:nvPr/>
          </p:nvGrpSpPr>
          <p:grpSpPr>
            <a:xfrm>
              <a:off x="5381124" y="2417616"/>
              <a:ext cx="6218451" cy="2743201"/>
              <a:chOff x="5078193" y="2201785"/>
              <a:chExt cx="6650525" cy="3048078"/>
            </a:xfrm>
          </p:grpSpPr>
          <p:pic>
            <p:nvPicPr>
              <p:cNvPr id="2050" name="Picture 2" descr="Icon&#10;&#10;Description automatically generated">
                <a:extLst>
                  <a:ext uri="{FF2B5EF4-FFF2-40B4-BE49-F238E27FC236}">
                    <a16:creationId xmlns:a16="http://schemas.microsoft.com/office/drawing/2014/main" id="{B52CA514-A4EF-4BE8-9FD5-461F5FE0A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987" y="2462613"/>
                <a:ext cx="1404476" cy="1164579"/>
              </a:xfrm>
              <a:prstGeom prst="rect">
                <a:avLst/>
              </a:prstGeom>
              <a:noFill/>
              <a:ln>
                <a:noFill/>
              </a:ln>
            </p:spPr>
          </p:pic>
          <p:pic>
            <p:nvPicPr>
              <p:cNvPr id="48" name="Picture 2" descr="Icon&#10;&#10;Description automatically generated">
                <a:extLst>
                  <a:ext uri="{FF2B5EF4-FFF2-40B4-BE49-F238E27FC236}">
                    <a16:creationId xmlns:a16="http://schemas.microsoft.com/office/drawing/2014/main" id="{12FA6FC3-BD60-4022-850B-220BFA162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892" y="2445631"/>
                <a:ext cx="1404476" cy="1164579"/>
              </a:xfrm>
              <a:prstGeom prst="rect">
                <a:avLst/>
              </a:prstGeom>
              <a:noFill/>
            </p:spPr>
          </p:pic>
          <p:pic>
            <p:nvPicPr>
              <p:cNvPr id="55" name="Picture 2" descr="Icon&#10;&#10;Description automatically generated">
                <a:extLst>
                  <a:ext uri="{FF2B5EF4-FFF2-40B4-BE49-F238E27FC236}">
                    <a16:creationId xmlns:a16="http://schemas.microsoft.com/office/drawing/2014/main" id="{281FD9A9-8304-439E-9617-45BA19A5C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796" y="2445631"/>
                <a:ext cx="1404476" cy="1164579"/>
              </a:xfrm>
              <a:prstGeom prst="rect">
                <a:avLst/>
              </a:prstGeom>
              <a:noFill/>
            </p:spPr>
          </p:pic>
          <p:pic>
            <p:nvPicPr>
              <p:cNvPr id="62" name="Picture 2" descr="Icon&#10;&#10;Description automatically generated">
                <a:extLst>
                  <a:ext uri="{FF2B5EF4-FFF2-40B4-BE49-F238E27FC236}">
                    <a16:creationId xmlns:a16="http://schemas.microsoft.com/office/drawing/2014/main" id="{B568DE97-32AA-4F01-B074-D03681F81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700" y="2445631"/>
                <a:ext cx="1404476" cy="1164579"/>
              </a:xfrm>
              <a:prstGeom prst="rect">
                <a:avLst/>
              </a:prstGeom>
              <a:noFill/>
            </p:spPr>
          </p:pic>
          <p:pic>
            <p:nvPicPr>
              <p:cNvPr id="76" name="Picture 2" descr="Icon&#10;&#10;Description automatically generated">
                <a:extLst>
                  <a:ext uri="{FF2B5EF4-FFF2-40B4-BE49-F238E27FC236}">
                    <a16:creationId xmlns:a16="http://schemas.microsoft.com/office/drawing/2014/main" id="{32F4F9A9-2894-4A02-8409-4608E0303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264" y="3764731"/>
                <a:ext cx="1404476" cy="1164579"/>
              </a:xfrm>
              <a:prstGeom prst="rect">
                <a:avLst/>
              </a:prstGeom>
              <a:noFill/>
            </p:spPr>
          </p:pic>
          <p:pic>
            <p:nvPicPr>
              <p:cNvPr id="83" name="Picture 2" descr="Icon&#10;&#10;Description automatically generated">
                <a:extLst>
                  <a:ext uri="{FF2B5EF4-FFF2-40B4-BE49-F238E27FC236}">
                    <a16:creationId xmlns:a16="http://schemas.microsoft.com/office/drawing/2014/main" id="{24C85CA5-48CF-41BE-9CA6-C7B59E8B5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353" y="3764241"/>
                <a:ext cx="1404476" cy="1164579"/>
              </a:xfrm>
              <a:prstGeom prst="rect">
                <a:avLst/>
              </a:prstGeom>
              <a:noFill/>
            </p:spPr>
          </p:pic>
          <p:pic>
            <p:nvPicPr>
              <p:cNvPr id="90" name="Picture 2" descr="Icon&#10;&#10;Description automatically generated">
                <a:extLst>
                  <a:ext uri="{FF2B5EF4-FFF2-40B4-BE49-F238E27FC236}">
                    <a16:creationId xmlns:a16="http://schemas.microsoft.com/office/drawing/2014/main" id="{A2D5A6DA-B446-40F4-A5F5-D7DAAE3E0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442" y="3763751"/>
                <a:ext cx="1404476" cy="1164579"/>
              </a:xfrm>
              <a:prstGeom prst="rect">
                <a:avLst/>
              </a:prstGeom>
              <a:noFill/>
            </p:spPr>
          </p:pic>
          <p:sp>
            <p:nvSpPr>
              <p:cNvPr id="14" name="Rectangle: Rounded Corners 13">
                <a:extLst>
                  <a:ext uri="{FF2B5EF4-FFF2-40B4-BE49-F238E27FC236}">
                    <a16:creationId xmlns:a16="http://schemas.microsoft.com/office/drawing/2014/main" id="{4456C0C8-D06B-4C92-B034-725BBAE30487}"/>
                  </a:ext>
                </a:extLst>
              </p:cNvPr>
              <p:cNvSpPr/>
              <p:nvPr/>
            </p:nvSpPr>
            <p:spPr bwMode="auto">
              <a:xfrm>
                <a:off x="5078193" y="2201785"/>
                <a:ext cx="6650525" cy="3048078"/>
              </a:xfrm>
              <a:prstGeom prst="roundRect">
                <a:avLst/>
              </a:prstGeom>
              <a:noFill/>
              <a:ln w="57150">
                <a:solidFill>
                  <a:srgbClr val="296A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2" descr="Icon&#10;&#10;Description automatically generated">
                <a:extLst>
                  <a:ext uri="{FF2B5EF4-FFF2-40B4-BE49-F238E27FC236}">
                    <a16:creationId xmlns:a16="http://schemas.microsoft.com/office/drawing/2014/main" id="{1F58F10D-CF65-4AD6-A2B2-81F536A5D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175" y="3763262"/>
                <a:ext cx="1404476" cy="1198570"/>
              </a:xfrm>
              <a:prstGeom prst="rect">
                <a:avLst/>
              </a:prstGeom>
              <a:noFill/>
            </p:spPr>
          </p:pic>
        </p:grpSp>
        <p:sp>
          <p:nvSpPr>
            <p:cNvPr id="97" name="TextBox 96">
              <a:extLst>
                <a:ext uri="{FF2B5EF4-FFF2-40B4-BE49-F238E27FC236}">
                  <a16:creationId xmlns:a16="http://schemas.microsoft.com/office/drawing/2014/main" id="{11DB08A2-132C-4881-AC1D-F93CF3A01F0E}"/>
                </a:ext>
              </a:extLst>
            </p:cNvPr>
            <p:cNvSpPr txBox="1"/>
            <p:nvPr/>
          </p:nvSpPr>
          <p:spPr>
            <a:xfrm>
              <a:off x="5937627" y="2888265"/>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0</a:t>
              </a:r>
            </a:p>
          </p:txBody>
        </p:sp>
        <p:sp>
          <p:nvSpPr>
            <p:cNvPr id="98" name="TextBox 97">
              <a:extLst>
                <a:ext uri="{FF2B5EF4-FFF2-40B4-BE49-F238E27FC236}">
                  <a16:creationId xmlns:a16="http://schemas.microsoft.com/office/drawing/2014/main" id="{4000D342-BA40-4FA5-918B-BB0EA6FACF4E}"/>
                </a:ext>
              </a:extLst>
            </p:cNvPr>
            <p:cNvSpPr txBox="1"/>
            <p:nvPr/>
          </p:nvSpPr>
          <p:spPr>
            <a:xfrm>
              <a:off x="7437437" y="2869398"/>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1</a:t>
              </a:r>
            </a:p>
          </p:txBody>
        </p:sp>
        <p:sp>
          <p:nvSpPr>
            <p:cNvPr id="100" name="TextBox 99">
              <a:extLst>
                <a:ext uri="{FF2B5EF4-FFF2-40B4-BE49-F238E27FC236}">
                  <a16:creationId xmlns:a16="http://schemas.microsoft.com/office/drawing/2014/main" id="{A29FD7E7-7333-4484-B400-0D349D4BEA74}"/>
                </a:ext>
              </a:extLst>
            </p:cNvPr>
            <p:cNvSpPr txBox="1"/>
            <p:nvPr/>
          </p:nvSpPr>
          <p:spPr>
            <a:xfrm>
              <a:off x="8959056" y="2869398"/>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2</a:t>
              </a:r>
            </a:p>
          </p:txBody>
        </p:sp>
        <p:sp>
          <p:nvSpPr>
            <p:cNvPr id="102" name="TextBox 101">
              <a:extLst>
                <a:ext uri="{FF2B5EF4-FFF2-40B4-BE49-F238E27FC236}">
                  <a16:creationId xmlns:a16="http://schemas.microsoft.com/office/drawing/2014/main" id="{7C6C38D3-8FE0-4933-B9D1-85CA4A38C25A}"/>
                </a:ext>
              </a:extLst>
            </p:cNvPr>
            <p:cNvSpPr txBox="1"/>
            <p:nvPr/>
          </p:nvSpPr>
          <p:spPr>
            <a:xfrm>
              <a:off x="10484418" y="2869398"/>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3</a:t>
              </a:r>
            </a:p>
          </p:txBody>
        </p:sp>
        <p:sp>
          <p:nvSpPr>
            <p:cNvPr id="104" name="TextBox 103">
              <a:extLst>
                <a:ext uri="{FF2B5EF4-FFF2-40B4-BE49-F238E27FC236}">
                  <a16:creationId xmlns:a16="http://schemas.microsoft.com/office/drawing/2014/main" id="{ED3A5964-75D7-4855-958E-AFF0942BFDB7}"/>
                </a:ext>
              </a:extLst>
            </p:cNvPr>
            <p:cNvSpPr txBox="1"/>
            <p:nvPr/>
          </p:nvSpPr>
          <p:spPr>
            <a:xfrm>
              <a:off x="5964919" y="4048322"/>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4</a:t>
              </a:r>
            </a:p>
          </p:txBody>
        </p:sp>
        <p:sp>
          <p:nvSpPr>
            <p:cNvPr id="106" name="TextBox 105">
              <a:extLst>
                <a:ext uri="{FF2B5EF4-FFF2-40B4-BE49-F238E27FC236}">
                  <a16:creationId xmlns:a16="http://schemas.microsoft.com/office/drawing/2014/main" id="{AB3F3105-06AE-44FD-8F62-C62BF1BBEB27}"/>
                </a:ext>
              </a:extLst>
            </p:cNvPr>
            <p:cNvSpPr txBox="1"/>
            <p:nvPr/>
          </p:nvSpPr>
          <p:spPr>
            <a:xfrm>
              <a:off x="7495629" y="4074776"/>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5</a:t>
              </a:r>
            </a:p>
          </p:txBody>
        </p:sp>
        <p:sp>
          <p:nvSpPr>
            <p:cNvPr id="108" name="TextBox 107">
              <a:extLst>
                <a:ext uri="{FF2B5EF4-FFF2-40B4-BE49-F238E27FC236}">
                  <a16:creationId xmlns:a16="http://schemas.microsoft.com/office/drawing/2014/main" id="{5BDB033B-27EC-4BDB-A67F-450FE4083AA1}"/>
                </a:ext>
              </a:extLst>
            </p:cNvPr>
            <p:cNvSpPr txBox="1"/>
            <p:nvPr/>
          </p:nvSpPr>
          <p:spPr>
            <a:xfrm>
              <a:off x="8983702" y="4030662"/>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6</a:t>
              </a:r>
            </a:p>
          </p:txBody>
        </p:sp>
        <p:sp>
          <p:nvSpPr>
            <p:cNvPr id="110" name="TextBox 109">
              <a:extLst>
                <a:ext uri="{FF2B5EF4-FFF2-40B4-BE49-F238E27FC236}">
                  <a16:creationId xmlns:a16="http://schemas.microsoft.com/office/drawing/2014/main" id="{3774890D-8057-4600-9BEA-5952634E510A}"/>
                </a:ext>
              </a:extLst>
            </p:cNvPr>
            <p:cNvSpPr txBox="1"/>
            <p:nvPr/>
          </p:nvSpPr>
          <p:spPr>
            <a:xfrm>
              <a:off x="10512227" y="4061415"/>
              <a:ext cx="55140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latin typeface="Segoe UI"/>
                </a:rPr>
                <a:t>7</a:t>
              </a:r>
            </a:p>
          </p:txBody>
        </p:sp>
      </p:grpSp>
    </p:spTree>
    <p:extLst>
      <p:ext uri="{BB962C8B-B14F-4D97-AF65-F5344CB8AC3E}">
        <p14:creationId xmlns:p14="http://schemas.microsoft.com/office/powerpoint/2010/main" val="166310693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Graphical execution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2273542446"/>
              </p:ext>
            </p:extLst>
          </p:nvPr>
        </p:nvGraphicFramePr>
        <p:xfrm>
          <a:off x="669570" y="1321188"/>
          <a:ext cx="11299721" cy="5207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89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2757518234"/>
              </p:ext>
            </p:extLst>
          </p:nvPr>
        </p:nvGraphicFramePr>
        <p:xfrm>
          <a:off x="668785" y="1135062"/>
          <a:ext cx="11098907" cy="5216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3D5BF00-8E96-47DB-8EBB-4F5C541801A3}"/>
              </a:ext>
            </a:extLst>
          </p:cNvPr>
          <p:cNvSpPr>
            <a:spLocks noGrp="1"/>
          </p:cNvSpPr>
          <p:nvPr>
            <p:ph type="title"/>
          </p:nvPr>
        </p:nvSpPr>
        <p:spPr/>
        <p:txBody>
          <a:bodyPr/>
          <a:lstStyle/>
          <a:p>
            <a:r>
              <a:rPr lang="en-US" dirty="0"/>
              <a:t>What to look for in a query plan</a:t>
            </a:r>
          </a:p>
        </p:txBody>
      </p:sp>
    </p:spTree>
    <p:extLst>
      <p:ext uri="{BB962C8B-B14F-4D97-AF65-F5344CB8AC3E}">
        <p14:creationId xmlns:p14="http://schemas.microsoft.com/office/powerpoint/2010/main" val="3034911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68496" y="1013440"/>
            <a:ext cx="2441284" cy="1888672"/>
          </a:xfrm>
          <a:prstGeom prst="rect">
            <a:avLst/>
          </a:prstGeom>
        </p:spPr>
      </p:pic>
      <p:sp>
        <p:nvSpPr>
          <p:cNvPr id="5" name="TextBox 4"/>
          <p:cNvSpPr txBox="1"/>
          <p:nvPr/>
        </p:nvSpPr>
        <p:spPr>
          <a:xfrm>
            <a:off x="751719" y="1290890"/>
            <a:ext cx="4795043" cy="105471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805671" y="2902112"/>
            <a:ext cx="4571613" cy="1493635"/>
          </a:xfrm>
          <a:prstGeom prst="rect">
            <a:avLst/>
          </a:prstGeom>
        </p:spPr>
      </p:pic>
      <p:pic>
        <p:nvPicPr>
          <p:cNvPr id="7" name="Picture 6"/>
          <p:cNvPicPr>
            <a:picLocks noChangeAspect="1"/>
          </p:cNvPicPr>
          <p:nvPr/>
        </p:nvPicPr>
        <p:blipFill>
          <a:blip r:embed="rId4"/>
          <a:stretch>
            <a:fillRect/>
          </a:stretch>
        </p:blipFill>
        <p:spPr>
          <a:xfrm>
            <a:off x="6491423" y="4687886"/>
            <a:ext cx="5222514" cy="1736317"/>
          </a:xfrm>
          <a:prstGeom prst="rect">
            <a:avLst/>
          </a:prstGeom>
        </p:spPr>
      </p:pic>
      <p:sp>
        <p:nvSpPr>
          <p:cNvPr id="8" name="TextBox 7"/>
          <p:cNvSpPr txBox="1"/>
          <p:nvPr/>
        </p:nvSpPr>
        <p:spPr>
          <a:xfrm>
            <a:off x="751719" y="2902112"/>
            <a:ext cx="4795043" cy="13748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Clustered Index data is stored in sorted order by the Clustering key. In many cases, this is the same value as the Primary Key.</a:t>
            </a:r>
          </a:p>
        </p:txBody>
      </p:sp>
      <p:sp>
        <p:nvSpPr>
          <p:cNvPr id="9" name="TextBox 8"/>
          <p:cNvSpPr txBox="1"/>
          <p:nvPr/>
        </p:nvSpPr>
        <p:spPr>
          <a:xfrm>
            <a:off x="751719" y="4913593"/>
            <a:ext cx="4795043" cy="105471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Using a WHERE statement on an Index could possibly have the Execution Plan seek the Index instead of scan.</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Table Operators</a:t>
            </a:r>
          </a:p>
        </p:txBody>
      </p:sp>
    </p:spTree>
    <p:extLst>
      <p:ext uri="{BB962C8B-B14F-4D97-AF65-F5344CB8AC3E}">
        <p14:creationId xmlns:p14="http://schemas.microsoft.com/office/powerpoint/2010/main" val="2495089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 (Code)</a:t>
            </a:r>
          </a:p>
        </p:txBody>
      </p:sp>
      <p:pic>
        <p:nvPicPr>
          <p:cNvPr id="3" name="Picture 2">
            <a:extLst>
              <a:ext uri="{FF2B5EF4-FFF2-40B4-BE49-F238E27FC236}">
                <a16:creationId xmlns:a16="http://schemas.microsoft.com/office/drawing/2014/main" id="{FE7AC28A-F7D2-42CF-8BE4-0165CE397F7C}"/>
              </a:ext>
            </a:extLst>
          </p:cNvPr>
          <p:cNvPicPr>
            <a:picLocks noChangeAspect="1"/>
          </p:cNvPicPr>
          <p:nvPr/>
        </p:nvPicPr>
        <p:blipFill>
          <a:blip r:embed="rId2"/>
          <a:stretch>
            <a:fillRect/>
          </a:stretch>
        </p:blipFill>
        <p:spPr>
          <a:xfrm>
            <a:off x="578986" y="1668462"/>
            <a:ext cx="11278502" cy="3901816"/>
          </a:xfrm>
          <a:prstGeom prst="rect">
            <a:avLst/>
          </a:prstGeom>
        </p:spPr>
      </p:pic>
    </p:spTree>
    <p:extLst>
      <p:ext uri="{BB962C8B-B14F-4D97-AF65-F5344CB8AC3E}">
        <p14:creationId xmlns:p14="http://schemas.microsoft.com/office/powerpoint/2010/main" val="4115217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 (</a:t>
            </a:r>
            <a:r>
              <a:rPr lang="en-US" dirty="0">
                <a:latin typeface="Segoe UI Light"/>
              </a:rPr>
              <a:t>Plan</a:t>
            </a: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t>
            </a:r>
          </a:p>
        </p:txBody>
      </p:sp>
      <p:pic>
        <p:nvPicPr>
          <p:cNvPr id="2" name="Picture 1">
            <a:extLst>
              <a:ext uri="{FF2B5EF4-FFF2-40B4-BE49-F238E27FC236}">
                <a16:creationId xmlns:a16="http://schemas.microsoft.com/office/drawing/2014/main" id="{5320C3AA-582D-4EAB-AACA-378CA5819AA3}"/>
              </a:ext>
            </a:extLst>
          </p:cNvPr>
          <p:cNvPicPr>
            <a:picLocks noChangeAspect="1"/>
          </p:cNvPicPr>
          <p:nvPr/>
        </p:nvPicPr>
        <p:blipFill>
          <a:blip r:embed="rId2"/>
          <a:stretch>
            <a:fillRect/>
          </a:stretch>
        </p:blipFill>
        <p:spPr>
          <a:xfrm>
            <a:off x="122237" y="1439862"/>
            <a:ext cx="12229762" cy="4508226"/>
          </a:xfrm>
          <a:prstGeom prst="rect">
            <a:avLst/>
          </a:prstGeom>
        </p:spPr>
      </p:pic>
    </p:spTree>
    <p:extLst>
      <p:ext uri="{BB962C8B-B14F-4D97-AF65-F5344CB8AC3E}">
        <p14:creationId xmlns:p14="http://schemas.microsoft.com/office/powerpoint/2010/main" val="3521977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302" y="1516062"/>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2040" kern="0" dirty="0">
                <a:solidFill>
                  <a:sysClr val="windowText" lastClr="000000"/>
                </a:solidFill>
                <a:latin typeface="Segoe UI"/>
              </a:rPr>
              <a:t>A Merge Join is useful if both table inputs are in the same sorted order on the same value.</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TextBox 7"/>
          <p:cNvSpPr txBox="1"/>
          <p:nvPr/>
        </p:nvSpPr>
        <p:spPr>
          <a:xfrm>
            <a:off x="781649" y="3343290"/>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A Hash Match is used when the tables being joined are not in the same sorted</a:t>
            </a:r>
            <a:r>
              <a:rPr lang="en-US" sz="2040" kern="0" dirty="0">
                <a:solidFill>
                  <a:sysClr val="windowText" lastClr="000000"/>
                </a:solidFill>
                <a:latin typeface="Segoe UI"/>
              </a:rPr>
              <a:t> order.</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Box 8"/>
          <p:cNvSpPr txBox="1"/>
          <p:nvPr/>
        </p:nvSpPr>
        <p:spPr>
          <a:xfrm>
            <a:off x="801302" y="4998083"/>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A Nested Loop is use when a small (outer) table is used to lookup a value in a larger (inner) table.</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a:t>
            </a:r>
          </a:p>
        </p:txBody>
      </p:sp>
      <p:pic>
        <p:nvPicPr>
          <p:cNvPr id="3" name="Picture 2">
            <a:extLst>
              <a:ext uri="{FF2B5EF4-FFF2-40B4-BE49-F238E27FC236}">
                <a16:creationId xmlns:a16="http://schemas.microsoft.com/office/drawing/2014/main" id="{2F2CAA6C-6BEB-4C1E-95DB-B064800B4E09}"/>
              </a:ext>
            </a:extLst>
          </p:cNvPr>
          <p:cNvPicPr>
            <a:picLocks noChangeAspect="1"/>
          </p:cNvPicPr>
          <p:nvPr/>
        </p:nvPicPr>
        <p:blipFill>
          <a:blip r:embed="rId2"/>
          <a:stretch>
            <a:fillRect/>
          </a:stretch>
        </p:blipFill>
        <p:spPr>
          <a:xfrm>
            <a:off x="7866653" y="3019646"/>
            <a:ext cx="1956469" cy="1647553"/>
          </a:xfrm>
          <a:prstGeom prst="rect">
            <a:avLst/>
          </a:prstGeom>
        </p:spPr>
      </p:pic>
      <p:pic>
        <p:nvPicPr>
          <p:cNvPr id="10" name="Picture 9">
            <a:extLst>
              <a:ext uri="{FF2B5EF4-FFF2-40B4-BE49-F238E27FC236}">
                <a16:creationId xmlns:a16="http://schemas.microsoft.com/office/drawing/2014/main" id="{916DACB0-5B80-4FCE-AA9D-4FEFED1969E9}"/>
              </a:ext>
            </a:extLst>
          </p:cNvPr>
          <p:cNvPicPr>
            <a:picLocks noChangeAspect="1"/>
          </p:cNvPicPr>
          <p:nvPr/>
        </p:nvPicPr>
        <p:blipFill>
          <a:blip r:embed="rId3"/>
          <a:stretch>
            <a:fillRect/>
          </a:stretch>
        </p:blipFill>
        <p:spPr>
          <a:xfrm>
            <a:off x="7910463" y="4981150"/>
            <a:ext cx="1971238" cy="1750165"/>
          </a:xfrm>
          <a:prstGeom prst="rect">
            <a:avLst/>
          </a:prstGeom>
        </p:spPr>
      </p:pic>
      <p:pic>
        <p:nvPicPr>
          <p:cNvPr id="12" name="Picture 11">
            <a:extLst>
              <a:ext uri="{FF2B5EF4-FFF2-40B4-BE49-F238E27FC236}">
                <a16:creationId xmlns:a16="http://schemas.microsoft.com/office/drawing/2014/main" id="{E95D8A78-B55C-453E-91FA-F586010ECEEF}"/>
              </a:ext>
            </a:extLst>
          </p:cNvPr>
          <p:cNvPicPr>
            <a:picLocks noChangeAspect="1"/>
          </p:cNvPicPr>
          <p:nvPr/>
        </p:nvPicPr>
        <p:blipFill>
          <a:blip r:embed="rId4"/>
          <a:stretch>
            <a:fillRect/>
          </a:stretch>
        </p:blipFill>
        <p:spPr>
          <a:xfrm>
            <a:off x="7910463" y="1074810"/>
            <a:ext cx="1971238" cy="1813537"/>
          </a:xfrm>
          <a:prstGeom prst="rect">
            <a:avLst/>
          </a:prstGeom>
        </p:spPr>
      </p:pic>
    </p:spTree>
    <p:extLst>
      <p:ext uri="{BB962C8B-B14F-4D97-AF65-F5344CB8AC3E}">
        <p14:creationId xmlns:p14="http://schemas.microsoft.com/office/powerpoint/2010/main" val="515589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F92A-0E0E-4D3B-A08D-A4B1353FA7F2}"/>
              </a:ext>
            </a:extLst>
          </p:cNvPr>
          <p:cNvSpPr>
            <a:spLocks noGrp="1"/>
          </p:cNvSpPr>
          <p:nvPr>
            <p:ph type="title"/>
          </p:nvPr>
        </p:nvSpPr>
        <p:spPr>
          <a:xfrm>
            <a:off x="693673" y="326411"/>
            <a:ext cx="11073231" cy="470856"/>
          </a:xfrm>
        </p:spPr>
        <p:txBody>
          <a:bodyPr/>
          <a:lstStyle/>
          <a:p>
            <a:r>
              <a:rPr lang="en-US" dirty="0"/>
              <a:t>Relationships between DMOs</a:t>
            </a:r>
          </a:p>
        </p:txBody>
      </p:sp>
      <p:sp>
        <p:nvSpPr>
          <p:cNvPr id="5" name="Rectangle 4">
            <a:extLst>
              <a:ext uri="{FF2B5EF4-FFF2-40B4-BE49-F238E27FC236}">
                <a16:creationId xmlns:a16="http://schemas.microsoft.com/office/drawing/2014/main" id="{69B73290-F650-4355-A653-17468CE10FAD}"/>
              </a:ext>
            </a:extLst>
          </p:cNvPr>
          <p:cNvSpPr/>
          <p:nvPr/>
        </p:nvSpPr>
        <p:spPr bwMode="auto">
          <a:xfrm>
            <a:off x="4555859" y="1702870"/>
            <a:ext cx="2662118" cy="85488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dirty="0"/>
              <a:t>sys.dm_exec_cached_plans</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3A92EB-C277-423B-BE0F-7A9BFA432B0B}"/>
              </a:ext>
            </a:extLst>
          </p:cNvPr>
          <p:cNvSpPr/>
          <p:nvPr/>
        </p:nvSpPr>
        <p:spPr bwMode="auto">
          <a:xfrm>
            <a:off x="2997563" y="5021774"/>
            <a:ext cx="2662118" cy="854886"/>
          </a:xfrm>
          <a:prstGeom prst="rect">
            <a:avLst/>
          </a:prstGeom>
          <a:solidFill>
            <a:srgbClr val="3B5AC4"/>
          </a:solidFill>
          <a:ln>
            <a:solidFill>
              <a:srgbClr val="3B5A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a:r>
              <a:rPr lang="en-US" sz="1428" dirty="0"/>
              <a:t>sys.dm_exec_query_plan()</a:t>
            </a:r>
          </a:p>
        </p:txBody>
      </p:sp>
      <p:sp>
        <p:nvSpPr>
          <p:cNvPr id="7" name="Rectangle 6">
            <a:extLst>
              <a:ext uri="{FF2B5EF4-FFF2-40B4-BE49-F238E27FC236}">
                <a16:creationId xmlns:a16="http://schemas.microsoft.com/office/drawing/2014/main" id="{B1085922-86B0-4E99-B4C0-255ED11E6C2C}"/>
              </a:ext>
            </a:extLst>
          </p:cNvPr>
          <p:cNvSpPr/>
          <p:nvPr/>
        </p:nvSpPr>
        <p:spPr bwMode="auto">
          <a:xfrm>
            <a:off x="6307820" y="5021774"/>
            <a:ext cx="2662118" cy="854886"/>
          </a:xfrm>
          <a:prstGeom prst="rect">
            <a:avLst/>
          </a:prstGeom>
          <a:solidFill>
            <a:schemeClr val="accent5"/>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a:r>
              <a:rPr lang="en-US" sz="1428" dirty="0"/>
              <a:t>sys.dm_exec_sql_text()</a:t>
            </a:r>
          </a:p>
        </p:txBody>
      </p:sp>
      <p:sp>
        <p:nvSpPr>
          <p:cNvPr id="10" name="Rectangle 9">
            <a:extLst>
              <a:ext uri="{FF2B5EF4-FFF2-40B4-BE49-F238E27FC236}">
                <a16:creationId xmlns:a16="http://schemas.microsoft.com/office/drawing/2014/main" id="{F3C464DF-700D-4809-B529-1A93FB74381A}"/>
              </a:ext>
            </a:extLst>
          </p:cNvPr>
          <p:cNvSpPr/>
          <p:nvPr/>
        </p:nvSpPr>
        <p:spPr bwMode="auto">
          <a:xfrm>
            <a:off x="4555859" y="3279901"/>
            <a:ext cx="2662118" cy="854886"/>
          </a:xfrm>
          <a:prstGeom prst="rect">
            <a:avLst/>
          </a:prstGeom>
          <a:solidFill>
            <a:srgbClr val="2A97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dirty="0"/>
              <a:t>sys.dm_exec_query_stats</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B0C09F7F-86C9-450E-B473-3F57068ACE6A}"/>
              </a:ext>
            </a:extLst>
          </p:cNvPr>
          <p:cNvCxnSpPr>
            <a:cxnSpLocks/>
            <a:stCxn id="5" idx="2"/>
            <a:endCxn id="10" idx="0"/>
          </p:cNvCxnSpPr>
          <p:nvPr/>
        </p:nvCxnSpPr>
        <p:spPr>
          <a:xfrm>
            <a:off x="5886918" y="2557757"/>
            <a:ext cx="0" cy="7221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98BEE3-56E8-42C2-8A79-A971C558FF85}"/>
              </a:ext>
            </a:extLst>
          </p:cNvPr>
          <p:cNvCxnSpPr>
            <a:cxnSpLocks/>
            <a:stCxn id="10" idx="2"/>
            <a:endCxn id="6" idx="0"/>
          </p:cNvCxnSpPr>
          <p:nvPr/>
        </p:nvCxnSpPr>
        <p:spPr>
          <a:xfrm flipH="1">
            <a:off x="4328622" y="4134787"/>
            <a:ext cx="1558296" cy="8869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2FF271-BCCD-4328-91F7-DEEEA42DF968}"/>
              </a:ext>
            </a:extLst>
          </p:cNvPr>
          <p:cNvCxnSpPr>
            <a:cxnSpLocks/>
            <a:stCxn id="10" idx="2"/>
            <a:endCxn id="7" idx="0"/>
          </p:cNvCxnSpPr>
          <p:nvPr/>
        </p:nvCxnSpPr>
        <p:spPr>
          <a:xfrm>
            <a:off x="5886919" y="4134787"/>
            <a:ext cx="1751961" cy="8869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34C5F4-7343-45AE-A831-1653AC98B2DC}"/>
              </a:ext>
            </a:extLst>
          </p:cNvPr>
          <p:cNvSpPr txBox="1"/>
          <p:nvPr/>
        </p:nvSpPr>
        <p:spPr>
          <a:xfrm>
            <a:off x="4555858" y="4480559"/>
            <a:ext cx="1321188" cy="224114"/>
          </a:xfrm>
          <a:prstGeom prst="rect">
            <a:avLst/>
          </a:prstGeom>
          <a:solidFill>
            <a:schemeClr val="bg1"/>
          </a:solidFill>
        </p:spPr>
        <p:txBody>
          <a:bodyPr wrap="square" lIns="0" tIns="0" rIns="0" bIns="0" rtlCol="0">
            <a:spAutoFit/>
          </a:bodyPr>
          <a:lstStyle/>
          <a:p>
            <a:pPr algn="ctr"/>
            <a:r>
              <a:rPr lang="en-US" sz="1428" dirty="0">
                <a:gradFill>
                  <a:gsLst>
                    <a:gs pos="2917">
                      <a:schemeClr val="tx1"/>
                    </a:gs>
                    <a:gs pos="30000">
                      <a:schemeClr val="tx1"/>
                    </a:gs>
                  </a:gsLst>
                  <a:lin ang="5400000" scaled="0"/>
                </a:gradFill>
              </a:rPr>
              <a:t>plan_handle</a:t>
            </a:r>
          </a:p>
        </p:txBody>
      </p:sp>
      <p:sp>
        <p:nvSpPr>
          <p:cNvPr id="38" name="TextBox 37">
            <a:extLst>
              <a:ext uri="{FF2B5EF4-FFF2-40B4-BE49-F238E27FC236}">
                <a16:creationId xmlns:a16="http://schemas.microsoft.com/office/drawing/2014/main" id="{021B8E0D-6A61-4B6F-B06B-B74393601C17}"/>
              </a:ext>
            </a:extLst>
          </p:cNvPr>
          <p:cNvSpPr txBox="1"/>
          <p:nvPr/>
        </p:nvSpPr>
        <p:spPr>
          <a:xfrm>
            <a:off x="6286000" y="4374599"/>
            <a:ext cx="1321188" cy="448228"/>
          </a:xfrm>
          <a:prstGeom prst="rect">
            <a:avLst/>
          </a:prstGeom>
          <a:solidFill>
            <a:schemeClr val="bg1"/>
          </a:solidFill>
        </p:spPr>
        <p:txBody>
          <a:bodyPr wrap="square" lIns="0" tIns="0" rIns="0" bIns="0" rtlCol="0">
            <a:spAutoFit/>
          </a:bodyPr>
          <a:lstStyle/>
          <a:p>
            <a:pPr algn="ctr"/>
            <a:r>
              <a:rPr lang="en-US" sz="1428" dirty="0">
                <a:gradFill>
                  <a:gsLst>
                    <a:gs pos="2917">
                      <a:schemeClr val="tx1"/>
                    </a:gs>
                    <a:gs pos="30000">
                      <a:schemeClr val="tx1"/>
                    </a:gs>
                  </a:gsLst>
                  <a:lin ang="5400000" scaled="0"/>
                </a:gradFill>
              </a:rPr>
              <a:t>plan_handle</a:t>
            </a:r>
          </a:p>
          <a:p>
            <a:pPr algn="ctr"/>
            <a:r>
              <a:rPr lang="en-US" sz="1428" i="1" dirty="0">
                <a:gradFill>
                  <a:gsLst>
                    <a:gs pos="2917">
                      <a:schemeClr val="tx1"/>
                    </a:gs>
                    <a:gs pos="30000">
                      <a:schemeClr val="tx1"/>
                    </a:gs>
                  </a:gsLst>
                  <a:lin ang="5400000" scaled="0"/>
                </a:gradFill>
              </a:rPr>
              <a:t>or </a:t>
            </a:r>
            <a:r>
              <a:rPr lang="en-US" sz="1428" dirty="0">
                <a:gradFill>
                  <a:gsLst>
                    <a:gs pos="2917">
                      <a:schemeClr val="tx1"/>
                    </a:gs>
                    <a:gs pos="30000">
                      <a:schemeClr val="tx1"/>
                    </a:gs>
                  </a:gsLst>
                  <a:lin ang="5400000" scaled="0"/>
                </a:gradFill>
              </a:rPr>
              <a:t>sql_handle</a:t>
            </a:r>
          </a:p>
        </p:txBody>
      </p:sp>
      <p:sp>
        <p:nvSpPr>
          <p:cNvPr id="43" name="TextBox 42">
            <a:extLst>
              <a:ext uri="{FF2B5EF4-FFF2-40B4-BE49-F238E27FC236}">
                <a16:creationId xmlns:a16="http://schemas.microsoft.com/office/drawing/2014/main" id="{209C18E2-F59B-4654-80C0-22A61F51B0EC}"/>
              </a:ext>
            </a:extLst>
          </p:cNvPr>
          <p:cNvSpPr txBox="1"/>
          <p:nvPr/>
        </p:nvSpPr>
        <p:spPr>
          <a:xfrm>
            <a:off x="5291282" y="2763537"/>
            <a:ext cx="1321188" cy="224114"/>
          </a:xfrm>
          <a:prstGeom prst="rect">
            <a:avLst/>
          </a:prstGeom>
          <a:solidFill>
            <a:schemeClr val="bg1"/>
          </a:solidFill>
        </p:spPr>
        <p:txBody>
          <a:bodyPr wrap="square" lIns="0" tIns="0" rIns="0" bIns="0" rtlCol="0">
            <a:spAutoFit/>
          </a:bodyPr>
          <a:lstStyle/>
          <a:p>
            <a:pPr algn="ctr"/>
            <a:r>
              <a:rPr lang="en-US" sz="1428" dirty="0">
                <a:gradFill>
                  <a:gsLst>
                    <a:gs pos="2917">
                      <a:schemeClr val="tx1"/>
                    </a:gs>
                    <a:gs pos="30000">
                      <a:schemeClr val="tx1"/>
                    </a:gs>
                  </a:gsLst>
                  <a:lin ang="5400000" scaled="0"/>
                </a:gradFill>
              </a:rPr>
              <a:t>plan_handle</a:t>
            </a:r>
          </a:p>
        </p:txBody>
      </p:sp>
    </p:spTree>
    <p:extLst>
      <p:ext uri="{BB962C8B-B14F-4D97-AF65-F5344CB8AC3E}">
        <p14:creationId xmlns:p14="http://schemas.microsoft.com/office/powerpoint/2010/main" val="2077511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Queries in the Plan Cache</a:t>
            </a:r>
          </a:p>
        </p:txBody>
      </p:sp>
      <p:graphicFrame>
        <p:nvGraphicFramePr>
          <p:cNvPr id="11" name="Diagram 10">
            <a:extLst>
              <a:ext uri="{FF2B5EF4-FFF2-40B4-BE49-F238E27FC236}">
                <a16:creationId xmlns:a16="http://schemas.microsoft.com/office/drawing/2014/main" id="{792B21D2-5A68-4D2B-8B0F-BEF81E68C2C5}"/>
              </a:ext>
            </a:extLst>
          </p:cNvPr>
          <p:cNvGraphicFramePr/>
          <p:nvPr/>
        </p:nvGraphicFramePr>
        <p:xfrm>
          <a:off x="669572" y="1168344"/>
          <a:ext cx="11097332" cy="5023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45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265237" y="862982"/>
            <a:ext cx="9753600" cy="5123189"/>
          </a:xfrm>
          <a:prstGeom prst="rect">
            <a:avLst/>
          </a:prstGeom>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C134E13-E15B-4D97-80E7-EE03878EB658}"/>
              </a:ext>
            </a:extLst>
          </p:cNvPr>
          <p:cNvGraphicFramePr/>
          <p:nvPr/>
        </p:nvGraphicFramePr>
        <p:xfrm>
          <a:off x="672357" y="1213174"/>
          <a:ext cx="11607803" cy="50829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xfrm>
            <a:off x="669571" y="382777"/>
            <a:ext cx="11097332" cy="470856"/>
          </a:xfrm>
        </p:spPr>
        <p:txBody>
          <a:bodyPr/>
          <a:lstStyle/>
          <a:p>
            <a:r>
              <a:rPr lang="en-US" dirty="0"/>
              <a:t>Microsoft SQL Server Scheduling Terminology</a:t>
            </a:r>
          </a:p>
        </p:txBody>
      </p:sp>
    </p:spTree>
    <p:custDataLst>
      <p:tags r:id="rId1"/>
    </p:custDataLst>
    <p:extLst>
      <p:ext uri="{BB962C8B-B14F-4D97-AF65-F5344CB8AC3E}">
        <p14:creationId xmlns:p14="http://schemas.microsoft.com/office/powerpoint/2010/main" val="25549299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51304">
              <a:lnSpc>
                <a:spcPts val="3692"/>
              </a:lnSpc>
            </a:pPr>
            <a:r>
              <a:rPr lang="en-GB" sz="3264" b="1" spc="-51" dirty="0">
                <a:solidFill>
                  <a:schemeClr val="tx1"/>
                </a:solidFill>
              </a:rPr>
              <a:t>Thread States and Queues</a:t>
            </a:r>
          </a:p>
        </p:txBody>
      </p:sp>
      <p:graphicFrame>
        <p:nvGraphicFramePr>
          <p:cNvPr id="3" name="Diagram 2">
            <a:extLst>
              <a:ext uri="{FF2B5EF4-FFF2-40B4-BE49-F238E27FC236}">
                <a16:creationId xmlns:a16="http://schemas.microsoft.com/office/drawing/2014/main" id="{8C5A161C-459C-47E2-A87D-EE120BBEB10F}"/>
              </a:ext>
            </a:extLst>
          </p:cNvPr>
          <p:cNvGraphicFramePr/>
          <p:nvPr/>
        </p:nvGraphicFramePr>
        <p:xfrm>
          <a:off x="427756" y="1086710"/>
          <a:ext cx="11580962" cy="5422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036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455" y="162551"/>
            <a:ext cx="11889564" cy="917575"/>
          </a:xfrm>
        </p:spPr>
        <p:txBody>
          <a:bodyPr/>
          <a:lstStyle/>
          <a:p>
            <a:r>
              <a:rPr lang="en-US" dirty="0"/>
              <a:t>Yielding </a:t>
            </a:r>
          </a:p>
        </p:txBody>
      </p:sp>
      <p:grpSp>
        <p:nvGrpSpPr>
          <p:cNvPr id="27" name="Group 26">
            <a:extLst>
              <a:ext uri="{FF2B5EF4-FFF2-40B4-BE49-F238E27FC236}">
                <a16:creationId xmlns:a16="http://schemas.microsoft.com/office/drawing/2014/main" id="{7601F592-A5F0-42C2-8412-7BDC5944ADE5}"/>
              </a:ext>
            </a:extLst>
          </p:cNvPr>
          <p:cNvGrpSpPr/>
          <p:nvPr/>
        </p:nvGrpSpPr>
        <p:grpSpPr>
          <a:xfrm>
            <a:off x="815483" y="1212849"/>
            <a:ext cx="10805508" cy="5336476"/>
            <a:chOff x="666867" y="907088"/>
            <a:chExt cx="10805508" cy="5336476"/>
          </a:xfrm>
        </p:grpSpPr>
        <p:sp>
          <p:nvSpPr>
            <p:cNvPr id="28" name="Oval 27" descr="A black circle representing the start of a task." title="Start">
              <a:extLst>
                <a:ext uri="{FF2B5EF4-FFF2-40B4-BE49-F238E27FC236}">
                  <a16:creationId xmlns:a16="http://schemas.microsoft.com/office/drawing/2014/main" id="{F7386285-8275-4DE3-84F0-5D12B5FBF37C}"/>
                </a:ext>
              </a:extLst>
            </p:cNvPr>
            <p:cNvSpPr/>
            <p:nvPr/>
          </p:nvSpPr>
          <p:spPr bwMode="auto">
            <a:xfrm>
              <a:off x="666867" y="1115637"/>
              <a:ext cx="661591" cy="660630"/>
            </a:xfrm>
            <a:prstGeom prst="ellipse">
              <a:avLst/>
            </a:prstGeom>
            <a:solidFill>
              <a:srgbClr val="2098D5">
                <a:lumMod val="75000"/>
              </a:srgbClr>
            </a:solidFill>
            <a:ln w="76200" cap="flat" cmpd="sng" algn="ctr">
              <a:solidFill>
                <a:srgbClr val="2098D5">
                  <a:lumMod val="50000"/>
                </a:srgb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29" name="Oval 28">
              <a:extLst>
                <a:ext uri="{FF2B5EF4-FFF2-40B4-BE49-F238E27FC236}">
                  <a16:creationId xmlns:a16="http://schemas.microsoft.com/office/drawing/2014/main" id="{5C18D1A0-24FE-417E-9704-F0081B05CC60}"/>
                </a:ext>
              </a:extLst>
            </p:cNvPr>
            <p:cNvSpPr/>
            <p:nvPr/>
          </p:nvSpPr>
          <p:spPr bwMode="auto">
            <a:xfrm>
              <a:off x="10825816" y="3261822"/>
              <a:ext cx="517247" cy="470987"/>
            </a:xfrm>
            <a:prstGeom prst="ellipse">
              <a:avLst/>
            </a:prstGeom>
            <a:solidFill>
              <a:srgbClr val="2098D5">
                <a:lumMod val="75000"/>
              </a:srgb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30" name="Oval 29">
              <a:extLst>
                <a:ext uri="{FF2B5EF4-FFF2-40B4-BE49-F238E27FC236}">
                  <a16:creationId xmlns:a16="http://schemas.microsoft.com/office/drawing/2014/main" id="{4144FB25-5F66-4958-A8EE-53BE064BCD7A}"/>
                </a:ext>
              </a:extLst>
            </p:cNvPr>
            <p:cNvSpPr/>
            <p:nvPr/>
          </p:nvSpPr>
          <p:spPr bwMode="auto">
            <a:xfrm>
              <a:off x="10696504" y="3144075"/>
              <a:ext cx="775871" cy="706480"/>
            </a:xfrm>
            <a:prstGeom prst="ellipse">
              <a:avLst/>
            </a:prstGeom>
            <a:noFill/>
            <a:ln w="63500" cap="flat" cmpd="sng" algn="ctr">
              <a:solidFill>
                <a:srgbClr val="2098D5">
                  <a:lumMod val="50000"/>
                </a:srgb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31" name="TextBox 30">
              <a:extLst>
                <a:ext uri="{FF2B5EF4-FFF2-40B4-BE49-F238E27FC236}">
                  <a16:creationId xmlns:a16="http://schemas.microsoft.com/office/drawing/2014/main" id="{A3948E0C-EFC5-4858-B2EA-B1262B11A979}"/>
                </a:ext>
              </a:extLst>
            </p:cNvPr>
            <p:cNvSpPr txBox="1"/>
            <p:nvPr/>
          </p:nvSpPr>
          <p:spPr>
            <a:xfrm>
              <a:off x="666867" y="1825676"/>
              <a:ext cx="70974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Start</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32" name="TextBox 31">
              <a:extLst>
                <a:ext uri="{FF2B5EF4-FFF2-40B4-BE49-F238E27FC236}">
                  <a16:creationId xmlns:a16="http://schemas.microsoft.com/office/drawing/2014/main" id="{13F72CFA-987B-4497-962B-BFD4C1E977E3}"/>
                </a:ext>
              </a:extLst>
            </p:cNvPr>
            <p:cNvSpPr txBox="1"/>
            <p:nvPr/>
          </p:nvSpPr>
          <p:spPr>
            <a:xfrm>
              <a:off x="10800547" y="3901395"/>
              <a:ext cx="5902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End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cxnSp>
          <p:nvCxnSpPr>
            <p:cNvPr id="33" name="Straight Arrow Connector 32" descr="An unlablled arrow linking the Start of the process to the Runnable list box." title="starting">
              <a:extLst>
                <a:ext uri="{FF2B5EF4-FFF2-40B4-BE49-F238E27FC236}">
                  <a16:creationId xmlns:a16="http://schemas.microsoft.com/office/drawing/2014/main" id="{265A2689-E6C6-4A7C-BC2E-81F9D293441A}"/>
                </a:ext>
              </a:extLst>
            </p:cNvPr>
            <p:cNvCxnSpPr>
              <a:cxnSpLocks/>
            </p:cNvCxnSpPr>
            <p:nvPr/>
          </p:nvCxnSpPr>
          <p:spPr bwMode="auto">
            <a:xfrm>
              <a:off x="1529947" y="1459747"/>
              <a:ext cx="793062" cy="0"/>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4" name="Straight Arrow Connector 33" descr="An arrow from the CPU box to the End of the process labelled &quot;Complete&quot;." title="Complete">
              <a:extLst>
                <a:ext uri="{FF2B5EF4-FFF2-40B4-BE49-F238E27FC236}">
                  <a16:creationId xmlns:a16="http://schemas.microsoft.com/office/drawing/2014/main" id="{5BF75EF2-BFBC-47AF-82A5-678AB053EC43}"/>
                </a:ext>
              </a:extLst>
            </p:cNvPr>
            <p:cNvCxnSpPr/>
            <p:nvPr/>
          </p:nvCxnSpPr>
          <p:spPr bwMode="auto">
            <a:xfrm>
              <a:off x="9060465" y="3522670"/>
              <a:ext cx="1440248" cy="0"/>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5" name="Straight Arrow Connector 34" descr="An arrow from the CPU box to the Waiter List box, labelled &quot;Resource blocked&quot;." title="Resource blocked">
              <a:extLst>
                <a:ext uri="{FF2B5EF4-FFF2-40B4-BE49-F238E27FC236}">
                  <a16:creationId xmlns:a16="http://schemas.microsoft.com/office/drawing/2014/main" id="{B5AB4B11-30FB-424B-9708-C94A63D2F5A6}"/>
                </a:ext>
              </a:extLst>
            </p:cNvPr>
            <p:cNvCxnSpPr>
              <a:cxnSpLocks/>
            </p:cNvCxnSpPr>
            <p:nvPr/>
          </p:nvCxnSpPr>
          <p:spPr bwMode="auto">
            <a:xfrm>
              <a:off x="7451257" y="4177927"/>
              <a:ext cx="0" cy="673008"/>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6" name="Elbow Connector 15" descr="An arrow from the Waiter List box to the Runnable List box, labelled &quot;Resource available&quot;." title="Resource available">
              <a:extLst>
                <a:ext uri="{FF2B5EF4-FFF2-40B4-BE49-F238E27FC236}">
                  <a16:creationId xmlns:a16="http://schemas.microsoft.com/office/drawing/2014/main" id="{10058B89-DF3A-45DE-B40A-9AAC923BEC68}"/>
                </a:ext>
              </a:extLst>
            </p:cNvPr>
            <p:cNvCxnSpPr/>
            <p:nvPr/>
          </p:nvCxnSpPr>
          <p:spPr bwMode="auto">
            <a:xfrm rot="10800000">
              <a:off x="3088301" y="2206325"/>
              <a:ext cx="2728617" cy="3225459"/>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7" name="Elbow Connector 16" descr="An arrow from the Runnable List box to the CPU box, labelled &quot;CPU available&quot;." title="CPU available">
              <a:extLst>
                <a:ext uri="{FF2B5EF4-FFF2-40B4-BE49-F238E27FC236}">
                  <a16:creationId xmlns:a16="http://schemas.microsoft.com/office/drawing/2014/main" id="{5994C78D-99CE-4354-90F1-D9C1A6AE94A5}"/>
                </a:ext>
              </a:extLst>
            </p:cNvPr>
            <p:cNvCxnSpPr>
              <a:cxnSpLocks/>
            </p:cNvCxnSpPr>
            <p:nvPr/>
          </p:nvCxnSpPr>
          <p:spPr bwMode="auto">
            <a:xfrm>
              <a:off x="5391146" y="1532726"/>
              <a:ext cx="2019966" cy="1236043"/>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8" name="Elbow Connector 17" descr="An arrow from the CPU box to the Runnable list box, labelled &quot;Quantum exhausted&quot;" title="Quantum exhausted">
              <a:extLst>
                <a:ext uri="{FF2B5EF4-FFF2-40B4-BE49-F238E27FC236}">
                  <a16:creationId xmlns:a16="http://schemas.microsoft.com/office/drawing/2014/main" id="{C0D4D7AC-042B-4B08-B45F-994D70570045}"/>
                </a:ext>
              </a:extLst>
            </p:cNvPr>
            <p:cNvCxnSpPr/>
            <p:nvPr/>
          </p:nvCxnSpPr>
          <p:spPr bwMode="auto">
            <a:xfrm rot="10800000">
              <a:off x="3782017" y="2291086"/>
              <a:ext cx="2019965" cy="1236043"/>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sp>
          <p:nvSpPr>
            <p:cNvPr id="39" name="TextBox 38">
              <a:extLst>
                <a:ext uri="{FF2B5EF4-FFF2-40B4-BE49-F238E27FC236}">
                  <a16:creationId xmlns:a16="http://schemas.microsoft.com/office/drawing/2014/main" id="{B68F64D0-F889-4043-8063-C24CF5C5694F}"/>
                </a:ext>
              </a:extLst>
            </p:cNvPr>
            <p:cNvSpPr txBox="1"/>
            <p:nvPr/>
          </p:nvSpPr>
          <p:spPr>
            <a:xfrm>
              <a:off x="5620787" y="1111019"/>
              <a:ext cx="1657570"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CPU available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0" name="TextBox 39">
              <a:extLst>
                <a:ext uri="{FF2B5EF4-FFF2-40B4-BE49-F238E27FC236}">
                  <a16:creationId xmlns:a16="http://schemas.microsoft.com/office/drawing/2014/main" id="{5190F655-9D5F-483B-B53B-9B10C3E6BFCE}"/>
                </a:ext>
              </a:extLst>
            </p:cNvPr>
            <p:cNvSpPr txBox="1"/>
            <p:nvPr/>
          </p:nvSpPr>
          <p:spPr>
            <a:xfrm>
              <a:off x="3522233" y="3637843"/>
              <a:ext cx="2379882"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Quantum exhausted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1" name="TextBox 40">
              <a:extLst>
                <a:ext uri="{FF2B5EF4-FFF2-40B4-BE49-F238E27FC236}">
                  <a16:creationId xmlns:a16="http://schemas.microsoft.com/office/drawing/2014/main" id="{CFB2DE08-CF9E-4E4F-ACC9-DB2AF7058FA1}"/>
                </a:ext>
              </a:extLst>
            </p:cNvPr>
            <p:cNvSpPr txBox="1"/>
            <p:nvPr/>
          </p:nvSpPr>
          <p:spPr>
            <a:xfrm>
              <a:off x="3502513" y="5535627"/>
              <a:ext cx="218309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Resource available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2" name="TextBox 41">
              <a:extLst>
                <a:ext uri="{FF2B5EF4-FFF2-40B4-BE49-F238E27FC236}">
                  <a16:creationId xmlns:a16="http://schemas.microsoft.com/office/drawing/2014/main" id="{B5A36C20-7A63-41A9-8930-088E1DB6A996}"/>
                </a:ext>
              </a:extLst>
            </p:cNvPr>
            <p:cNvSpPr txBox="1"/>
            <p:nvPr/>
          </p:nvSpPr>
          <p:spPr>
            <a:xfrm>
              <a:off x="7614123" y="4297327"/>
              <a:ext cx="208069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Resource blocked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3" name="TextBox 42">
              <a:extLst>
                <a:ext uri="{FF2B5EF4-FFF2-40B4-BE49-F238E27FC236}">
                  <a16:creationId xmlns:a16="http://schemas.microsoft.com/office/drawing/2014/main" id="{156DC059-0289-42DF-9AF6-F67C90CAEE79}"/>
                </a:ext>
              </a:extLst>
            </p:cNvPr>
            <p:cNvSpPr txBox="1"/>
            <p:nvPr/>
          </p:nvSpPr>
          <p:spPr>
            <a:xfrm>
              <a:off x="9176993" y="3051137"/>
              <a:ext cx="1228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Complete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4" name="Rectangle: Rounded Corners 43">
              <a:extLst>
                <a:ext uri="{FF2B5EF4-FFF2-40B4-BE49-F238E27FC236}">
                  <a16:creationId xmlns:a16="http://schemas.microsoft.com/office/drawing/2014/main" id="{4A152612-7ECF-4DD4-95E8-395185F051E6}"/>
                </a:ext>
              </a:extLst>
            </p:cNvPr>
            <p:cNvSpPr/>
            <p:nvPr/>
          </p:nvSpPr>
          <p:spPr>
            <a:xfrm>
              <a:off x="2416375" y="907088"/>
              <a:ext cx="2765502" cy="1251276"/>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Runnable List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runnable</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sp>
          <p:nvSpPr>
            <p:cNvPr id="45" name="Rectangle: Rounded Corners 44">
              <a:extLst>
                <a:ext uri="{FF2B5EF4-FFF2-40B4-BE49-F238E27FC236}">
                  <a16:creationId xmlns:a16="http://schemas.microsoft.com/office/drawing/2014/main" id="{75E2F568-F439-40E0-A59A-AE4D016C2F8E}"/>
                </a:ext>
              </a:extLst>
            </p:cNvPr>
            <p:cNvSpPr/>
            <p:nvPr/>
          </p:nvSpPr>
          <p:spPr>
            <a:xfrm>
              <a:off x="6028360" y="2849000"/>
              <a:ext cx="2765502" cy="1251276"/>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CPU</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running</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sp>
          <p:nvSpPr>
            <p:cNvPr id="46" name="Rectangle: Rounded Corners 45">
              <a:extLst>
                <a:ext uri="{FF2B5EF4-FFF2-40B4-BE49-F238E27FC236}">
                  <a16:creationId xmlns:a16="http://schemas.microsoft.com/office/drawing/2014/main" id="{9D847284-253B-45B2-AD82-2AB9BCF87087}"/>
                </a:ext>
              </a:extLst>
            </p:cNvPr>
            <p:cNvSpPr/>
            <p:nvPr/>
          </p:nvSpPr>
          <p:spPr>
            <a:xfrm>
              <a:off x="5988606" y="4953526"/>
              <a:ext cx="2845011" cy="1290038"/>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Waiter List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suspended</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51937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11.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1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1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1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heme/theme1.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10.xml><?xml version="1.0" encoding="utf-8"?>
<a:theme xmlns:a="http://schemas.openxmlformats.org/drawingml/2006/main" name="4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11.xml><?xml version="1.0" encoding="utf-8"?>
<a:theme xmlns:a="http://schemas.openxmlformats.org/drawingml/2006/main" name="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1_CORE TEMPLATE">
  <a:themeElements>
    <a:clrScheme name="Custom 84">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4.xml><?xml version="1.0" encoding="utf-8"?>
<a:theme xmlns:a="http://schemas.openxmlformats.org/drawingml/2006/main" name="2_CORE TEMPLATE">
  <a:themeElements>
    <a:clrScheme name="Custom 84">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5.xml><?xml version="1.0" encoding="utf-8"?>
<a:theme xmlns:a="http://schemas.openxmlformats.org/drawingml/2006/main" name="3_CORE TEMPLATE">
  <a:themeElements>
    <a:clrScheme name="Custom 7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6.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7.xml><?xml version="1.0" encoding="utf-8"?>
<a:theme xmlns:a="http://schemas.openxmlformats.org/drawingml/2006/main" name="4_CORE TEMPLATE">
  <a:themeElements>
    <a:clrScheme name="Custom 83">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8.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9.xml><?xml version="1.0" encoding="utf-8"?>
<a:theme xmlns:a="http://schemas.openxmlformats.org/drawingml/2006/main" name="2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ed30aa2-a9a3-48dd-93de-4f2bc034e61b">
      <UserInfo>
        <DisplayName/>
        <AccountId xsi:nil="true"/>
        <AccountType/>
      </UserInfo>
    </SharedWithUsers>
    <_dlc_DocId xmlns="230e9df3-be65-4c73-a93b-d1236ebd677e">CPS089-2103211598-1102</_dlc_DocId>
    <_dlc_DocIdUrl xmlns="230e9df3-be65-4c73-a93b-d1236ebd677e">
      <Url>https://microsoft.sharepoint.com/teams/CampusProjectSites089/hahzsakosd/ipdev/_layouts/15/DocIdRedir.aspx?ID=CPS089-2103211598-1102</Url>
      <Description>CPS089-2103211598-1102</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55019D4B70474EB61829C05E053846" ma:contentTypeVersion="4" ma:contentTypeDescription="Create a new document." ma:contentTypeScope="" ma:versionID="4ff56c72fb55f50d5c8738918199deb7">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69b0d54d1c2dc846cef99b56d8d17402"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990F116-B58F-4255-B05B-DA3808E0E5C6}">
  <ds:schemaRefs>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230e9df3-be65-4c73-a93b-d1236ebd677e"/>
    <ds:schemaRef ds:uri="http://purl.org/dc/terms/"/>
    <ds:schemaRef ds:uri="7ed30aa2-a9a3-48dd-93de-4f2bc034e61b"/>
    <ds:schemaRef ds:uri="http://schemas.microsoft.com/office/2006/metadata/properties"/>
  </ds:schemaRefs>
</ds:datastoreItem>
</file>

<file path=customXml/itemProps2.xml><?xml version="1.0" encoding="utf-8"?>
<ds:datastoreItem xmlns:ds="http://schemas.openxmlformats.org/officeDocument/2006/customXml" ds:itemID="{EF90D4CD-A5E5-4310-B06F-D8B4505D93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1A9C70AF-A8CE-44C7-BAAE-67706C471353}">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Services_template_16-9_Business_DARK_BLUE_1</Template>
  <TotalTime>4118</TotalTime>
  <Words>15955</Words>
  <Application>Microsoft Office PowerPoint</Application>
  <PresentationFormat>Custom</PresentationFormat>
  <Paragraphs>1286</Paragraphs>
  <Slides>69</Slides>
  <Notes>42</Notes>
  <HiddenSlides>0</HiddenSlides>
  <MMClips>0</MMClips>
  <ScaleCrop>false</ScaleCrop>
  <HeadingPairs>
    <vt:vector size="6" baseType="variant">
      <vt:variant>
        <vt:lpstr>Fonts Used</vt:lpstr>
      </vt:variant>
      <vt:variant>
        <vt:i4>17</vt:i4>
      </vt:variant>
      <vt:variant>
        <vt:lpstr>Theme</vt:lpstr>
      </vt:variant>
      <vt:variant>
        <vt:i4>11</vt:i4>
      </vt:variant>
      <vt:variant>
        <vt:lpstr>Slide Titles</vt:lpstr>
      </vt:variant>
      <vt:variant>
        <vt:i4>69</vt:i4>
      </vt:variant>
    </vt:vector>
  </HeadingPairs>
  <TitlesOfParts>
    <vt:vector size="97" baseType="lpstr">
      <vt:lpstr>&amp;quot</vt:lpstr>
      <vt:lpstr>Arial</vt:lpstr>
      <vt:lpstr>Arial Black</vt:lpstr>
      <vt:lpstr>Calibri</vt:lpstr>
      <vt:lpstr>Calibri Light</vt:lpstr>
      <vt:lpstr>Century Gothic</vt:lpstr>
      <vt:lpstr>Comic Sans MS</vt:lpstr>
      <vt:lpstr>Consolas</vt:lpstr>
      <vt:lpstr>Lucida Console</vt:lpstr>
      <vt:lpstr>Open Sans</vt:lpstr>
      <vt:lpstr>Segoe UI</vt:lpstr>
      <vt:lpstr>Segoe UI Light</vt:lpstr>
      <vt:lpstr>Segoe UI Semibold</vt:lpstr>
      <vt:lpstr>Symbol</vt:lpstr>
      <vt:lpstr>Times New Roman</vt:lpstr>
      <vt:lpstr>Verdana</vt:lpstr>
      <vt:lpstr>Wingdings</vt:lpstr>
      <vt:lpstr>1_PASS 2013_SpeakerTemplate_Final</vt:lpstr>
      <vt:lpstr>CORE TEMPLATE</vt:lpstr>
      <vt:lpstr>1_CORE TEMPLATE</vt:lpstr>
      <vt:lpstr>2_CORE TEMPLATE</vt:lpstr>
      <vt:lpstr>3_CORE TEMPLATE</vt:lpstr>
      <vt:lpstr>Dark Blue</vt:lpstr>
      <vt:lpstr>4_CORE TEMPLATE</vt:lpstr>
      <vt:lpstr>1_Dark Blue</vt:lpstr>
      <vt:lpstr>2_Dark Blue</vt:lpstr>
      <vt:lpstr>4_PASS 2013_SpeakerTemplate_Final</vt:lpstr>
      <vt:lpstr>Microsoft 365 PPT Template - 2018</vt:lpstr>
      <vt:lpstr>Inside the Database Engine</vt:lpstr>
      <vt:lpstr>SQL Server Operating System (SQLOS)</vt:lpstr>
      <vt:lpstr>Two Main Functions of SQLOS</vt:lpstr>
      <vt:lpstr>Dynamic Management Views and Functions</vt:lpstr>
      <vt:lpstr>Using Dynamic Management Objects (DMOs)</vt:lpstr>
      <vt:lpstr>CPU Architecture</vt:lpstr>
      <vt:lpstr>Microsoft SQL Server Scheduling Terminology</vt:lpstr>
      <vt:lpstr>Thread States and Queues</vt:lpstr>
      <vt:lpstr>Yielding </vt:lpstr>
      <vt:lpstr>Task Execution Model</vt:lpstr>
      <vt:lpstr>Relevant Dynamic Management Views (DMVs)</vt:lpstr>
      <vt:lpstr>Waiting Tasks DMV</vt:lpstr>
      <vt:lpstr>Troubleshooting Wait Types</vt:lpstr>
      <vt:lpstr>SQL Server Object Allocation</vt:lpstr>
      <vt:lpstr>SQL Server Disk I/O (Write-Ahead Logging)</vt:lpstr>
      <vt:lpstr>Log Buffer Flushing</vt:lpstr>
      <vt:lpstr>SQL Server Buffer Pool</vt:lpstr>
      <vt:lpstr>Checkpoints</vt:lpstr>
      <vt:lpstr>SET STATISTICS IO</vt:lpstr>
      <vt:lpstr>Page types</vt:lpstr>
      <vt:lpstr>The Role of Allocation Maps and PFS in Object Allocation</vt:lpstr>
      <vt:lpstr>DBCC IND</vt:lpstr>
      <vt:lpstr>DBCC PAGE</vt:lpstr>
      <vt:lpstr>Page LSN and recovery</vt:lpstr>
      <vt:lpstr>SQL Server 2014 VLF Growth Improvement</vt:lpstr>
      <vt:lpstr>Symmetric Multi-Processing (SMP)</vt:lpstr>
      <vt:lpstr>Non-Uniform Memory Access (NUMA)</vt:lpstr>
      <vt:lpstr>SQL Server Configuration</vt:lpstr>
      <vt:lpstr>SQL Server Configuration</vt:lpstr>
      <vt:lpstr>How to determine Thread Stack Memory</vt:lpstr>
      <vt:lpstr>Dynamic Memory Management</vt:lpstr>
      <vt:lpstr>PowerPoint Presentation</vt:lpstr>
      <vt:lpstr>PowerPoint Presentation</vt:lpstr>
      <vt:lpstr>PowerPoint Presentation</vt:lpstr>
      <vt:lpstr>Transactions must pass the ACID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a Good Clustering Key</vt:lpstr>
      <vt:lpstr>Key Lookup </vt:lpstr>
      <vt:lpstr>Non-Clustered Index with Included Column </vt:lpstr>
      <vt:lpstr>Read-Ahead Scans</vt:lpstr>
      <vt:lpstr>Columnstore Index Types</vt:lpstr>
      <vt:lpstr>Row Groups &amp; Segments</vt:lpstr>
      <vt:lpstr>Showing Statistics</vt:lpstr>
      <vt:lpstr>PowerPoint Presentation</vt:lpstr>
      <vt:lpstr>PowerPoint Presentation</vt:lpstr>
      <vt:lpstr>PowerPoint Presentation</vt:lpstr>
      <vt:lpstr>PowerPoint Presentation</vt:lpstr>
      <vt:lpstr>PowerPoint Presentation</vt:lpstr>
      <vt:lpstr>PowerPoint Presentation</vt:lpstr>
      <vt:lpstr>How to see the query plan</vt:lpstr>
      <vt:lpstr>How to see the query plan</vt:lpstr>
      <vt:lpstr>What to look for in a query plan</vt:lpstr>
      <vt:lpstr>PowerPoint Presentation</vt:lpstr>
      <vt:lpstr>PowerPoint Presentation</vt:lpstr>
      <vt:lpstr>PowerPoint Presentation</vt:lpstr>
      <vt:lpstr>PowerPoint Presentation</vt:lpstr>
      <vt:lpstr>Relationships between DMOs</vt:lpstr>
      <vt:lpstr>Queries in the Plan Cache</vt:lpstr>
      <vt:lpstr>Parameter Sniffing</vt:lpstr>
      <vt:lpstr>PowerPoint Presentation</vt:lpstr>
    </vt:vector>
  </TitlesOfParts>
  <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Performance Tuning and Optimization</dc:title>
  <dc:subject>&lt;Speech title here&gt;</dc:subject>
  <dc:creator>John Deardurff</dc:creator>
  <cp:keywords>MSVID, Brand Guidelines, Branding, Visual Identity, grid</cp:keywords>
  <dc:description>Template: Maryfj_x000d_
Formatting: _x000d_
Audience Type:</dc:description>
  <cp:lastModifiedBy>John Deardurff</cp:lastModifiedBy>
  <cp:revision>48</cp:revision>
  <dcterms:created xsi:type="dcterms:W3CDTF">2015-12-05T05:09:45Z</dcterms:created>
  <dcterms:modified xsi:type="dcterms:W3CDTF">2023-01-15T21:16:20Z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0x010100B955019D4B70474EB61829C05E053846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3ee6071e-d60a-434d-9fd4-c763a5ba4dc7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lilem@microsoft.com</vt:lpwstr>
  </property>
  <property fmtid="{D5CDD505-2E9C-101B-9397-08002B2CF9AE}" pid="15" name="MSIP_Label_f42aa342-8706-4288-bd11-ebb85995028c_SetDate">
    <vt:lpwstr>2018-06-11T19:04:34.7326875Z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